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40"/>
  </p:notesMasterIdLst>
  <p:sldIdLst>
    <p:sldId id="430" r:id="rId2"/>
    <p:sldId id="431" r:id="rId3"/>
    <p:sldId id="432" r:id="rId4"/>
    <p:sldId id="433" r:id="rId5"/>
    <p:sldId id="381" r:id="rId6"/>
    <p:sldId id="382" r:id="rId7"/>
    <p:sldId id="400" r:id="rId8"/>
    <p:sldId id="401" r:id="rId9"/>
    <p:sldId id="434" r:id="rId10"/>
    <p:sldId id="435" r:id="rId11"/>
    <p:sldId id="436" r:id="rId12"/>
    <p:sldId id="402" r:id="rId13"/>
    <p:sldId id="403" r:id="rId14"/>
    <p:sldId id="414" r:id="rId15"/>
    <p:sldId id="404" r:id="rId16"/>
    <p:sldId id="405" r:id="rId17"/>
    <p:sldId id="406" r:id="rId18"/>
    <p:sldId id="407" r:id="rId19"/>
    <p:sldId id="408" r:id="rId20"/>
    <p:sldId id="409" r:id="rId21"/>
    <p:sldId id="415" r:id="rId22"/>
    <p:sldId id="416" r:id="rId23"/>
    <p:sldId id="417" r:id="rId24"/>
    <p:sldId id="418" r:id="rId25"/>
    <p:sldId id="421" r:id="rId26"/>
    <p:sldId id="422" r:id="rId27"/>
    <p:sldId id="423" r:id="rId28"/>
    <p:sldId id="424" r:id="rId29"/>
    <p:sldId id="425" r:id="rId30"/>
    <p:sldId id="426" r:id="rId31"/>
    <p:sldId id="427" r:id="rId32"/>
    <p:sldId id="428" r:id="rId33"/>
    <p:sldId id="429" r:id="rId34"/>
    <p:sldId id="410" r:id="rId35"/>
    <p:sldId id="411" r:id="rId36"/>
    <p:sldId id="412" r:id="rId37"/>
    <p:sldId id="413" r:id="rId38"/>
    <p:sldId id="358" r:id="rId3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A1A1"/>
    <a:srgbClr val="0909FF"/>
    <a:srgbClr val="990000"/>
    <a:srgbClr val="F3F9FB"/>
    <a:srgbClr val="008000"/>
    <a:srgbClr val="4F0AFA"/>
    <a:srgbClr val="5B0DF7"/>
    <a:srgbClr val="6C33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44" autoAdjust="0"/>
    <p:restoredTop sz="94346" autoAdjust="0"/>
  </p:normalViewPr>
  <p:slideViewPr>
    <p:cSldViewPr>
      <p:cViewPr varScale="1">
        <p:scale>
          <a:sx n="69" d="100"/>
          <a:sy n="69" d="100"/>
        </p:scale>
        <p:origin x="140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92647B1C-E4FF-44A5-AA58-AE32315C2FFA}" type="datetimeFigureOut">
              <a:rPr lang="en-US"/>
              <a:pPr>
                <a:defRPr/>
              </a:pPr>
              <a:t>2/15/2023</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dirty="0" smtClean="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3900C269-9F07-4DFB-B11B-15EFE253598B}" type="slidenum">
              <a:rPr lang="en-US"/>
              <a:pPr>
                <a:defRPr/>
              </a:pPr>
              <a:t>‹#›</a:t>
            </a:fld>
            <a:endParaRPr lang="en-US" dirty="0"/>
          </a:p>
        </p:txBody>
      </p:sp>
    </p:spTree>
    <p:extLst>
      <p:ext uri="{BB962C8B-B14F-4D97-AF65-F5344CB8AC3E}">
        <p14:creationId xmlns:p14="http://schemas.microsoft.com/office/powerpoint/2010/main" val="10986240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94C69110-76E6-418A-9552-A4BC4E37E46A}" type="slidenum">
              <a:rPr lang="en-US" smtClean="0"/>
              <a:pPr>
                <a:defRPr/>
              </a:pPr>
              <a:t>5</a:t>
            </a:fld>
            <a:endParaRPr lang="en-US" dirty="0"/>
          </a:p>
        </p:txBody>
      </p:sp>
    </p:spTree>
    <p:extLst>
      <p:ext uri="{BB962C8B-B14F-4D97-AF65-F5344CB8AC3E}">
        <p14:creationId xmlns:p14="http://schemas.microsoft.com/office/powerpoint/2010/main" val="2964970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859F2A79-045E-4643-AF70-9629B6B1B603}" type="slidenum">
              <a:rPr lang="en-US" smtClean="0"/>
              <a:pPr>
                <a:defRPr/>
              </a:pPr>
              <a:t>6</a:t>
            </a:fld>
            <a:endParaRPr lang="en-US" dirty="0"/>
          </a:p>
        </p:txBody>
      </p:sp>
    </p:spTree>
    <p:extLst>
      <p:ext uri="{BB962C8B-B14F-4D97-AF65-F5344CB8AC3E}">
        <p14:creationId xmlns:p14="http://schemas.microsoft.com/office/powerpoint/2010/main" val="4005469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37FAF353-2B9B-4D5D-BD20-3B19BDAE5054}" type="slidenum">
              <a:rPr lang="en-US" smtClean="0"/>
              <a:pPr>
                <a:defRPr/>
              </a:pPr>
              <a:t>38</a:t>
            </a:fld>
            <a:endParaRPr lang="en-US" dirty="0"/>
          </a:p>
        </p:txBody>
      </p:sp>
    </p:spTree>
    <p:extLst>
      <p:ext uri="{BB962C8B-B14F-4D97-AF65-F5344CB8AC3E}">
        <p14:creationId xmlns:p14="http://schemas.microsoft.com/office/powerpoint/2010/main" val="987751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C697DB89-CDD6-472D-8A6C-DAA95BB1FA3E}"/>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2D1A2CC5-F66F-4FF1-9C12-E4C07F549013}"/>
                </a:ext>
              </a:extLst>
            </p:cNvPr>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sp>
          <p:nvSpPr>
            <p:cNvPr id="6" name="AutoShape 4">
              <a:extLst>
                <a:ext uri="{FF2B5EF4-FFF2-40B4-BE49-F238E27FC236}">
                  <a16:creationId xmlns:a16="http://schemas.microsoft.com/office/drawing/2014/main" id="{94194141-4B13-4C0B-9E9E-4B6DF58F22B6}"/>
                </a:ext>
              </a:extLst>
            </p:cNvPr>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PK" altLang="en-PK" sz="2400">
                <a:latin typeface="Times New Roman" panose="02020603050405020304" pitchFamily="18" charset="0"/>
              </a:endParaRPr>
            </a:p>
          </p:txBody>
        </p:sp>
      </p:grpSp>
      <p:grpSp>
        <p:nvGrpSpPr>
          <p:cNvPr id="7" name="Group 5">
            <a:extLst>
              <a:ext uri="{FF2B5EF4-FFF2-40B4-BE49-F238E27FC236}">
                <a16:creationId xmlns:a16="http://schemas.microsoft.com/office/drawing/2014/main" id="{4CCC10C4-1070-49FF-9EC0-FC19F4D37B5A}"/>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95304FCF-25DE-4BD8-A83B-51D9A6ECE647}"/>
                </a:ext>
              </a:extLst>
            </p:cNvPr>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9" name="AutoShape 7">
              <a:extLst>
                <a:ext uri="{FF2B5EF4-FFF2-40B4-BE49-F238E27FC236}">
                  <a16:creationId xmlns:a16="http://schemas.microsoft.com/office/drawing/2014/main" id="{16389DA0-8CD8-4422-9A8F-A93463A81D39}"/>
                </a:ext>
              </a:extLst>
            </p:cNvPr>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sp>
        <p:nvSpPr>
          <p:cNvPr id="5128" name="Rectangle 8"/>
          <p:cNvSpPr>
            <a:spLocks noGrp="1" noChangeArrowheads="1"/>
          </p:cNvSpPr>
          <p:nvPr>
            <p:ph type="subTitle" idx="1"/>
          </p:nvPr>
        </p:nvSpPr>
        <p:spPr>
          <a:xfrm>
            <a:off x="4673601" y="2927350"/>
            <a:ext cx="4013200" cy="1822450"/>
          </a:xfrm>
        </p:spPr>
        <p:txBody>
          <a:bodyPr anchor="b"/>
          <a:lstStyle>
            <a:lvl1pPr marL="0" indent="0">
              <a:buFont typeface="Wingdings" pitchFamily="2" charset="2"/>
              <a:buNone/>
              <a:defRPr>
                <a:solidFill>
                  <a:schemeClr val="tx2"/>
                </a:solidFill>
              </a:defRPr>
            </a:lvl1pPr>
          </a:lstStyle>
          <a:p>
            <a:r>
              <a:rPr lang="en-US" smtClean="0"/>
              <a:t>Click to edit Master subtitle style</a:t>
            </a:r>
            <a:endParaRPr lang="en-US"/>
          </a:p>
        </p:txBody>
      </p:sp>
      <p:sp>
        <p:nvSpPr>
          <p:cNvPr id="513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smtClean="0"/>
              <a:t>Click to edit Master title style</a:t>
            </a:r>
            <a:endParaRPr lang="en-US"/>
          </a:p>
        </p:txBody>
      </p:sp>
      <p:sp>
        <p:nvSpPr>
          <p:cNvPr id="10" name="Date Placeholder 9">
            <a:extLst>
              <a:ext uri="{FF2B5EF4-FFF2-40B4-BE49-F238E27FC236}">
                <a16:creationId xmlns:a16="http://schemas.microsoft.com/office/drawing/2014/main" id="{E9144541-1081-4B27-9E4B-DD51FC1DCE6A}"/>
              </a:ext>
            </a:extLst>
          </p:cNvPr>
          <p:cNvSpPr>
            <a:spLocks noGrp="1" noChangeArrowheads="1"/>
          </p:cNvSpPr>
          <p:nvPr>
            <p:ph type="dt" sz="quarter" idx="10"/>
          </p:nvPr>
        </p:nvSpPr>
        <p:spPr/>
        <p:txBody>
          <a:bodyPr/>
          <a:lstStyle>
            <a:lvl1pPr>
              <a:defRPr>
                <a:solidFill>
                  <a:schemeClr val="bg1"/>
                </a:solidFill>
              </a:defRPr>
            </a:lvl1pPr>
          </a:lstStyle>
          <a:p>
            <a:pPr>
              <a:defRPr/>
            </a:pPr>
            <a:fld id="{69C7BED5-F055-412A-8E9E-74FB4E615AD3}" type="datetime1">
              <a:rPr lang="en-US" smtClean="0"/>
              <a:t>2/15/2023</a:t>
            </a:fld>
            <a:endParaRPr lang="en-US" dirty="0"/>
          </a:p>
        </p:txBody>
      </p:sp>
      <p:sp>
        <p:nvSpPr>
          <p:cNvPr id="11" name="Footer Placeholder 10">
            <a:extLst>
              <a:ext uri="{FF2B5EF4-FFF2-40B4-BE49-F238E27FC236}">
                <a16:creationId xmlns:a16="http://schemas.microsoft.com/office/drawing/2014/main" id="{97755DD8-7CD3-439F-A290-5D547A54A737}"/>
              </a:ext>
            </a:extLst>
          </p:cNvPr>
          <p:cNvSpPr>
            <a:spLocks noGrp="1" noChangeArrowheads="1"/>
          </p:cNvSpPr>
          <p:nvPr>
            <p:ph type="ftr" sz="quarter" idx="11"/>
          </p:nvPr>
        </p:nvSpPr>
        <p:spPr/>
        <p:txBody>
          <a:bodyPr/>
          <a:lstStyle>
            <a:lvl1pPr algn="r">
              <a:defRPr/>
            </a:lvl1pPr>
          </a:lstStyle>
          <a:p>
            <a:pPr>
              <a:defRPr/>
            </a:pPr>
            <a:endParaRPr lang="en-US"/>
          </a:p>
        </p:txBody>
      </p:sp>
      <p:sp>
        <p:nvSpPr>
          <p:cNvPr id="12" name="Slide Number Placeholder 11">
            <a:extLst>
              <a:ext uri="{FF2B5EF4-FFF2-40B4-BE49-F238E27FC236}">
                <a16:creationId xmlns:a16="http://schemas.microsoft.com/office/drawing/2014/main" id="{2137CD04-9D5B-417F-A66B-C38A4D2D5246}"/>
              </a:ext>
            </a:extLst>
          </p:cNvPr>
          <p:cNvSpPr>
            <a:spLocks noGrp="1" noChangeArrowheads="1"/>
          </p:cNvSpPr>
          <p:nvPr>
            <p:ph type="sldNum" sz="quarter" idx="12"/>
          </p:nvPr>
        </p:nvSpPr>
        <p:spPr>
          <a:xfrm>
            <a:off x="76201" y="6248400"/>
            <a:ext cx="587375" cy="488950"/>
          </a:xfrm>
        </p:spPr>
        <p:txBody>
          <a:bodyPr anchorCtr="0"/>
          <a:lstStyle>
            <a:lvl1pPr>
              <a:defRPr/>
            </a:lvl1pPr>
          </a:lstStyle>
          <a:p>
            <a:pPr>
              <a:defRPr/>
            </a:pPr>
            <a:fld id="{F31E5A96-A172-42D5-9655-AA9A774A36BE}" type="slidenum">
              <a:rPr lang="en-US" smtClean="0"/>
              <a:pPr>
                <a:defRPr/>
              </a:pPr>
              <a:t>‹#›</a:t>
            </a:fld>
            <a:endParaRPr lang="en-US" dirty="0"/>
          </a:p>
        </p:txBody>
      </p:sp>
    </p:spTree>
    <p:extLst>
      <p:ext uri="{BB962C8B-B14F-4D97-AF65-F5344CB8AC3E}">
        <p14:creationId xmlns:p14="http://schemas.microsoft.com/office/powerpoint/2010/main" val="16693986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564D6AB3-0BE0-4AE2-A565-F6DB7E10D854}"/>
              </a:ext>
            </a:extLst>
          </p:cNvPr>
          <p:cNvSpPr>
            <a:spLocks noGrp="1" noChangeArrowheads="1"/>
          </p:cNvSpPr>
          <p:nvPr>
            <p:ph type="dt" sz="half" idx="10"/>
          </p:nvPr>
        </p:nvSpPr>
        <p:spPr>
          <a:ln/>
        </p:spPr>
        <p:txBody>
          <a:bodyPr/>
          <a:lstStyle>
            <a:lvl1pPr>
              <a:defRPr/>
            </a:lvl1pPr>
          </a:lstStyle>
          <a:p>
            <a:pPr>
              <a:defRPr/>
            </a:pPr>
            <a:fld id="{0B5DFBD3-DFD7-4D4D-B7B7-2FEEDDAA3229}" type="datetime1">
              <a:rPr lang="en-US" smtClean="0"/>
              <a:t>2/15/2023</a:t>
            </a:fld>
            <a:endParaRPr lang="en-US" dirty="0"/>
          </a:p>
        </p:txBody>
      </p:sp>
      <p:sp>
        <p:nvSpPr>
          <p:cNvPr id="5" name="Rectangle 12">
            <a:extLst>
              <a:ext uri="{FF2B5EF4-FFF2-40B4-BE49-F238E27FC236}">
                <a16:creationId xmlns:a16="http://schemas.microsoft.com/office/drawing/2014/main" id="{984E88F6-7B9B-48EF-88D1-8B85462701E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6AFD07A6-C54B-4303-8783-79A5AA51DF0A}"/>
              </a:ext>
            </a:extLst>
          </p:cNvPr>
          <p:cNvSpPr>
            <a:spLocks noGrp="1" noChangeArrowheads="1"/>
          </p:cNvSpPr>
          <p:nvPr>
            <p:ph type="sldNum" sz="quarter" idx="12"/>
          </p:nvPr>
        </p:nvSpPr>
        <p:spPr>
          <a:ln/>
        </p:spPr>
        <p:txBody>
          <a:bodyPr/>
          <a:lstStyle>
            <a:lvl1pPr>
              <a:defRPr/>
            </a:lvl1pPr>
          </a:lstStyle>
          <a:p>
            <a:pPr>
              <a:defRPr/>
            </a:pPr>
            <a:fld id="{23ABE0DA-F979-4E3F-B726-C179EF38E64F}" type="slidenum">
              <a:rPr lang="en-US" smtClean="0"/>
              <a:pPr>
                <a:defRPr/>
              </a:pPr>
              <a:t>‹#›</a:t>
            </a:fld>
            <a:endParaRPr lang="en-US" dirty="0"/>
          </a:p>
        </p:txBody>
      </p:sp>
    </p:spTree>
    <p:extLst>
      <p:ext uri="{BB962C8B-B14F-4D97-AF65-F5344CB8AC3E}">
        <p14:creationId xmlns:p14="http://schemas.microsoft.com/office/powerpoint/2010/main" val="948901878"/>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2"/>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2"/>
            <a:ext cx="5791200" cy="53244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BE454C69-05BB-4376-BF5B-F23F07E40E4A}"/>
              </a:ext>
            </a:extLst>
          </p:cNvPr>
          <p:cNvSpPr>
            <a:spLocks noGrp="1" noChangeArrowheads="1"/>
          </p:cNvSpPr>
          <p:nvPr>
            <p:ph type="dt" sz="half" idx="10"/>
          </p:nvPr>
        </p:nvSpPr>
        <p:spPr>
          <a:ln/>
        </p:spPr>
        <p:txBody>
          <a:bodyPr/>
          <a:lstStyle>
            <a:lvl1pPr>
              <a:defRPr/>
            </a:lvl1pPr>
          </a:lstStyle>
          <a:p>
            <a:pPr>
              <a:defRPr/>
            </a:pPr>
            <a:fld id="{49D196C4-10AC-4B9B-B937-F64E5F1A6F6E}" type="datetime1">
              <a:rPr lang="en-US" smtClean="0"/>
              <a:t>2/15/2023</a:t>
            </a:fld>
            <a:endParaRPr lang="en-US" dirty="0"/>
          </a:p>
        </p:txBody>
      </p:sp>
      <p:sp>
        <p:nvSpPr>
          <p:cNvPr id="5" name="Rectangle 12">
            <a:extLst>
              <a:ext uri="{FF2B5EF4-FFF2-40B4-BE49-F238E27FC236}">
                <a16:creationId xmlns:a16="http://schemas.microsoft.com/office/drawing/2014/main" id="{4BE95B74-3904-4687-A858-1857057DFA2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001F3940-CBCF-4E25-ACC0-395A595B0371}"/>
              </a:ext>
            </a:extLst>
          </p:cNvPr>
          <p:cNvSpPr>
            <a:spLocks noGrp="1" noChangeArrowheads="1"/>
          </p:cNvSpPr>
          <p:nvPr>
            <p:ph type="sldNum" sz="quarter" idx="12"/>
          </p:nvPr>
        </p:nvSpPr>
        <p:spPr>
          <a:ln/>
        </p:spPr>
        <p:txBody>
          <a:bodyPr/>
          <a:lstStyle>
            <a:lvl1pPr>
              <a:defRPr/>
            </a:lvl1pPr>
          </a:lstStyle>
          <a:p>
            <a:pPr>
              <a:defRPr/>
            </a:pPr>
            <a:fld id="{FA5D2E9A-60C8-416B-A024-CDD3AC562E37}" type="slidenum">
              <a:rPr lang="en-US" smtClean="0"/>
              <a:pPr>
                <a:defRPr/>
              </a:pPr>
              <a:t>‹#›</a:t>
            </a:fld>
            <a:endParaRPr lang="en-US" dirty="0"/>
          </a:p>
        </p:txBody>
      </p:sp>
    </p:spTree>
    <p:extLst>
      <p:ext uri="{BB962C8B-B14F-4D97-AF65-F5344CB8AC3E}">
        <p14:creationId xmlns:p14="http://schemas.microsoft.com/office/powerpoint/2010/main" val="3632885010"/>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838201" y="2362202"/>
            <a:ext cx="7693025" cy="3724275"/>
          </a:xfrm>
        </p:spPr>
        <p:txBody>
          <a:bodyPr/>
          <a:lstStyle/>
          <a:p>
            <a:pPr lvl="0"/>
            <a:r>
              <a:rPr lang="en-US" noProof="0" smtClean="0"/>
              <a:t>Click icon to add table</a:t>
            </a:r>
            <a:endParaRPr lang="en-US" noProof="0"/>
          </a:p>
        </p:txBody>
      </p:sp>
      <p:sp>
        <p:nvSpPr>
          <p:cNvPr id="4" name="Rectangle 11">
            <a:extLst>
              <a:ext uri="{FF2B5EF4-FFF2-40B4-BE49-F238E27FC236}">
                <a16:creationId xmlns:a16="http://schemas.microsoft.com/office/drawing/2014/main" id="{BF77D68F-D4CE-414A-BDA9-E33AB488CC07}"/>
              </a:ext>
            </a:extLst>
          </p:cNvPr>
          <p:cNvSpPr>
            <a:spLocks noGrp="1" noChangeArrowheads="1"/>
          </p:cNvSpPr>
          <p:nvPr>
            <p:ph type="dt" sz="half" idx="10"/>
          </p:nvPr>
        </p:nvSpPr>
        <p:spPr>
          <a:ln/>
        </p:spPr>
        <p:txBody>
          <a:bodyPr/>
          <a:lstStyle>
            <a:lvl1pPr>
              <a:defRPr/>
            </a:lvl1pPr>
          </a:lstStyle>
          <a:p>
            <a:pPr>
              <a:defRPr/>
            </a:pPr>
            <a:fld id="{6371F794-330A-4EB0-8274-5ED59C2FAC08}" type="datetime1">
              <a:rPr lang="en-US" smtClean="0"/>
              <a:t>2/15/2023</a:t>
            </a:fld>
            <a:endParaRPr lang="en-US" dirty="0"/>
          </a:p>
        </p:txBody>
      </p:sp>
      <p:sp>
        <p:nvSpPr>
          <p:cNvPr id="5" name="Rectangle 12">
            <a:extLst>
              <a:ext uri="{FF2B5EF4-FFF2-40B4-BE49-F238E27FC236}">
                <a16:creationId xmlns:a16="http://schemas.microsoft.com/office/drawing/2014/main" id="{2B1A1324-E8FC-418E-94C0-85F2BD7D6E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E9B9D749-3CF9-4C82-90AE-BA2A543AFDF7}"/>
              </a:ext>
            </a:extLst>
          </p:cNvPr>
          <p:cNvSpPr>
            <a:spLocks noGrp="1" noChangeArrowheads="1"/>
          </p:cNvSpPr>
          <p:nvPr>
            <p:ph type="sldNum" sz="quarter" idx="12"/>
          </p:nvPr>
        </p:nvSpPr>
        <p:spPr>
          <a:ln/>
        </p:spPr>
        <p:txBody>
          <a:bodyPr/>
          <a:lstStyle>
            <a:lvl1pPr>
              <a:defRPr/>
            </a:lvl1pPr>
          </a:lstStyle>
          <a:p>
            <a:pPr>
              <a:defRPr/>
            </a:pPr>
            <a:fld id="{F350231E-0AB9-4E05-8F3B-4DCF51360358}" type="slidenum">
              <a:rPr lang="en-US" smtClean="0"/>
              <a:pPr>
                <a:defRPr/>
              </a:pPr>
              <a:t>‹#›</a:t>
            </a:fld>
            <a:endParaRPr lang="en-US" dirty="0"/>
          </a:p>
        </p:txBody>
      </p:sp>
    </p:spTree>
    <p:extLst>
      <p:ext uri="{BB962C8B-B14F-4D97-AF65-F5344CB8AC3E}">
        <p14:creationId xmlns:p14="http://schemas.microsoft.com/office/powerpoint/2010/main" val="42868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a:extLst>
              <a:ext uri="{FF2B5EF4-FFF2-40B4-BE49-F238E27FC236}">
                <a16:creationId xmlns:a16="http://schemas.microsoft.com/office/drawing/2014/main" id="{6D41561C-CEBF-48F4-9E28-C4482E17CA74}"/>
              </a:ext>
            </a:extLst>
          </p:cNvPr>
          <p:cNvSpPr>
            <a:spLocks noGrp="1" noChangeArrowheads="1"/>
          </p:cNvSpPr>
          <p:nvPr>
            <p:ph type="dt" sz="half" idx="10"/>
          </p:nvPr>
        </p:nvSpPr>
        <p:spPr>
          <a:ln/>
        </p:spPr>
        <p:txBody>
          <a:bodyPr/>
          <a:lstStyle>
            <a:lvl1pPr>
              <a:defRPr/>
            </a:lvl1pPr>
          </a:lstStyle>
          <a:p>
            <a:pPr>
              <a:defRPr/>
            </a:pPr>
            <a:fld id="{BB533ACE-439C-4126-9A6D-19D3C514BD46}" type="datetime1">
              <a:rPr lang="en-US" smtClean="0"/>
              <a:t>2/15/2023</a:t>
            </a:fld>
            <a:endParaRPr lang="en-US" dirty="0"/>
          </a:p>
        </p:txBody>
      </p:sp>
      <p:sp>
        <p:nvSpPr>
          <p:cNvPr id="5" name="Rectangle 12">
            <a:extLst>
              <a:ext uri="{FF2B5EF4-FFF2-40B4-BE49-F238E27FC236}">
                <a16:creationId xmlns:a16="http://schemas.microsoft.com/office/drawing/2014/main" id="{0E5660E3-240B-41E3-888C-1B88C6F558A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59180715-2C5B-4D99-B35D-5CB9C8F567D7}"/>
              </a:ext>
            </a:extLst>
          </p:cNvPr>
          <p:cNvSpPr>
            <a:spLocks noGrp="1" noChangeArrowheads="1"/>
          </p:cNvSpPr>
          <p:nvPr>
            <p:ph type="sldNum" sz="quarter" idx="12"/>
          </p:nvPr>
        </p:nvSpPr>
        <p:spPr>
          <a:ln/>
        </p:spPr>
        <p:txBody>
          <a:bodyPr/>
          <a:lstStyle>
            <a:lvl1pPr>
              <a:defRPr/>
            </a:lvl1pPr>
          </a:lstStyle>
          <a:p>
            <a:pPr>
              <a:defRPr/>
            </a:pPr>
            <a:fld id="{C5F17698-604B-4D7F-9E42-DE609D4473D1}" type="slidenum">
              <a:rPr lang="en-US" smtClean="0"/>
              <a:pPr>
                <a:defRPr/>
              </a:pPr>
              <a:t>‹#›</a:t>
            </a:fld>
            <a:endParaRPr lang="en-US" dirty="0"/>
          </a:p>
        </p:txBody>
      </p:sp>
    </p:spTree>
    <p:extLst>
      <p:ext uri="{BB962C8B-B14F-4D97-AF65-F5344CB8AC3E}">
        <p14:creationId xmlns:p14="http://schemas.microsoft.com/office/powerpoint/2010/main" val="4246057753"/>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11">
            <a:extLst>
              <a:ext uri="{FF2B5EF4-FFF2-40B4-BE49-F238E27FC236}">
                <a16:creationId xmlns:a16="http://schemas.microsoft.com/office/drawing/2014/main" id="{9AE7B7F9-9B63-4C99-B240-FC12E76B5802}"/>
              </a:ext>
            </a:extLst>
          </p:cNvPr>
          <p:cNvSpPr>
            <a:spLocks noGrp="1" noChangeArrowheads="1"/>
          </p:cNvSpPr>
          <p:nvPr>
            <p:ph type="dt" sz="half" idx="10"/>
          </p:nvPr>
        </p:nvSpPr>
        <p:spPr>
          <a:ln/>
        </p:spPr>
        <p:txBody>
          <a:bodyPr/>
          <a:lstStyle>
            <a:lvl1pPr>
              <a:defRPr/>
            </a:lvl1pPr>
          </a:lstStyle>
          <a:p>
            <a:pPr>
              <a:defRPr/>
            </a:pPr>
            <a:fld id="{42A287B4-23FA-4D5E-8B17-DBEA4DFBFFF5}" type="datetime1">
              <a:rPr lang="en-US" smtClean="0"/>
              <a:t>2/15/2023</a:t>
            </a:fld>
            <a:endParaRPr lang="en-US" dirty="0"/>
          </a:p>
        </p:txBody>
      </p:sp>
      <p:sp>
        <p:nvSpPr>
          <p:cNvPr id="5" name="Rectangle 12">
            <a:extLst>
              <a:ext uri="{FF2B5EF4-FFF2-40B4-BE49-F238E27FC236}">
                <a16:creationId xmlns:a16="http://schemas.microsoft.com/office/drawing/2014/main" id="{6EDBDB97-8B17-4504-8ADA-64F907DF67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331478AB-4749-4D3C-8589-3B6D14C30A9C}"/>
              </a:ext>
            </a:extLst>
          </p:cNvPr>
          <p:cNvSpPr>
            <a:spLocks noGrp="1" noChangeArrowheads="1"/>
          </p:cNvSpPr>
          <p:nvPr>
            <p:ph type="sldNum" sz="quarter" idx="12"/>
          </p:nvPr>
        </p:nvSpPr>
        <p:spPr>
          <a:ln/>
        </p:spPr>
        <p:txBody>
          <a:bodyPr/>
          <a:lstStyle>
            <a:lvl1pPr>
              <a:defRPr/>
            </a:lvl1pPr>
          </a:lstStyle>
          <a:p>
            <a:pPr>
              <a:defRPr/>
            </a:pPr>
            <a:fld id="{06A9868B-3909-478A-9725-E925864EA9D3}" type="slidenum">
              <a:rPr lang="en-US" smtClean="0"/>
              <a:pPr>
                <a:defRPr/>
              </a:pPr>
              <a:t>‹#›</a:t>
            </a:fld>
            <a:endParaRPr lang="en-US" dirty="0"/>
          </a:p>
        </p:txBody>
      </p:sp>
    </p:spTree>
    <p:extLst>
      <p:ext uri="{BB962C8B-B14F-4D97-AF65-F5344CB8AC3E}">
        <p14:creationId xmlns:p14="http://schemas.microsoft.com/office/powerpoint/2010/main" val="391545770"/>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1" y="2362202"/>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4" y="2362202"/>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a:extLst>
              <a:ext uri="{FF2B5EF4-FFF2-40B4-BE49-F238E27FC236}">
                <a16:creationId xmlns:a16="http://schemas.microsoft.com/office/drawing/2014/main" id="{38D3B876-73DB-429F-B4A5-ACDB21507ACA}"/>
              </a:ext>
            </a:extLst>
          </p:cNvPr>
          <p:cNvSpPr>
            <a:spLocks noGrp="1" noChangeArrowheads="1"/>
          </p:cNvSpPr>
          <p:nvPr>
            <p:ph type="dt" sz="half" idx="10"/>
          </p:nvPr>
        </p:nvSpPr>
        <p:spPr>
          <a:ln/>
        </p:spPr>
        <p:txBody>
          <a:bodyPr/>
          <a:lstStyle>
            <a:lvl1pPr>
              <a:defRPr/>
            </a:lvl1pPr>
          </a:lstStyle>
          <a:p>
            <a:pPr>
              <a:defRPr/>
            </a:pPr>
            <a:fld id="{48AA1967-ABF7-4C6A-A34B-F75DE6AF343C}" type="datetime1">
              <a:rPr lang="en-US" smtClean="0"/>
              <a:t>2/15/2023</a:t>
            </a:fld>
            <a:endParaRPr lang="en-US" dirty="0"/>
          </a:p>
        </p:txBody>
      </p:sp>
      <p:sp>
        <p:nvSpPr>
          <p:cNvPr id="6" name="Rectangle 12">
            <a:extLst>
              <a:ext uri="{FF2B5EF4-FFF2-40B4-BE49-F238E27FC236}">
                <a16:creationId xmlns:a16="http://schemas.microsoft.com/office/drawing/2014/main" id="{B730567E-7D9B-4A0A-8C19-E932DA0EC6F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E332F7B6-D444-4E55-96A6-522A403CFEE0}"/>
              </a:ext>
            </a:extLst>
          </p:cNvPr>
          <p:cNvSpPr>
            <a:spLocks noGrp="1" noChangeArrowheads="1"/>
          </p:cNvSpPr>
          <p:nvPr>
            <p:ph type="sldNum" sz="quarter" idx="12"/>
          </p:nvPr>
        </p:nvSpPr>
        <p:spPr>
          <a:ln/>
        </p:spPr>
        <p:txBody>
          <a:bodyPr/>
          <a:lstStyle>
            <a:lvl1pPr>
              <a:defRPr/>
            </a:lvl1pPr>
          </a:lstStyle>
          <a:p>
            <a:pPr>
              <a:defRPr/>
            </a:pPr>
            <a:fld id="{249806C4-8FAE-4E06-AA81-8730B4B5B299}" type="slidenum">
              <a:rPr lang="en-US" smtClean="0"/>
              <a:pPr>
                <a:defRPr/>
              </a:pPr>
              <a:t>‹#›</a:t>
            </a:fld>
            <a:endParaRPr lang="en-US" dirty="0"/>
          </a:p>
        </p:txBody>
      </p:sp>
    </p:spTree>
    <p:extLst>
      <p:ext uri="{BB962C8B-B14F-4D97-AF65-F5344CB8AC3E}">
        <p14:creationId xmlns:p14="http://schemas.microsoft.com/office/powerpoint/2010/main" val="112155729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a:extLst>
              <a:ext uri="{FF2B5EF4-FFF2-40B4-BE49-F238E27FC236}">
                <a16:creationId xmlns:a16="http://schemas.microsoft.com/office/drawing/2014/main" id="{23D9AB9F-2A0C-4FBB-B382-9C21E1687AF2}"/>
              </a:ext>
            </a:extLst>
          </p:cNvPr>
          <p:cNvSpPr>
            <a:spLocks noGrp="1" noChangeArrowheads="1"/>
          </p:cNvSpPr>
          <p:nvPr>
            <p:ph type="dt" sz="half" idx="10"/>
          </p:nvPr>
        </p:nvSpPr>
        <p:spPr>
          <a:ln/>
        </p:spPr>
        <p:txBody>
          <a:bodyPr/>
          <a:lstStyle>
            <a:lvl1pPr>
              <a:defRPr/>
            </a:lvl1pPr>
          </a:lstStyle>
          <a:p>
            <a:pPr>
              <a:defRPr/>
            </a:pPr>
            <a:fld id="{A6D710DC-37CE-4DB3-B920-0926B4B270F6}" type="datetime1">
              <a:rPr lang="en-US" smtClean="0"/>
              <a:t>2/15/2023</a:t>
            </a:fld>
            <a:endParaRPr lang="en-US" dirty="0"/>
          </a:p>
        </p:txBody>
      </p:sp>
      <p:sp>
        <p:nvSpPr>
          <p:cNvPr id="8" name="Rectangle 12">
            <a:extLst>
              <a:ext uri="{FF2B5EF4-FFF2-40B4-BE49-F238E27FC236}">
                <a16:creationId xmlns:a16="http://schemas.microsoft.com/office/drawing/2014/main" id="{DA914F3E-D7BB-499F-8AAC-D29CA4F045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07F3BCB4-F714-4117-802E-711CF7676F4A}"/>
              </a:ext>
            </a:extLst>
          </p:cNvPr>
          <p:cNvSpPr>
            <a:spLocks noGrp="1" noChangeArrowheads="1"/>
          </p:cNvSpPr>
          <p:nvPr>
            <p:ph type="sldNum" sz="quarter" idx="12"/>
          </p:nvPr>
        </p:nvSpPr>
        <p:spPr>
          <a:ln/>
        </p:spPr>
        <p:txBody>
          <a:bodyPr/>
          <a:lstStyle>
            <a:lvl1pPr>
              <a:defRPr/>
            </a:lvl1pPr>
          </a:lstStyle>
          <a:p>
            <a:pPr>
              <a:defRPr/>
            </a:pPr>
            <a:fld id="{562D2D9A-07F1-43B8-9A5D-3CD8D4C4ECEB}" type="slidenum">
              <a:rPr lang="en-US" smtClean="0"/>
              <a:pPr>
                <a:defRPr/>
              </a:pPr>
              <a:t>‹#›</a:t>
            </a:fld>
            <a:endParaRPr lang="en-US" dirty="0"/>
          </a:p>
        </p:txBody>
      </p:sp>
    </p:spTree>
    <p:extLst>
      <p:ext uri="{BB962C8B-B14F-4D97-AF65-F5344CB8AC3E}">
        <p14:creationId xmlns:p14="http://schemas.microsoft.com/office/powerpoint/2010/main" val="367100016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a:extLst>
              <a:ext uri="{FF2B5EF4-FFF2-40B4-BE49-F238E27FC236}">
                <a16:creationId xmlns:a16="http://schemas.microsoft.com/office/drawing/2014/main" id="{F582D231-FDF6-426E-A616-698440509C70}"/>
              </a:ext>
            </a:extLst>
          </p:cNvPr>
          <p:cNvSpPr>
            <a:spLocks noGrp="1" noChangeArrowheads="1"/>
          </p:cNvSpPr>
          <p:nvPr>
            <p:ph type="dt" sz="half" idx="10"/>
          </p:nvPr>
        </p:nvSpPr>
        <p:spPr>
          <a:ln/>
        </p:spPr>
        <p:txBody>
          <a:bodyPr/>
          <a:lstStyle>
            <a:lvl1pPr>
              <a:defRPr/>
            </a:lvl1pPr>
          </a:lstStyle>
          <a:p>
            <a:pPr>
              <a:defRPr/>
            </a:pPr>
            <a:fld id="{9F73E74D-3C1A-467B-B06D-8A58D07EF890}" type="datetime1">
              <a:rPr lang="en-US" smtClean="0"/>
              <a:t>2/15/2023</a:t>
            </a:fld>
            <a:endParaRPr lang="en-US" dirty="0"/>
          </a:p>
        </p:txBody>
      </p:sp>
      <p:sp>
        <p:nvSpPr>
          <p:cNvPr id="4" name="Rectangle 12">
            <a:extLst>
              <a:ext uri="{FF2B5EF4-FFF2-40B4-BE49-F238E27FC236}">
                <a16:creationId xmlns:a16="http://schemas.microsoft.com/office/drawing/2014/main" id="{0EDCA115-9E3C-40D4-8912-F4E20DB6BA2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2499D514-9105-4111-8B91-F8810A02CA1E}"/>
              </a:ext>
            </a:extLst>
          </p:cNvPr>
          <p:cNvSpPr>
            <a:spLocks noGrp="1" noChangeArrowheads="1"/>
          </p:cNvSpPr>
          <p:nvPr>
            <p:ph type="sldNum" sz="quarter" idx="12"/>
          </p:nvPr>
        </p:nvSpPr>
        <p:spPr>
          <a:ln/>
        </p:spPr>
        <p:txBody>
          <a:bodyPr/>
          <a:lstStyle>
            <a:lvl1pPr>
              <a:defRPr/>
            </a:lvl1pPr>
          </a:lstStyle>
          <a:p>
            <a:pPr>
              <a:defRPr/>
            </a:pPr>
            <a:fld id="{8C84901D-76DD-4B12-A69C-8E219F44D10C}" type="slidenum">
              <a:rPr lang="en-US" smtClean="0"/>
              <a:pPr>
                <a:defRPr/>
              </a:pPr>
              <a:t>‹#›</a:t>
            </a:fld>
            <a:endParaRPr lang="en-US" dirty="0"/>
          </a:p>
        </p:txBody>
      </p:sp>
    </p:spTree>
    <p:extLst>
      <p:ext uri="{BB962C8B-B14F-4D97-AF65-F5344CB8AC3E}">
        <p14:creationId xmlns:p14="http://schemas.microsoft.com/office/powerpoint/2010/main" val="4252435595"/>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939D947-A124-40F1-A1CD-BD82F65EC023}"/>
              </a:ext>
            </a:extLst>
          </p:cNvPr>
          <p:cNvSpPr>
            <a:spLocks noGrp="1" noChangeArrowheads="1"/>
          </p:cNvSpPr>
          <p:nvPr>
            <p:ph type="dt" sz="half" idx="10"/>
          </p:nvPr>
        </p:nvSpPr>
        <p:spPr>
          <a:ln/>
        </p:spPr>
        <p:txBody>
          <a:bodyPr/>
          <a:lstStyle>
            <a:lvl1pPr>
              <a:defRPr/>
            </a:lvl1pPr>
          </a:lstStyle>
          <a:p>
            <a:pPr>
              <a:defRPr/>
            </a:pPr>
            <a:fld id="{788F6C6D-3E7E-4D1B-B4D9-6AEC46816871}" type="datetime1">
              <a:rPr lang="en-US" smtClean="0"/>
              <a:t>2/15/2023</a:t>
            </a:fld>
            <a:endParaRPr lang="en-US" dirty="0"/>
          </a:p>
        </p:txBody>
      </p:sp>
      <p:sp>
        <p:nvSpPr>
          <p:cNvPr id="3" name="Rectangle 12">
            <a:extLst>
              <a:ext uri="{FF2B5EF4-FFF2-40B4-BE49-F238E27FC236}">
                <a16:creationId xmlns:a16="http://schemas.microsoft.com/office/drawing/2014/main" id="{3EDE26CF-7FFF-494A-9127-8D239D271F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008D1E9E-3392-4D0F-B80B-A17511304F48}"/>
              </a:ext>
            </a:extLst>
          </p:cNvPr>
          <p:cNvSpPr>
            <a:spLocks noGrp="1" noChangeArrowheads="1"/>
          </p:cNvSpPr>
          <p:nvPr>
            <p:ph type="sldNum" sz="quarter" idx="12"/>
          </p:nvPr>
        </p:nvSpPr>
        <p:spPr>
          <a:ln/>
        </p:spPr>
        <p:txBody>
          <a:bodyPr/>
          <a:lstStyle>
            <a:lvl1pPr>
              <a:defRPr/>
            </a:lvl1pPr>
          </a:lstStyle>
          <a:p>
            <a:pPr>
              <a:defRPr/>
            </a:pPr>
            <a:fld id="{0A299F14-7343-44EC-AEF2-68F3C2FCF7AB}" type="slidenum">
              <a:rPr lang="en-US" smtClean="0"/>
              <a:pPr>
                <a:defRPr/>
              </a:pPr>
              <a:t>‹#›</a:t>
            </a:fld>
            <a:endParaRPr lang="en-US" dirty="0"/>
          </a:p>
        </p:txBody>
      </p:sp>
    </p:spTree>
    <p:extLst>
      <p:ext uri="{BB962C8B-B14F-4D97-AF65-F5344CB8AC3E}">
        <p14:creationId xmlns:p14="http://schemas.microsoft.com/office/powerpoint/2010/main" val="274382575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11">
            <a:extLst>
              <a:ext uri="{FF2B5EF4-FFF2-40B4-BE49-F238E27FC236}">
                <a16:creationId xmlns:a16="http://schemas.microsoft.com/office/drawing/2014/main" id="{E3958604-85A8-4A4E-97A7-ABA204D8DF83}"/>
              </a:ext>
            </a:extLst>
          </p:cNvPr>
          <p:cNvSpPr>
            <a:spLocks noGrp="1" noChangeArrowheads="1"/>
          </p:cNvSpPr>
          <p:nvPr>
            <p:ph type="dt" sz="half" idx="10"/>
          </p:nvPr>
        </p:nvSpPr>
        <p:spPr>
          <a:ln/>
        </p:spPr>
        <p:txBody>
          <a:bodyPr/>
          <a:lstStyle>
            <a:lvl1pPr>
              <a:defRPr/>
            </a:lvl1pPr>
          </a:lstStyle>
          <a:p>
            <a:pPr>
              <a:defRPr/>
            </a:pPr>
            <a:fld id="{AE0B6633-9930-4D2B-A706-EFB3092E9566}" type="datetime1">
              <a:rPr lang="en-US" smtClean="0"/>
              <a:t>2/15/2023</a:t>
            </a:fld>
            <a:endParaRPr lang="en-US" dirty="0"/>
          </a:p>
        </p:txBody>
      </p:sp>
      <p:sp>
        <p:nvSpPr>
          <p:cNvPr id="6" name="Rectangle 12">
            <a:extLst>
              <a:ext uri="{FF2B5EF4-FFF2-40B4-BE49-F238E27FC236}">
                <a16:creationId xmlns:a16="http://schemas.microsoft.com/office/drawing/2014/main" id="{84B8F9BB-0FC1-41C7-ADBB-7B2886ABC1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0CABE9D4-E092-4117-9D3B-3D8D4681F1E9}"/>
              </a:ext>
            </a:extLst>
          </p:cNvPr>
          <p:cNvSpPr>
            <a:spLocks noGrp="1" noChangeArrowheads="1"/>
          </p:cNvSpPr>
          <p:nvPr>
            <p:ph type="sldNum" sz="quarter" idx="12"/>
          </p:nvPr>
        </p:nvSpPr>
        <p:spPr>
          <a:ln/>
        </p:spPr>
        <p:txBody>
          <a:bodyPr/>
          <a:lstStyle>
            <a:lvl1pPr>
              <a:defRPr/>
            </a:lvl1pPr>
          </a:lstStyle>
          <a:p>
            <a:pPr>
              <a:defRPr/>
            </a:pPr>
            <a:fld id="{04E0935F-A500-4F5F-8ECB-CD1094903207}" type="slidenum">
              <a:rPr lang="en-US" smtClean="0"/>
              <a:pPr>
                <a:defRPr/>
              </a:pPr>
              <a:t>‹#›</a:t>
            </a:fld>
            <a:endParaRPr lang="en-US" dirty="0"/>
          </a:p>
        </p:txBody>
      </p:sp>
    </p:spTree>
    <p:extLst>
      <p:ext uri="{BB962C8B-B14F-4D97-AF65-F5344CB8AC3E}">
        <p14:creationId xmlns:p14="http://schemas.microsoft.com/office/powerpoint/2010/main" val="281911767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11">
            <a:extLst>
              <a:ext uri="{FF2B5EF4-FFF2-40B4-BE49-F238E27FC236}">
                <a16:creationId xmlns:a16="http://schemas.microsoft.com/office/drawing/2014/main" id="{ED75601F-C8A4-4A90-80B4-5F520901F0CD}"/>
              </a:ext>
            </a:extLst>
          </p:cNvPr>
          <p:cNvSpPr>
            <a:spLocks noGrp="1" noChangeArrowheads="1"/>
          </p:cNvSpPr>
          <p:nvPr>
            <p:ph type="dt" sz="half" idx="10"/>
          </p:nvPr>
        </p:nvSpPr>
        <p:spPr>
          <a:ln/>
        </p:spPr>
        <p:txBody>
          <a:bodyPr/>
          <a:lstStyle>
            <a:lvl1pPr>
              <a:defRPr/>
            </a:lvl1pPr>
          </a:lstStyle>
          <a:p>
            <a:pPr>
              <a:defRPr/>
            </a:pPr>
            <a:fld id="{65933552-7C5F-4007-BF3C-0E1DE091FBC5}" type="datetime1">
              <a:rPr lang="en-US" smtClean="0"/>
              <a:t>2/15/2023</a:t>
            </a:fld>
            <a:endParaRPr lang="en-US" dirty="0"/>
          </a:p>
        </p:txBody>
      </p:sp>
      <p:sp>
        <p:nvSpPr>
          <p:cNvPr id="6" name="Rectangle 12">
            <a:extLst>
              <a:ext uri="{FF2B5EF4-FFF2-40B4-BE49-F238E27FC236}">
                <a16:creationId xmlns:a16="http://schemas.microsoft.com/office/drawing/2014/main" id="{72DF7F1E-3D7B-4FB8-A9F7-B9D427D058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7AFB0A65-4C06-4F69-91E5-B374EC5B4499}"/>
              </a:ext>
            </a:extLst>
          </p:cNvPr>
          <p:cNvSpPr>
            <a:spLocks noGrp="1" noChangeArrowheads="1"/>
          </p:cNvSpPr>
          <p:nvPr>
            <p:ph type="sldNum" sz="quarter" idx="12"/>
          </p:nvPr>
        </p:nvSpPr>
        <p:spPr>
          <a:ln/>
        </p:spPr>
        <p:txBody>
          <a:bodyPr/>
          <a:lstStyle>
            <a:lvl1pPr>
              <a:defRPr/>
            </a:lvl1pPr>
          </a:lstStyle>
          <a:p>
            <a:pPr>
              <a:defRPr/>
            </a:pPr>
            <a:fld id="{B0AAAEF6-24C4-4FFD-AFC4-540060ECF5FD}" type="slidenum">
              <a:rPr lang="en-US" smtClean="0"/>
              <a:pPr>
                <a:defRPr/>
              </a:pPr>
              <a:t>‹#›</a:t>
            </a:fld>
            <a:endParaRPr lang="en-US" dirty="0"/>
          </a:p>
        </p:txBody>
      </p:sp>
    </p:spTree>
    <p:extLst>
      <p:ext uri="{BB962C8B-B14F-4D97-AF65-F5344CB8AC3E}">
        <p14:creationId xmlns:p14="http://schemas.microsoft.com/office/powerpoint/2010/main" val="423916798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B2A3329E-0904-47A4-ACB5-5B91293A5AE5}"/>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0FF77DB7-AD29-49C8-93AA-EA0184FC38B0}"/>
                </a:ext>
              </a:extLst>
            </p:cNvPr>
            <p:cNvGrpSpPr>
              <a:grpSpLocks/>
            </p:cNvGrpSpPr>
            <p:nvPr/>
          </p:nvGrpSpPr>
          <p:grpSpPr bwMode="auto">
            <a:xfrm>
              <a:off x="0" y="0"/>
              <a:ext cx="2016" cy="4320"/>
              <a:chOff x="0" y="0"/>
              <a:chExt cx="2016" cy="4320"/>
            </a:xfrm>
          </p:grpSpPr>
          <p:sp>
            <p:nvSpPr>
              <p:cNvPr id="1036" name="Rectangle 4">
                <a:extLst>
                  <a:ext uri="{FF2B5EF4-FFF2-40B4-BE49-F238E27FC236}">
                    <a16:creationId xmlns:a16="http://schemas.microsoft.com/office/drawing/2014/main" id="{D438BB5E-926C-4E0C-9E77-FE8E0784A033}"/>
                  </a:ext>
                </a:extLst>
              </p:cNvPr>
              <p:cNvSpPr>
                <a:spLocks noChangeArrowheads="1"/>
              </p:cNvSpPr>
              <p:nvPr/>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7" name="Freeform 5">
                <a:extLst>
                  <a:ext uri="{FF2B5EF4-FFF2-40B4-BE49-F238E27FC236}">
                    <a16:creationId xmlns:a16="http://schemas.microsoft.com/office/drawing/2014/main" id="{95302D45-DF44-4885-8F20-439784359D8D}"/>
                  </a:ext>
                </a:extLst>
              </p:cNvPr>
              <p:cNvSpPr>
                <a:spLocks/>
              </p:cNvSpPr>
              <p:nvPr/>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xtLst>
                <a:ext uri="{91240B29-F687-4F45-9708-019B960494DF}">
                  <a14:hiddenLine xmlns:a14="http://schemas.microsoft.com/office/drawing/2010/main" w="9525" cap="flat" cmpd="sng">
                    <a:solidFill>
                      <a:srgbClr val="000000"/>
                    </a:solidFill>
                    <a:prstDash val="solid"/>
                    <a:miter lim="800000"/>
                    <a:headEnd type="none" w="med" len="med"/>
                    <a:tailEnd type="none" w="med" len="med"/>
                  </a14:hiddenLine>
                </a:ext>
              </a:extLst>
            </p:spPr>
            <p:txBody>
              <a:bodyPr wrap="none"/>
              <a:lstStyle/>
              <a:p>
                <a:endParaRPr lang="en-PK" sz="1800"/>
              </a:p>
            </p:txBody>
          </p:sp>
        </p:grpSp>
        <p:grpSp>
          <p:nvGrpSpPr>
            <p:cNvPr id="1033" name="Group 6">
              <a:extLst>
                <a:ext uri="{FF2B5EF4-FFF2-40B4-BE49-F238E27FC236}">
                  <a16:creationId xmlns:a16="http://schemas.microsoft.com/office/drawing/2014/main" id="{165704AF-ADD4-4E42-9951-9885E2AF3F0F}"/>
                </a:ext>
              </a:extLst>
            </p:cNvPr>
            <p:cNvGrpSpPr>
              <a:grpSpLocks/>
            </p:cNvGrpSpPr>
            <p:nvPr/>
          </p:nvGrpSpPr>
          <p:grpSpPr bwMode="auto">
            <a:xfrm>
              <a:off x="144" y="1248"/>
              <a:ext cx="4656" cy="201"/>
              <a:chOff x="144" y="1248"/>
              <a:chExt cx="4656" cy="201"/>
            </a:xfrm>
          </p:grpSpPr>
          <p:sp>
            <p:nvSpPr>
              <p:cNvPr id="1034" name="AutoShape 7">
                <a:extLst>
                  <a:ext uri="{FF2B5EF4-FFF2-40B4-BE49-F238E27FC236}">
                    <a16:creationId xmlns:a16="http://schemas.microsoft.com/office/drawing/2014/main" id="{AD015C4F-F9D0-48B2-8315-4799ABF1D801}"/>
                  </a:ext>
                </a:extLst>
              </p:cNvPr>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sp>
            <p:nvSpPr>
              <p:cNvPr id="1035" name="AutoShape 8">
                <a:extLst>
                  <a:ext uri="{FF2B5EF4-FFF2-40B4-BE49-F238E27FC236}">
                    <a16:creationId xmlns:a16="http://schemas.microsoft.com/office/drawing/2014/main" id="{7C227202-0AB4-426A-A6CB-F2C45BDC74EA}"/>
                  </a:ext>
                </a:extLst>
              </p:cNvPr>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PK" altLang="en-PK" sz="1800"/>
              </a:p>
            </p:txBody>
          </p:sp>
        </p:grpSp>
      </p:grpSp>
      <p:sp>
        <p:nvSpPr>
          <p:cNvPr id="1027" name="AutoShape 9">
            <a:extLst>
              <a:ext uri="{FF2B5EF4-FFF2-40B4-BE49-F238E27FC236}">
                <a16:creationId xmlns:a16="http://schemas.microsoft.com/office/drawing/2014/main" id="{A90FCFEC-9F9D-4254-8D92-7B25B6EE3A30}"/>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PK" smtClean="0"/>
              <a:t>Click to edit Master title style</a:t>
            </a:r>
            <a:endParaRPr lang="en-US" altLang="en-PK"/>
          </a:p>
        </p:txBody>
      </p:sp>
      <p:sp>
        <p:nvSpPr>
          <p:cNvPr id="1028" name="Rectangle 10">
            <a:extLst>
              <a:ext uri="{FF2B5EF4-FFF2-40B4-BE49-F238E27FC236}">
                <a16:creationId xmlns:a16="http://schemas.microsoft.com/office/drawing/2014/main" id="{B398F237-95A9-4BFF-B4A1-C78F7FF69C6E}"/>
              </a:ext>
            </a:extLst>
          </p:cNvPr>
          <p:cNvSpPr>
            <a:spLocks noGrp="1" noChangeArrowheads="1"/>
          </p:cNvSpPr>
          <p:nvPr>
            <p:ph type="body" idx="1"/>
          </p:nvPr>
        </p:nvSpPr>
        <p:spPr bwMode="auto">
          <a:xfrm>
            <a:off x="838201" y="2362202"/>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PK"/>
              <a:t>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
        <p:nvSpPr>
          <p:cNvPr id="4107" name="Rectangle 11">
            <a:extLst>
              <a:ext uri="{FF2B5EF4-FFF2-40B4-BE49-F238E27FC236}">
                <a16:creationId xmlns:a16="http://schemas.microsoft.com/office/drawing/2014/main" id="{1D379FF3-7792-4E0A-B32B-CDBBF4ABCF0C}"/>
              </a:ext>
            </a:extLst>
          </p:cNvPr>
          <p:cNvSpPr>
            <a:spLocks noGrp="1" noChangeArrowheads="1"/>
          </p:cNvSpPr>
          <p:nvPr>
            <p:ph type="dt" sz="half" idx="2"/>
          </p:nvPr>
        </p:nvSpPr>
        <p:spPr bwMode="auto">
          <a:xfrm>
            <a:off x="2438401" y="6248402"/>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Arial" charset="0"/>
              </a:defRPr>
            </a:lvl1pPr>
          </a:lstStyle>
          <a:p>
            <a:pPr>
              <a:defRPr/>
            </a:pPr>
            <a:fld id="{8944AD76-E8E2-4E48-AD63-27AC21043276}" type="datetime1">
              <a:rPr lang="en-US" smtClean="0"/>
              <a:t>2/15/2023</a:t>
            </a:fld>
            <a:endParaRPr lang="en-US" dirty="0"/>
          </a:p>
        </p:txBody>
      </p:sp>
      <p:sp>
        <p:nvSpPr>
          <p:cNvPr id="4108" name="Rectangle 12">
            <a:extLst>
              <a:ext uri="{FF2B5EF4-FFF2-40B4-BE49-F238E27FC236}">
                <a16:creationId xmlns:a16="http://schemas.microsoft.com/office/drawing/2014/main" id="{5F8406A0-86DE-4CF8-BE66-1FC1EC81C117}"/>
              </a:ext>
            </a:extLst>
          </p:cNvPr>
          <p:cNvSpPr>
            <a:spLocks noGrp="1" noChangeArrowheads="1"/>
          </p:cNvSpPr>
          <p:nvPr>
            <p:ph type="ftr" sz="quarter" idx="3"/>
          </p:nvPr>
        </p:nvSpPr>
        <p:spPr bwMode="auto">
          <a:xfrm>
            <a:off x="5791200" y="6248402"/>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4109" name="Rectangle 13">
            <a:extLst>
              <a:ext uri="{FF2B5EF4-FFF2-40B4-BE49-F238E27FC236}">
                <a16:creationId xmlns:a16="http://schemas.microsoft.com/office/drawing/2014/main" id="{B08A31F9-D76D-43DC-8BDE-F2140B37C315}"/>
              </a:ext>
            </a:extLst>
          </p:cNvPr>
          <p:cNvSpPr>
            <a:spLocks noGrp="1" noChangeArrowheads="1"/>
          </p:cNvSpPr>
          <p:nvPr>
            <p:ph type="sldNum" sz="quarter" idx="4"/>
          </p:nvPr>
        </p:nvSpPr>
        <p:spPr bwMode="auto">
          <a:xfrm>
            <a:off x="84139"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pPr>
              <a:defRPr/>
            </a:pPr>
            <a:fld id="{F350231E-0AB9-4E05-8F3B-4DCF51360358}" type="slidenum">
              <a:rPr lang="en-US" smtClean="0"/>
              <a:pPr>
                <a:defRPr/>
              </a:pPr>
              <a:t>‹#›</a:t>
            </a:fld>
            <a:endParaRPr lang="en-US" dirty="0"/>
          </a:p>
        </p:txBody>
      </p:sp>
    </p:spTree>
    <p:extLst>
      <p:ext uri="{BB962C8B-B14F-4D97-AF65-F5344CB8AC3E}">
        <p14:creationId xmlns:p14="http://schemas.microsoft.com/office/powerpoint/2010/main" val="2917860374"/>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ransition>
    <p:fade/>
  </p:transition>
  <p:timing>
    <p:tnLst>
      <p:par>
        <p:cTn id="1" dur="indefinite" restart="never" nodeType="tmRoot"/>
      </p:par>
    </p:tnLst>
  </p:timing>
  <p:hf sldNum="0" hdr="0" ftr="0" dt="0"/>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anose="05000000000000000000"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anose="05000000000000000000"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ars.nasa.gov/programmissions/missions/future/mars2020/"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EBD508-E1FD-4D13-9CEB-BB4AFA46A589}"/>
              </a:ext>
            </a:extLst>
          </p:cNvPr>
          <p:cNvSpPr>
            <a:spLocks noGrp="1"/>
          </p:cNvSpPr>
          <p:nvPr>
            <p:ph type="subTitle" idx="1"/>
          </p:nvPr>
        </p:nvSpPr>
        <p:spPr>
          <a:xfrm>
            <a:off x="4572000" y="4003966"/>
            <a:ext cx="4752110" cy="787399"/>
          </a:xfrm>
        </p:spPr>
        <p:txBody>
          <a:bodyPr/>
          <a:lstStyle/>
          <a:p>
            <a:r>
              <a:rPr lang="en-US" b="1" dirty="0"/>
              <a:t>Farhad Muhammad Riaz</a:t>
            </a:r>
            <a:endParaRPr lang="en-PK" b="1" dirty="0"/>
          </a:p>
        </p:txBody>
      </p:sp>
      <p:sp>
        <p:nvSpPr>
          <p:cNvPr id="2" name="Title 1">
            <a:extLst>
              <a:ext uri="{FF2B5EF4-FFF2-40B4-BE49-F238E27FC236}">
                <a16:creationId xmlns:a16="http://schemas.microsoft.com/office/drawing/2014/main" id="{2CCD0600-20AD-4A75-8731-83EE02FBCE69}"/>
              </a:ext>
            </a:extLst>
          </p:cNvPr>
          <p:cNvSpPr>
            <a:spLocks noGrp="1"/>
          </p:cNvSpPr>
          <p:nvPr>
            <p:ph type="ctrTitle" sz="quarter"/>
          </p:nvPr>
        </p:nvSpPr>
        <p:spPr/>
        <p:txBody>
          <a:bodyPr/>
          <a:lstStyle/>
          <a:p>
            <a:r>
              <a:rPr lang="en-US" dirty="0" smtClean="0"/>
              <a:t>Artificial Intelligence</a:t>
            </a:r>
            <a:r>
              <a:rPr lang="en-US" dirty="0"/>
              <a:t/>
            </a:r>
            <a:br>
              <a:rPr lang="en-US" dirty="0"/>
            </a:br>
            <a:r>
              <a:rPr lang="en-US" dirty="0"/>
              <a:t>Lecture 01:</a:t>
            </a:r>
            <a:br>
              <a:rPr lang="en-US" dirty="0"/>
            </a:br>
            <a:r>
              <a:rPr lang="en-US" dirty="0" smtClean="0"/>
              <a:t>Background of AI</a:t>
            </a:r>
            <a:endParaRPr lang="en-PK" dirty="0"/>
          </a:p>
        </p:txBody>
      </p:sp>
      <p:pic>
        <p:nvPicPr>
          <p:cNvPr id="4" name="Picture 2" descr="NUML Logo PNG Vector (EPS) Free Download">
            <a:extLst>
              <a:ext uri="{FF2B5EF4-FFF2-40B4-BE49-F238E27FC236}">
                <a16:creationId xmlns:a16="http://schemas.microsoft.com/office/drawing/2014/main" id="{2D3C8850-28E9-44A6-8D9F-53E817636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245" y="1050131"/>
            <a:ext cx="1728356" cy="1785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69981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and Weak AI</a:t>
            </a:r>
          </a:p>
        </p:txBody>
      </p:sp>
      <p:sp>
        <p:nvSpPr>
          <p:cNvPr id="3" name="Content Placeholder 2"/>
          <p:cNvSpPr>
            <a:spLocks noGrp="1"/>
          </p:cNvSpPr>
          <p:nvPr>
            <p:ph idx="1"/>
          </p:nvPr>
        </p:nvSpPr>
        <p:spPr>
          <a:xfrm>
            <a:off x="838201" y="2362202"/>
            <a:ext cx="7693025" cy="3962398"/>
          </a:xfrm>
        </p:spPr>
        <p:txBody>
          <a:bodyPr/>
          <a:lstStyle/>
          <a:p>
            <a:pPr algn="just"/>
            <a:r>
              <a:rPr lang="en-US" sz="2400" dirty="0"/>
              <a:t>One may dream about. . . . . . that computers can be made to think on a level at least equal to humans, that they can be conscious and experience </a:t>
            </a:r>
            <a:r>
              <a:rPr lang="en-US" sz="2400" dirty="0" err="1"/>
              <a:t>emoNons</a:t>
            </a:r>
            <a:r>
              <a:rPr lang="en-US" sz="2400" dirty="0"/>
              <a:t>. </a:t>
            </a:r>
            <a:endParaRPr lang="en-US" sz="2400" dirty="0" smtClean="0"/>
          </a:p>
          <a:p>
            <a:pPr lvl="1" algn="just"/>
            <a:r>
              <a:rPr lang="en-US" dirty="0" smtClean="0">
                <a:solidFill>
                  <a:srgbClr val="FF0000"/>
                </a:solidFill>
              </a:rPr>
              <a:t>Strong AI</a:t>
            </a:r>
          </a:p>
          <a:p>
            <a:pPr algn="just"/>
            <a:r>
              <a:rPr lang="en-US" sz="2400" dirty="0" smtClean="0"/>
              <a:t>This </a:t>
            </a:r>
            <a:r>
              <a:rPr lang="en-US" sz="2400" dirty="0"/>
              <a:t>course is about. . . . . . adding “thinking-like” features to computers to make them more useful tools. That is, “not obviously machine like”. </a:t>
            </a:r>
            <a:endParaRPr lang="en-US" sz="2400" dirty="0" smtClean="0"/>
          </a:p>
          <a:p>
            <a:pPr lvl="1" algn="just"/>
            <a:r>
              <a:rPr lang="en-US" dirty="0" smtClean="0">
                <a:solidFill>
                  <a:srgbClr val="FF0000"/>
                </a:solidFill>
              </a:rPr>
              <a:t>Weak </a:t>
            </a:r>
            <a:r>
              <a:rPr lang="en-US" dirty="0">
                <a:solidFill>
                  <a:srgbClr val="FF0000"/>
                </a:solidFill>
              </a:rPr>
              <a:t>AI </a:t>
            </a:r>
          </a:p>
        </p:txBody>
      </p:sp>
    </p:spTree>
    <p:extLst>
      <p:ext uri="{BB962C8B-B14F-4D97-AF65-F5344CB8AC3E}">
        <p14:creationId xmlns:p14="http://schemas.microsoft.com/office/powerpoint/2010/main" val="3430832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Weak AI </a:t>
            </a:r>
          </a:p>
        </p:txBody>
      </p:sp>
      <p:sp>
        <p:nvSpPr>
          <p:cNvPr id="3" name="Content Placeholder 2"/>
          <p:cNvSpPr>
            <a:spLocks noGrp="1"/>
          </p:cNvSpPr>
          <p:nvPr>
            <p:ph idx="1"/>
          </p:nvPr>
        </p:nvSpPr>
        <p:spPr/>
        <p:txBody>
          <a:bodyPr/>
          <a:lstStyle/>
          <a:p>
            <a:pPr algn="just"/>
            <a:r>
              <a:rPr lang="en-US" sz="2400" dirty="0"/>
              <a:t>Weak AI is a category that is flexible, as soon as we understand how an AI-program works, it appears less “intelligent”. </a:t>
            </a:r>
          </a:p>
          <a:p>
            <a:pPr algn="just"/>
            <a:r>
              <a:rPr lang="en-US" sz="2400" dirty="0" smtClean="0"/>
              <a:t>And </a:t>
            </a:r>
            <a:r>
              <a:rPr lang="en-US" sz="2400" dirty="0"/>
              <a:t>as soon as a part of AI is successful, it becomes an own research area! E.g. large parts of advanced search, parts of language understanding, parts of machine learning and </a:t>
            </a:r>
            <a:r>
              <a:rPr lang="en-US" sz="2400" dirty="0" err="1"/>
              <a:t>probabilisNc</a:t>
            </a:r>
            <a:r>
              <a:rPr lang="en-US" sz="2400" dirty="0"/>
              <a:t> learning etc. </a:t>
            </a:r>
          </a:p>
          <a:p>
            <a:pPr algn="just"/>
            <a:r>
              <a:rPr lang="en-US" sz="2400" dirty="0" smtClean="0"/>
              <a:t>And </a:t>
            </a:r>
            <a:r>
              <a:rPr lang="en-US" sz="2400" dirty="0"/>
              <a:t>AI is </a:t>
            </a:r>
            <a:r>
              <a:rPr lang="en-US" sz="2400" dirty="0" err="1"/>
              <a:t>lej</a:t>
            </a:r>
            <a:r>
              <a:rPr lang="en-US" sz="2400" dirty="0"/>
              <a:t> with the remaining hard-to-solve problems! </a:t>
            </a:r>
          </a:p>
        </p:txBody>
      </p:sp>
    </p:spTree>
    <p:extLst>
      <p:ext uri="{BB962C8B-B14F-4D97-AF65-F5344CB8AC3E}">
        <p14:creationId xmlns:p14="http://schemas.microsoft.com/office/powerpoint/2010/main" val="1012251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defRPr/>
            </a:pPr>
            <a:r>
              <a:rPr lang="en-US"/>
              <a:t>What is AI?</a:t>
            </a:r>
          </a:p>
        </p:txBody>
      </p:sp>
      <p:sp>
        <p:nvSpPr>
          <p:cNvPr id="10243" name="Rectangle 3"/>
          <p:cNvSpPr>
            <a:spLocks noGrp="1" noChangeArrowheads="1"/>
          </p:cNvSpPr>
          <p:nvPr>
            <p:ph idx="1"/>
          </p:nvPr>
        </p:nvSpPr>
        <p:spPr>
          <a:xfrm>
            <a:off x="768927" y="2286000"/>
            <a:ext cx="7917873" cy="4267200"/>
          </a:xfrm>
        </p:spPr>
        <p:txBody>
          <a:bodyPr/>
          <a:lstStyle/>
          <a:p>
            <a:pPr algn="just"/>
            <a:r>
              <a:rPr lang="en-US" dirty="0" smtClean="0"/>
              <a:t>Views of AI fall into four categories:</a:t>
            </a:r>
          </a:p>
          <a:p>
            <a:pPr lvl="1" algn="just"/>
            <a:r>
              <a:rPr lang="en-US" dirty="0" smtClean="0"/>
              <a:t>Systems that </a:t>
            </a:r>
            <a:r>
              <a:rPr lang="en-US" dirty="0" smtClean="0">
                <a:solidFill>
                  <a:srgbClr val="FF0000"/>
                </a:solidFill>
              </a:rPr>
              <a:t>act like humans</a:t>
            </a:r>
          </a:p>
          <a:p>
            <a:pPr lvl="1" algn="just"/>
            <a:r>
              <a:rPr lang="en-US" dirty="0" smtClean="0"/>
              <a:t>Systems that </a:t>
            </a:r>
            <a:r>
              <a:rPr lang="en-US" dirty="0" smtClean="0">
                <a:solidFill>
                  <a:srgbClr val="FF0000"/>
                </a:solidFill>
              </a:rPr>
              <a:t>think like humans</a:t>
            </a:r>
          </a:p>
          <a:p>
            <a:pPr lvl="1" algn="just"/>
            <a:r>
              <a:rPr lang="en-US" dirty="0" smtClean="0"/>
              <a:t>Systems that </a:t>
            </a:r>
            <a:r>
              <a:rPr lang="en-US" dirty="0" smtClean="0">
                <a:solidFill>
                  <a:srgbClr val="FF0000"/>
                </a:solidFill>
              </a:rPr>
              <a:t>act rationally</a:t>
            </a:r>
          </a:p>
          <a:p>
            <a:pPr lvl="1" algn="just"/>
            <a:r>
              <a:rPr lang="en-US" dirty="0" smtClean="0"/>
              <a:t>Systems that </a:t>
            </a:r>
            <a:r>
              <a:rPr lang="en-US" dirty="0" smtClean="0">
                <a:solidFill>
                  <a:srgbClr val="FF0000"/>
                </a:solidFill>
              </a:rPr>
              <a:t>think rationally</a:t>
            </a:r>
            <a:endParaRPr lang="en-US" dirty="0" smtClean="0"/>
          </a:p>
          <a:p>
            <a:pPr algn="just"/>
            <a:r>
              <a:rPr lang="en-US" dirty="0" smtClean="0"/>
              <a:t>In this course, we are going to focus on systems that act rationally, i.e</a:t>
            </a:r>
            <a:r>
              <a:rPr lang="en-US" dirty="0" smtClean="0">
                <a:solidFill>
                  <a:srgbClr val="FF0000"/>
                </a:solidFill>
              </a:rPr>
              <a:t>., the creation, design and implementation of rational agents</a:t>
            </a:r>
            <a:r>
              <a:rPr lang="en-US" dirty="0" smtClean="0"/>
              <a:t>.</a:t>
            </a:r>
          </a:p>
          <a:p>
            <a:pPr>
              <a:buFontTx/>
              <a:buNone/>
            </a:pPr>
            <a:r>
              <a:rPr lang="en-US" dirty="0" smtClean="0"/>
              <a:t>
</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dirty="0"/>
              <a:t>Acting </a:t>
            </a:r>
            <a:r>
              <a:rPr lang="en-US" dirty="0" smtClean="0"/>
              <a:t>Humanly</a:t>
            </a:r>
            <a:r>
              <a:rPr lang="en-US" dirty="0"/>
              <a:t>: Turing Test</a:t>
            </a:r>
          </a:p>
        </p:txBody>
      </p:sp>
      <p:sp>
        <p:nvSpPr>
          <p:cNvPr id="11267" name="Rectangle 3"/>
          <p:cNvSpPr>
            <a:spLocks noGrp="1" noChangeArrowheads="1"/>
          </p:cNvSpPr>
          <p:nvPr>
            <p:ph idx="1"/>
          </p:nvPr>
        </p:nvSpPr>
        <p:spPr>
          <a:xfrm>
            <a:off x="734291" y="2362200"/>
            <a:ext cx="8104909" cy="4191000"/>
          </a:xfrm>
        </p:spPr>
        <p:txBody>
          <a:bodyPr>
            <a:normAutofit fontScale="92500" lnSpcReduction="10000"/>
          </a:bodyPr>
          <a:lstStyle/>
          <a:p>
            <a:pPr algn="just">
              <a:lnSpc>
                <a:spcPct val="80000"/>
              </a:lnSpc>
            </a:pPr>
            <a:r>
              <a:rPr lang="en-US" sz="2400" dirty="0" smtClean="0"/>
              <a:t>Turing (1950)</a:t>
            </a:r>
            <a:r>
              <a:rPr lang="en-US" sz="2400" dirty="0" smtClean="0">
                <a:solidFill>
                  <a:srgbClr val="FF0000"/>
                </a:solidFill>
              </a:rPr>
              <a:t> ”Computing machinery and intelligence”.</a:t>
            </a:r>
            <a:endParaRPr lang="en-US" sz="2400" dirty="0" smtClean="0"/>
          </a:p>
          <a:p>
            <a:pPr algn="just"/>
            <a:r>
              <a:rPr lang="en-US" sz="2400" dirty="0" smtClean="0"/>
              <a:t>A computer passes the test if a human interrogator, after posing some written questions, cannot tell whether the written responses come from a person or from a computer.</a:t>
            </a:r>
          </a:p>
          <a:p>
            <a:pPr algn="just">
              <a:lnSpc>
                <a:spcPct val="80000"/>
              </a:lnSpc>
            </a:pPr>
            <a:endParaRPr lang="en-US" sz="2400" dirty="0" smtClean="0"/>
          </a:p>
          <a:p>
            <a:pPr algn="just">
              <a:lnSpc>
                <a:spcPct val="80000"/>
              </a:lnSpc>
            </a:pPr>
            <a:endParaRPr lang="en-US" sz="2400" dirty="0" smtClean="0"/>
          </a:p>
          <a:p>
            <a:pPr algn="just">
              <a:lnSpc>
                <a:spcPct val="80000"/>
              </a:lnSpc>
            </a:pPr>
            <a:endParaRPr lang="en-US" sz="2400" dirty="0" smtClean="0"/>
          </a:p>
          <a:p>
            <a:pPr algn="just">
              <a:lnSpc>
                <a:spcPct val="80000"/>
              </a:lnSpc>
              <a:buFontTx/>
              <a:buNone/>
            </a:pPr>
            <a:endParaRPr lang="en-US" sz="2400" dirty="0" smtClean="0"/>
          </a:p>
          <a:p>
            <a:pPr algn="just">
              <a:lnSpc>
                <a:spcPct val="80000"/>
              </a:lnSpc>
            </a:pPr>
            <a:endParaRPr lang="en-US" sz="2400" dirty="0" smtClean="0">
              <a:solidFill>
                <a:srgbClr val="FF0000"/>
              </a:solidFill>
            </a:endParaRPr>
          </a:p>
          <a:p>
            <a:pPr algn="just">
              <a:lnSpc>
                <a:spcPct val="80000"/>
              </a:lnSpc>
            </a:pPr>
            <a:r>
              <a:rPr lang="en-US" sz="2400" dirty="0" smtClean="0">
                <a:solidFill>
                  <a:srgbClr val="FF0000"/>
                </a:solidFill>
              </a:rPr>
              <a:t>Anticipated all major arguments against AI </a:t>
            </a:r>
            <a:r>
              <a:rPr lang="en-US" sz="2400" dirty="0" smtClean="0"/>
              <a:t>in following 50 years</a:t>
            </a:r>
          </a:p>
          <a:p>
            <a:pPr algn="just">
              <a:lnSpc>
                <a:spcPct val="80000"/>
              </a:lnSpc>
            </a:pPr>
            <a:endParaRPr lang="en-US" sz="2400" dirty="0" smtClean="0"/>
          </a:p>
          <a:p>
            <a:pPr algn="just">
              <a:lnSpc>
                <a:spcPct val="80000"/>
              </a:lnSpc>
            </a:pPr>
            <a:r>
              <a:rPr lang="en-US" sz="2400" dirty="0" smtClean="0"/>
              <a:t>Little effort by AI researchers to pass the Turing Test</a:t>
            </a:r>
          </a:p>
        </p:txBody>
      </p:sp>
      <p:pic>
        <p:nvPicPr>
          <p:cNvPr id="12292" name="Picture 4" descr="turing"/>
          <p:cNvPicPr>
            <a:picLocks noChangeAspect="1" noChangeArrowheads="1"/>
          </p:cNvPicPr>
          <p:nvPr/>
        </p:nvPicPr>
        <p:blipFill>
          <a:blip r:embed="rId2"/>
          <a:srcRect/>
          <a:stretch>
            <a:fillRect/>
          </a:stretch>
        </p:blipFill>
        <p:spPr bwMode="auto">
          <a:xfrm>
            <a:off x="2750343" y="3657600"/>
            <a:ext cx="3948113" cy="136842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dirty="0" smtClean="0"/>
              <a:t>Turing Test</a:t>
            </a:r>
            <a:endParaRPr lang="en-US" dirty="0"/>
          </a:p>
        </p:txBody>
      </p:sp>
      <p:sp>
        <p:nvSpPr>
          <p:cNvPr id="11267" name="Rectangle 3"/>
          <p:cNvSpPr>
            <a:spLocks noGrp="1" noChangeArrowheads="1"/>
          </p:cNvSpPr>
          <p:nvPr>
            <p:ph idx="1"/>
          </p:nvPr>
        </p:nvSpPr>
        <p:spPr>
          <a:xfrm>
            <a:off x="762000" y="2362200"/>
            <a:ext cx="7924800" cy="4114800"/>
          </a:xfrm>
        </p:spPr>
        <p:txBody>
          <a:bodyPr>
            <a:normAutofit fontScale="92500" lnSpcReduction="20000"/>
          </a:bodyPr>
          <a:lstStyle/>
          <a:p>
            <a:pPr algn="just"/>
            <a:r>
              <a:rPr lang="en-US" dirty="0" smtClean="0">
                <a:solidFill>
                  <a:srgbClr val="FF0000"/>
                </a:solidFill>
              </a:rPr>
              <a:t>Major Components of Turing Test:</a:t>
            </a:r>
          </a:p>
          <a:p>
            <a:pPr lvl="1" algn="just"/>
            <a:r>
              <a:rPr lang="en-US" dirty="0" smtClean="0"/>
              <a:t>Natural Language Processing: To enable it to communicate successfully in English.</a:t>
            </a:r>
          </a:p>
          <a:p>
            <a:pPr lvl="1" algn="just"/>
            <a:r>
              <a:rPr lang="en-US" dirty="0" smtClean="0"/>
              <a:t>Knowledge Representation: To store what it knows or hears.</a:t>
            </a:r>
          </a:p>
          <a:p>
            <a:pPr lvl="1" algn="just"/>
            <a:r>
              <a:rPr lang="en-US" dirty="0" smtClean="0"/>
              <a:t>Automated Reasoning: To use the stored information to answer questions and to draw conclusions.</a:t>
            </a:r>
          </a:p>
          <a:p>
            <a:pPr lvl="1" algn="just"/>
            <a:r>
              <a:rPr lang="en-US" dirty="0" smtClean="0"/>
              <a:t>Machine Learning: To adapt to new circumstances and to detect and extrapolate patterns.</a:t>
            </a:r>
          </a:p>
          <a:p>
            <a:pPr algn="just"/>
            <a:r>
              <a:rPr lang="en-US" dirty="0" smtClean="0">
                <a:solidFill>
                  <a:srgbClr val="FF0000"/>
                </a:solidFill>
              </a:rPr>
              <a:t>Total Turing Test also includes:</a:t>
            </a:r>
          </a:p>
          <a:p>
            <a:pPr lvl="1" algn="just"/>
            <a:r>
              <a:rPr lang="en-US" dirty="0" smtClean="0"/>
              <a:t>Computer Vision: To perceive objects</a:t>
            </a:r>
          </a:p>
          <a:p>
            <a:pPr lvl="1" algn="just"/>
            <a:r>
              <a:rPr lang="en-US" dirty="0" smtClean="0"/>
              <a:t>Robotics: To manipulate objects and move about</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838200"/>
            <a:ext cx="7924800" cy="1143000"/>
          </a:xfrm>
        </p:spPr>
        <p:txBody>
          <a:bodyPr/>
          <a:lstStyle/>
          <a:p>
            <a:pPr>
              <a:defRPr/>
            </a:pPr>
            <a:r>
              <a:rPr lang="en-US" dirty="0"/>
              <a:t>Thinking </a:t>
            </a:r>
            <a:r>
              <a:rPr lang="en-US" dirty="0" smtClean="0"/>
              <a:t>Humanly</a:t>
            </a:r>
            <a:r>
              <a:rPr lang="en-US" dirty="0"/>
              <a:t>: </a:t>
            </a:r>
            <a:r>
              <a:rPr lang="en-US" dirty="0" smtClean="0"/>
              <a:t>Cognition</a:t>
            </a:r>
            <a:endParaRPr lang="en-US" dirty="0"/>
          </a:p>
        </p:txBody>
      </p:sp>
      <p:sp>
        <p:nvSpPr>
          <p:cNvPr id="12291" name="Rectangle 3"/>
          <p:cNvSpPr>
            <a:spLocks noGrp="1" noChangeArrowheads="1"/>
          </p:cNvSpPr>
          <p:nvPr>
            <p:ph idx="1"/>
          </p:nvPr>
        </p:nvSpPr>
        <p:spPr>
          <a:xfrm>
            <a:off x="741218" y="2286001"/>
            <a:ext cx="7716982" cy="4419599"/>
          </a:xfrm>
        </p:spPr>
        <p:txBody>
          <a:bodyPr/>
          <a:lstStyle/>
          <a:p>
            <a:pPr algn="just"/>
            <a:r>
              <a:rPr lang="en-US" sz="2400" dirty="0" smtClean="0"/>
              <a:t>Expressing the Theory of Mind as a Computer Program</a:t>
            </a:r>
          </a:p>
          <a:p>
            <a:pPr lvl="1" algn="just"/>
            <a:r>
              <a:rPr lang="en-US" dirty="0" smtClean="0">
                <a:solidFill>
                  <a:srgbClr val="FF0000"/>
                </a:solidFill>
              </a:rPr>
              <a:t>GPS (Newell &amp; Simon 1961) </a:t>
            </a:r>
            <a:r>
              <a:rPr lang="en-US" dirty="0" smtClean="0"/>
              <a:t>does not only need to solve the problems but should also follow human thought process</a:t>
            </a:r>
          </a:p>
          <a:p>
            <a:pPr algn="just">
              <a:lnSpc>
                <a:spcPct val="80000"/>
              </a:lnSpc>
            </a:pPr>
            <a:r>
              <a:rPr lang="en-US" sz="2400" dirty="0" smtClean="0"/>
              <a:t>Requires scientific theories of internal activities of the brain. </a:t>
            </a:r>
          </a:p>
          <a:p>
            <a:pPr lvl="1" algn="just">
              <a:lnSpc>
                <a:spcPct val="80000"/>
              </a:lnSpc>
            </a:pPr>
            <a:r>
              <a:rPr lang="en-US" dirty="0" smtClean="0">
                <a:solidFill>
                  <a:srgbClr val="FF0000"/>
                </a:solidFill>
              </a:rPr>
              <a:t>Cognitive Science: </a:t>
            </a:r>
            <a:r>
              <a:rPr lang="en-US" dirty="0" smtClean="0"/>
              <a:t>Predicting and testing behavior of human subjects</a:t>
            </a:r>
          </a:p>
          <a:p>
            <a:pPr lvl="1" algn="just">
              <a:lnSpc>
                <a:spcPct val="80000"/>
              </a:lnSpc>
            </a:pPr>
            <a:r>
              <a:rPr lang="en-US" dirty="0" smtClean="0">
                <a:solidFill>
                  <a:srgbClr val="FF0000"/>
                </a:solidFill>
              </a:rPr>
              <a:t>Cognitive Neuroscience: </a:t>
            </a:r>
            <a:r>
              <a:rPr lang="en-US" dirty="0" smtClean="0"/>
              <a:t>Direct identification from neurological data</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sz="3000" dirty="0"/>
              <a:t>Thinking </a:t>
            </a:r>
            <a:r>
              <a:rPr lang="en-US" sz="3000" dirty="0" smtClean="0"/>
              <a:t>Rationally</a:t>
            </a:r>
            <a:r>
              <a:rPr lang="en-US" sz="3000" dirty="0"/>
              <a:t>: </a:t>
            </a:r>
            <a:r>
              <a:rPr lang="en-US" sz="3000" dirty="0" smtClean="0"/>
              <a:t>“Laws </a:t>
            </a:r>
            <a:r>
              <a:rPr lang="en-US" sz="3000" dirty="0"/>
              <a:t>of </a:t>
            </a:r>
            <a:r>
              <a:rPr lang="en-US" sz="3000" dirty="0" smtClean="0"/>
              <a:t>Thought</a:t>
            </a:r>
            <a:r>
              <a:rPr lang="en-US" sz="3000" dirty="0"/>
              <a:t>"</a:t>
            </a:r>
          </a:p>
        </p:txBody>
      </p:sp>
      <p:sp>
        <p:nvSpPr>
          <p:cNvPr id="13315" name="Rectangle 3"/>
          <p:cNvSpPr>
            <a:spLocks noGrp="1" noChangeArrowheads="1"/>
          </p:cNvSpPr>
          <p:nvPr>
            <p:ph idx="1"/>
          </p:nvPr>
        </p:nvSpPr>
        <p:spPr>
          <a:xfrm>
            <a:off x="762000" y="2362200"/>
            <a:ext cx="7620000" cy="4343400"/>
          </a:xfrm>
        </p:spPr>
        <p:txBody>
          <a:bodyPr>
            <a:normAutofit fontScale="92500"/>
          </a:bodyPr>
          <a:lstStyle/>
          <a:p>
            <a:pPr algn="just"/>
            <a:r>
              <a:rPr lang="en-US" sz="2200" dirty="0" smtClean="0">
                <a:solidFill>
                  <a:srgbClr val="FF0000"/>
                </a:solidFill>
              </a:rPr>
              <a:t>Aristotle: </a:t>
            </a:r>
            <a:r>
              <a:rPr lang="en-US" sz="2200" dirty="0" smtClean="0"/>
              <a:t>First to codify “right thinking”</a:t>
            </a:r>
          </a:p>
          <a:p>
            <a:pPr algn="just"/>
            <a:r>
              <a:rPr lang="en-US" sz="2200" dirty="0" smtClean="0"/>
              <a:t>Several Greek schools developed various forms of logic:</a:t>
            </a:r>
          </a:p>
          <a:p>
            <a:pPr lvl="1" algn="just"/>
            <a:r>
              <a:rPr lang="en-US" sz="2200" dirty="0" smtClean="0"/>
              <a:t>Notation and rules of derivation for thoughts</a:t>
            </a:r>
          </a:p>
          <a:p>
            <a:pPr algn="just"/>
            <a:r>
              <a:rPr lang="en-US" sz="2000" dirty="0" smtClean="0"/>
              <a:t>By 1965, programs existed that could, in principle, solve any solvable problem described in logical notation.</a:t>
            </a:r>
            <a:endParaRPr lang="en-US" sz="2200" dirty="0" smtClean="0"/>
          </a:p>
          <a:p>
            <a:pPr algn="just"/>
            <a:r>
              <a:rPr lang="en-US" sz="2200" dirty="0" smtClean="0"/>
              <a:t>Problems:</a:t>
            </a:r>
          </a:p>
          <a:p>
            <a:pPr lvl="1" algn="just"/>
            <a:r>
              <a:rPr lang="en-US" sz="2200" dirty="0" smtClean="0"/>
              <a:t>Not easy to state informal knowledge in logical notation</a:t>
            </a:r>
          </a:p>
          <a:p>
            <a:pPr lvl="1" algn="just"/>
            <a:r>
              <a:rPr lang="en-US" sz="2200" dirty="0" smtClean="0"/>
              <a:t>Big difference between solving a problem "in principle" and solving it “in practice”</a:t>
            </a:r>
          </a:p>
          <a:p>
            <a:pPr lvl="2" algn="just"/>
            <a:r>
              <a:rPr lang="en-US" sz="2200" dirty="0" smtClean="0"/>
              <a:t>Problems with just a few hundred facts can exhaust the computational resources of any computer</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a:defRPr/>
            </a:pPr>
            <a:r>
              <a:rPr lang="en-US"/>
              <a:t>Acting rationally: rational agent</a:t>
            </a:r>
          </a:p>
        </p:txBody>
      </p:sp>
      <p:sp>
        <p:nvSpPr>
          <p:cNvPr id="14339" name="Rectangle 3"/>
          <p:cNvSpPr>
            <a:spLocks noGrp="1" noChangeArrowheads="1"/>
          </p:cNvSpPr>
          <p:nvPr>
            <p:ph idx="1"/>
          </p:nvPr>
        </p:nvSpPr>
        <p:spPr>
          <a:xfrm>
            <a:off x="762000" y="2362200"/>
            <a:ext cx="7848600" cy="3962400"/>
          </a:xfrm>
        </p:spPr>
        <p:txBody>
          <a:bodyPr>
            <a:normAutofit fontScale="85000" lnSpcReduction="20000"/>
          </a:bodyPr>
          <a:lstStyle/>
          <a:p>
            <a:pPr algn="just"/>
            <a:r>
              <a:rPr lang="en-US" dirty="0" smtClean="0"/>
              <a:t>Rational behavior: doing the right thing </a:t>
            </a:r>
          </a:p>
          <a:p>
            <a:pPr algn="just"/>
            <a:r>
              <a:rPr lang="en-US" dirty="0" smtClean="0"/>
              <a:t>The right thing: </a:t>
            </a:r>
            <a:r>
              <a:rPr lang="en-US" dirty="0" smtClean="0">
                <a:solidFill>
                  <a:srgbClr val="FF0000"/>
                </a:solidFill>
              </a:rPr>
              <a:t>the optimal (best) thing that is expected to maximize the chances of achieving a set of goals, in a given situation</a:t>
            </a:r>
          </a:p>
          <a:p>
            <a:pPr algn="just"/>
            <a:r>
              <a:rPr lang="en-US" dirty="0" smtClean="0"/>
              <a:t>Making correct inferences is sometimes part of being a rational agent</a:t>
            </a:r>
          </a:p>
          <a:p>
            <a:pPr algn="just"/>
            <a:r>
              <a:rPr lang="en-US" dirty="0" smtClean="0"/>
              <a:t>Advantages over other approaches</a:t>
            </a:r>
          </a:p>
          <a:p>
            <a:pPr lvl="1" algn="just"/>
            <a:r>
              <a:rPr lang="en-US" dirty="0" smtClean="0"/>
              <a:t>More general than the "laws of thought" approach</a:t>
            </a:r>
          </a:p>
          <a:p>
            <a:pPr lvl="1" algn="just"/>
            <a:r>
              <a:rPr lang="en-US" dirty="0" smtClean="0"/>
              <a:t>More amenable to scientific development than are approaches based on human behavior or human thought</a:t>
            </a:r>
          </a:p>
          <a:p>
            <a:pPr lvl="1" algn="just"/>
            <a:r>
              <a:rPr lang="en-US" dirty="0" smtClean="0"/>
              <a:t>Standard of rationality is mathematically well defined and completely general</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t>Rational </a:t>
            </a:r>
            <a:r>
              <a:rPr lang="en-US" dirty="0" smtClean="0"/>
              <a:t>Agents</a:t>
            </a:r>
            <a:endParaRPr lang="en-US" dirty="0"/>
          </a:p>
        </p:txBody>
      </p:sp>
      <p:sp>
        <p:nvSpPr>
          <p:cNvPr id="16387" name="Rectangle 3"/>
          <p:cNvSpPr>
            <a:spLocks noGrp="1" noChangeArrowheads="1"/>
          </p:cNvSpPr>
          <p:nvPr>
            <p:ph idx="1"/>
          </p:nvPr>
        </p:nvSpPr>
        <p:spPr>
          <a:xfrm>
            <a:off x="762000" y="2438400"/>
            <a:ext cx="7917873" cy="4419600"/>
          </a:xfrm>
        </p:spPr>
        <p:txBody>
          <a:bodyPr>
            <a:normAutofit fontScale="85000" lnSpcReduction="20000"/>
          </a:bodyPr>
          <a:lstStyle/>
          <a:p>
            <a:pPr algn="just">
              <a:defRPr/>
            </a:pPr>
            <a:r>
              <a:rPr lang="en-US" dirty="0" smtClean="0"/>
              <a:t>An </a:t>
            </a:r>
            <a:r>
              <a:rPr lang="en-US" dirty="0" smtClean="0">
                <a:solidFill>
                  <a:srgbClr val="FF0000"/>
                </a:solidFill>
              </a:rPr>
              <a:t>agent</a:t>
            </a:r>
            <a:r>
              <a:rPr lang="en-US" dirty="0" smtClean="0"/>
              <a:t> is an entity that perceives and acts</a:t>
            </a:r>
          </a:p>
          <a:p>
            <a:pPr algn="just">
              <a:defRPr/>
            </a:pPr>
            <a:r>
              <a:rPr lang="en-US" dirty="0" smtClean="0"/>
              <a:t>This course is about designing rational/intelligent agents</a:t>
            </a:r>
          </a:p>
          <a:p>
            <a:pPr algn="just">
              <a:defRPr/>
            </a:pPr>
            <a:r>
              <a:rPr lang="en-US" dirty="0" smtClean="0"/>
              <a:t>Abstractly, </a:t>
            </a:r>
            <a:r>
              <a:rPr lang="en-US" dirty="0" smtClean="0">
                <a:solidFill>
                  <a:srgbClr val="FF0000"/>
                </a:solidFill>
              </a:rPr>
              <a:t>an agent is a function from percept histories to actions</a:t>
            </a:r>
            <a:r>
              <a:rPr lang="en-US" dirty="0" smtClean="0"/>
              <a:t>:</a:t>
            </a:r>
          </a:p>
          <a:p>
            <a:pPr lvl="1" algn="just">
              <a:defRPr/>
            </a:pPr>
            <a:r>
              <a:rPr lang="en-US" dirty="0" smtClean="0"/>
              <a:t>f : P* -&gt; A</a:t>
            </a:r>
          </a:p>
          <a:p>
            <a:pPr algn="just">
              <a:defRPr/>
            </a:pPr>
            <a:r>
              <a:rPr lang="en-US" dirty="0" smtClean="0"/>
              <a:t>For any given class of environments and tasks, we seek the agent (or class of agents) with the optimal (best) performance</a:t>
            </a:r>
          </a:p>
          <a:p>
            <a:pPr algn="just">
              <a:defRPr/>
            </a:pPr>
            <a:r>
              <a:rPr lang="en-US" dirty="0" smtClean="0"/>
              <a:t>Caveat</a:t>
            </a:r>
            <a:r>
              <a:rPr lang="en-US" dirty="0" smtClean="0">
                <a:solidFill>
                  <a:srgbClr val="FF0000"/>
                </a:solidFill>
              </a:rPr>
              <a:t>: computational limitations </a:t>
            </a:r>
            <a:r>
              <a:rPr lang="en-US" dirty="0" smtClean="0"/>
              <a:t>make perfect rationality unachievable</a:t>
            </a:r>
          </a:p>
          <a:p>
            <a:pPr lvl="1" algn="just">
              <a:defRPr/>
            </a:pPr>
            <a:r>
              <a:rPr lang="en-US" dirty="0" smtClean="0"/>
              <a:t>So we attempt to design the best (most intelligent) program, under the given resources.</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dirty="0"/>
              <a:t>AI </a:t>
            </a:r>
            <a:r>
              <a:rPr lang="en-US" dirty="0" smtClean="0"/>
              <a:t>Prehistory</a:t>
            </a:r>
            <a:endParaRPr lang="en-US" dirty="0"/>
          </a:p>
        </p:txBody>
      </p:sp>
      <p:sp>
        <p:nvSpPr>
          <p:cNvPr id="16387" name="Rectangle 3"/>
          <p:cNvSpPr>
            <a:spLocks noGrp="1" noChangeArrowheads="1"/>
          </p:cNvSpPr>
          <p:nvPr>
            <p:ph idx="1"/>
          </p:nvPr>
        </p:nvSpPr>
        <p:spPr>
          <a:xfrm>
            <a:off x="838200" y="2362200"/>
            <a:ext cx="7772400" cy="4343400"/>
          </a:xfrm>
        </p:spPr>
        <p:txBody>
          <a:bodyPr>
            <a:normAutofit/>
          </a:bodyPr>
          <a:lstStyle/>
          <a:p>
            <a:r>
              <a:rPr lang="en-US" sz="2100" dirty="0" smtClean="0">
                <a:solidFill>
                  <a:srgbClr val="FF0000"/>
                </a:solidFill>
              </a:rPr>
              <a:t>Philosophy</a:t>
            </a:r>
            <a:r>
              <a:rPr lang="en-US" sz="2100" dirty="0" smtClean="0"/>
              <a:t>: Logic, methods of reasoning, mind as physical system, foundations of learning, language, rationality</a:t>
            </a:r>
          </a:p>
          <a:p>
            <a:r>
              <a:rPr lang="en-US" sz="2100" dirty="0" smtClean="0">
                <a:solidFill>
                  <a:srgbClr val="FF0000"/>
                </a:solidFill>
              </a:rPr>
              <a:t>Mathematics</a:t>
            </a:r>
            <a:r>
              <a:rPr lang="en-US" sz="2100" dirty="0" smtClean="0"/>
              <a:t>: Formal representation and proof, Algorithms, Computation, (un)decidability, (in)tractability, probability</a:t>
            </a:r>
          </a:p>
          <a:p>
            <a:r>
              <a:rPr lang="en-US" sz="2100" dirty="0" smtClean="0">
                <a:solidFill>
                  <a:srgbClr val="FF0000"/>
                </a:solidFill>
              </a:rPr>
              <a:t>Psychology</a:t>
            </a:r>
            <a:r>
              <a:rPr lang="en-US" sz="2100" dirty="0" smtClean="0"/>
              <a:t>: Adaptation, phenomena of perception and motor control, experimental techniques (with animals, etc.)</a:t>
            </a:r>
          </a:p>
          <a:p>
            <a:r>
              <a:rPr lang="en-US" sz="2100" dirty="0" smtClean="0">
                <a:solidFill>
                  <a:srgbClr val="FF0000"/>
                </a:solidFill>
              </a:rPr>
              <a:t>Economics</a:t>
            </a:r>
            <a:r>
              <a:rPr lang="en-US" sz="2100" dirty="0" smtClean="0"/>
              <a:t>: Formal theory of rational decisions </a:t>
            </a:r>
          </a:p>
          <a:p>
            <a:r>
              <a:rPr lang="en-US" sz="2100" dirty="0" smtClean="0">
                <a:solidFill>
                  <a:srgbClr val="FF0000"/>
                </a:solidFill>
              </a:rPr>
              <a:t>Linguistics</a:t>
            </a:r>
            <a:r>
              <a:rPr lang="en-US" sz="2100" dirty="0" smtClean="0"/>
              <a:t>: Knowledge representation, grammar</a:t>
            </a:r>
          </a:p>
          <a:p>
            <a:r>
              <a:rPr lang="en-US" sz="2100" dirty="0" smtClean="0">
                <a:solidFill>
                  <a:srgbClr val="FF0000"/>
                </a:solidFill>
              </a:rPr>
              <a:t>Neuroscience</a:t>
            </a:r>
            <a:r>
              <a:rPr lang="en-US" sz="2100" dirty="0" smtClean="0"/>
              <a:t>: Plastic physical substrate for mental activity</a:t>
            </a:r>
          </a:p>
          <a:p>
            <a:r>
              <a:rPr lang="en-US" sz="2100" dirty="0" smtClean="0">
                <a:solidFill>
                  <a:srgbClr val="FF0000"/>
                </a:solidFill>
              </a:rPr>
              <a:t>Control theory</a:t>
            </a:r>
            <a:r>
              <a:rPr lang="en-US" sz="2100" dirty="0" smtClean="0"/>
              <a:t>: Homeostatic systems, Stability, Simple optimal agent designs.</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5EE77-0C19-4159-8AC1-A5FCF3CDB7C9}"/>
              </a:ext>
            </a:extLst>
          </p:cNvPr>
          <p:cNvSpPr>
            <a:spLocks noGrp="1"/>
          </p:cNvSpPr>
          <p:nvPr>
            <p:ph type="title"/>
          </p:nvPr>
        </p:nvSpPr>
        <p:spPr/>
        <p:txBody>
          <a:bodyPr/>
          <a:lstStyle/>
          <a:p>
            <a:r>
              <a:rPr lang="en-US" dirty="0"/>
              <a:t>Lecture Outline</a:t>
            </a:r>
            <a:endParaRPr lang="en-PK" dirty="0"/>
          </a:p>
        </p:txBody>
      </p:sp>
      <p:sp>
        <p:nvSpPr>
          <p:cNvPr id="3" name="Content Placeholder 2">
            <a:extLst>
              <a:ext uri="{FF2B5EF4-FFF2-40B4-BE49-F238E27FC236}">
                <a16:creationId xmlns:a16="http://schemas.microsoft.com/office/drawing/2014/main" id="{2B80E79B-D753-4142-8A42-B1DEA7C266BE}"/>
              </a:ext>
            </a:extLst>
          </p:cNvPr>
          <p:cNvSpPr>
            <a:spLocks noGrp="1"/>
          </p:cNvSpPr>
          <p:nvPr>
            <p:ph idx="1"/>
          </p:nvPr>
        </p:nvSpPr>
        <p:spPr/>
        <p:txBody>
          <a:bodyPr/>
          <a:lstStyle/>
          <a:p>
            <a:r>
              <a:rPr lang="en-US" dirty="0" smtClean="0"/>
              <a:t>Personal</a:t>
            </a:r>
          </a:p>
          <a:p>
            <a:r>
              <a:rPr lang="en-US" altLang="en-US" dirty="0" err="1" smtClean="0"/>
              <a:t>Administrivia</a:t>
            </a:r>
            <a:endParaRPr lang="en-US" altLang="en-US" dirty="0" smtClean="0"/>
          </a:p>
          <a:p>
            <a:r>
              <a:rPr lang="en-US" dirty="0" smtClean="0"/>
              <a:t>Basic </a:t>
            </a:r>
            <a:r>
              <a:rPr lang="en-US"/>
              <a:t>Set </a:t>
            </a:r>
            <a:r>
              <a:rPr lang="en-US" smtClean="0"/>
              <a:t>Concepts of AI</a:t>
            </a:r>
            <a:endParaRPr lang="en-US" dirty="0" smtClean="0"/>
          </a:p>
        </p:txBody>
      </p:sp>
    </p:spTree>
    <p:extLst>
      <p:ext uri="{BB962C8B-B14F-4D97-AF65-F5344CB8AC3E}">
        <p14:creationId xmlns:p14="http://schemas.microsoft.com/office/powerpoint/2010/main" val="2388212847"/>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dirty="0"/>
              <a:t>Abridged history of AI</a:t>
            </a:r>
          </a:p>
        </p:txBody>
      </p:sp>
      <p:sp>
        <p:nvSpPr>
          <p:cNvPr id="17411" name="Rectangle 3"/>
          <p:cNvSpPr>
            <a:spLocks noGrp="1" noChangeArrowheads="1"/>
          </p:cNvSpPr>
          <p:nvPr>
            <p:ph idx="1"/>
          </p:nvPr>
        </p:nvSpPr>
        <p:spPr>
          <a:xfrm>
            <a:off x="762000" y="2362200"/>
            <a:ext cx="7848600" cy="4114800"/>
          </a:xfrm>
        </p:spPr>
        <p:txBody>
          <a:bodyPr/>
          <a:lstStyle/>
          <a:p>
            <a:pPr algn="just">
              <a:lnSpc>
                <a:spcPct val="80000"/>
              </a:lnSpc>
            </a:pPr>
            <a:r>
              <a:rPr lang="en-US" sz="2000" dirty="0" smtClean="0">
                <a:solidFill>
                  <a:srgbClr val="FF0000"/>
                </a:solidFill>
              </a:rPr>
              <a:t>1943</a:t>
            </a:r>
            <a:r>
              <a:rPr lang="en-US" sz="2000" dirty="0" smtClean="0"/>
              <a:t>     	McCulloch &amp; Pitts: Boolean circuit model of brain</a:t>
            </a:r>
          </a:p>
          <a:p>
            <a:pPr algn="just">
              <a:lnSpc>
                <a:spcPct val="80000"/>
              </a:lnSpc>
            </a:pPr>
            <a:r>
              <a:rPr lang="en-US" sz="2000" dirty="0" smtClean="0">
                <a:solidFill>
                  <a:srgbClr val="FF0000"/>
                </a:solidFill>
              </a:rPr>
              <a:t>1950</a:t>
            </a:r>
            <a:r>
              <a:rPr lang="en-US" sz="2000" dirty="0" smtClean="0"/>
              <a:t>     	Turing's "Computing Machinery and Intelligence"</a:t>
            </a:r>
          </a:p>
          <a:p>
            <a:pPr algn="just">
              <a:lnSpc>
                <a:spcPct val="80000"/>
              </a:lnSpc>
            </a:pPr>
            <a:r>
              <a:rPr lang="en-US" sz="2000" dirty="0" smtClean="0">
                <a:solidFill>
                  <a:srgbClr val="FF0000"/>
                </a:solidFill>
              </a:rPr>
              <a:t>1956		</a:t>
            </a:r>
            <a:r>
              <a:rPr lang="en-US" sz="2000" dirty="0" smtClean="0"/>
              <a:t>Dartmouth: "Artificial Intelligence“ adopted</a:t>
            </a:r>
          </a:p>
          <a:p>
            <a:pPr algn="just">
              <a:lnSpc>
                <a:spcPct val="80000"/>
              </a:lnSpc>
            </a:pPr>
            <a:r>
              <a:rPr lang="en-US" sz="2000" dirty="0" smtClean="0">
                <a:solidFill>
                  <a:srgbClr val="FF0000"/>
                </a:solidFill>
              </a:rPr>
              <a:t>1952-69</a:t>
            </a:r>
            <a:r>
              <a:rPr lang="en-US" sz="2000" dirty="0" smtClean="0"/>
              <a:t>	Look, Ma, no hands! </a:t>
            </a:r>
          </a:p>
          <a:p>
            <a:pPr algn="just">
              <a:lnSpc>
                <a:spcPct val="80000"/>
              </a:lnSpc>
            </a:pPr>
            <a:r>
              <a:rPr lang="en-US" sz="2000" dirty="0" smtClean="0">
                <a:solidFill>
                  <a:srgbClr val="FF0000"/>
                </a:solidFill>
              </a:rPr>
              <a:t>1950s</a:t>
            </a:r>
            <a:r>
              <a:rPr lang="en-US" sz="2000" dirty="0" smtClean="0"/>
              <a:t>	Early AI programs, including Samuel's checkers</a:t>
            </a:r>
            <a:br>
              <a:rPr lang="en-US" sz="2000" dirty="0" smtClean="0"/>
            </a:br>
            <a:r>
              <a:rPr lang="en-US" sz="2000" dirty="0" smtClean="0"/>
              <a:t>		program, Newell &amp; Simon's Logic Theorist, </a:t>
            </a:r>
          </a:p>
          <a:p>
            <a:pPr algn="just">
              <a:lnSpc>
                <a:spcPct val="80000"/>
              </a:lnSpc>
            </a:pPr>
            <a:r>
              <a:rPr lang="en-US" sz="2000" dirty="0" smtClean="0">
                <a:solidFill>
                  <a:srgbClr val="FF0000"/>
                </a:solidFill>
              </a:rPr>
              <a:t>1965</a:t>
            </a:r>
            <a:r>
              <a:rPr lang="en-US" sz="2000" dirty="0" smtClean="0"/>
              <a:t>		Robinson's </a:t>
            </a:r>
            <a:r>
              <a:rPr lang="en-US" sz="2000" dirty="0" err="1" smtClean="0"/>
              <a:t>algo</a:t>
            </a:r>
            <a:r>
              <a:rPr lang="en-US" sz="2000" dirty="0" smtClean="0"/>
              <a:t> for logical reasoning</a:t>
            </a:r>
          </a:p>
          <a:p>
            <a:pPr algn="just">
              <a:lnSpc>
                <a:spcPct val="80000"/>
              </a:lnSpc>
            </a:pPr>
            <a:r>
              <a:rPr lang="en-US" sz="2000" dirty="0" smtClean="0">
                <a:solidFill>
                  <a:srgbClr val="FF0000"/>
                </a:solidFill>
              </a:rPr>
              <a:t>1966-73</a:t>
            </a:r>
            <a:r>
              <a:rPr lang="en-US" sz="2000" dirty="0" smtClean="0"/>
              <a:t>	AI discovers computational complexity</a:t>
            </a:r>
            <a:br>
              <a:rPr lang="en-US" sz="2000" dirty="0" smtClean="0"/>
            </a:br>
            <a:r>
              <a:rPr lang="en-US" sz="2000" dirty="0" smtClean="0"/>
              <a:t>		Neural network research almost disappears</a:t>
            </a:r>
          </a:p>
          <a:p>
            <a:pPr algn="just">
              <a:lnSpc>
                <a:spcPct val="80000"/>
              </a:lnSpc>
            </a:pPr>
            <a:r>
              <a:rPr lang="en-US" sz="2000" dirty="0" smtClean="0">
                <a:solidFill>
                  <a:srgbClr val="FF0000"/>
                </a:solidFill>
              </a:rPr>
              <a:t>1969-79</a:t>
            </a:r>
            <a:r>
              <a:rPr lang="en-US" sz="2000" dirty="0" smtClean="0"/>
              <a:t>	Early development of knowledge-based systems</a:t>
            </a:r>
          </a:p>
          <a:p>
            <a:pPr algn="just">
              <a:lnSpc>
                <a:spcPct val="80000"/>
              </a:lnSpc>
            </a:pPr>
            <a:r>
              <a:rPr lang="en-US" sz="2000" dirty="0" smtClean="0">
                <a:solidFill>
                  <a:srgbClr val="FF0000"/>
                </a:solidFill>
              </a:rPr>
              <a:t>1980-- </a:t>
            </a:r>
            <a:r>
              <a:rPr lang="en-US" sz="2000" dirty="0" smtClean="0"/>
              <a:t>	AI becomes an industry </a:t>
            </a:r>
          </a:p>
          <a:p>
            <a:pPr algn="just">
              <a:lnSpc>
                <a:spcPct val="80000"/>
              </a:lnSpc>
            </a:pPr>
            <a:r>
              <a:rPr lang="en-US" sz="2000" dirty="0" smtClean="0">
                <a:solidFill>
                  <a:srgbClr val="FF0000"/>
                </a:solidFill>
              </a:rPr>
              <a:t>1986--</a:t>
            </a:r>
            <a:r>
              <a:rPr lang="en-US" sz="2000" dirty="0" smtClean="0"/>
              <a:t> 	Neural networks return to popularity</a:t>
            </a:r>
          </a:p>
          <a:p>
            <a:pPr algn="just">
              <a:lnSpc>
                <a:spcPct val="80000"/>
              </a:lnSpc>
            </a:pPr>
            <a:r>
              <a:rPr lang="en-US" sz="2000" dirty="0" smtClean="0">
                <a:solidFill>
                  <a:srgbClr val="FF0000"/>
                </a:solidFill>
              </a:rPr>
              <a:t>1987--</a:t>
            </a:r>
            <a:r>
              <a:rPr lang="en-US" sz="2000" dirty="0" smtClean="0"/>
              <a:t>	AI becomes a science </a:t>
            </a:r>
          </a:p>
          <a:p>
            <a:pPr algn="just">
              <a:lnSpc>
                <a:spcPct val="80000"/>
              </a:lnSpc>
            </a:pPr>
            <a:r>
              <a:rPr lang="en-US" sz="2000" dirty="0" smtClean="0">
                <a:solidFill>
                  <a:srgbClr val="FF0000"/>
                </a:solidFill>
              </a:rPr>
              <a:t>1995--</a:t>
            </a:r>
            <a:r>
              <a:rPr lang="en-US" sz="2000" dirty="0" smtClean="0"/>
              <a:t>	The emergence of intelligent agents. </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dirty="0" smtClean="0"/>
              <a:t>McCulloch &amp; Pitts (1943)</a:t>
            </a:r>
            <a:endParaRPr lang="en-US" dirty="0"/>
          </a:p>
        </p:txBody>
      </p:sp>
      <p:sp>
        <p:nvSpPr>
          <p:cNvPr id="17411" name="Rectangle 3"/>
          <p:cNvSpPr>
            <a:spLocks noGrp="1" noChangeArrowheads="1"/>
          </p:cNvSpPr>
          <p:nvPr>
            <p:ph idx="1"/>
          </p:nvPr>
        </p:nvSpPr>
        <p:spPr>
          <a:xfrm>
            <a:off x="755073" y="2362200"/>
            <a:ext cx="7924800" cy="4239491"/>
          </a:xfrm>
        </p:spPr>
        <p:txBody>
          <a:bodyPr>
            <a:normAutofit lnSpcReduction="10000"/>
          </a:bodyPr>
          <a:lstStyle/>
          <a:p>
            <a:pPr algn="just"/>
            <a:r>
              <a:rPr lang="en-US" sz="2000" dirty="0" smtClean="0"/>
              <a:t>Proposed a model of artificial neurons</a:t>
            </a:r>
          </a:p>
          <a:p>
            <a:pPr algn="just"/>
            <a:r>
              <a:rPr lang="en-US" sz="2000" dirty="0" smtClean="0"/>
              <a:t>Each neuron is characterized as being "on" </a:t>
            </a:r>
            <a:r>
              <a:rPr lang="en-US" sz="2000" dirty="0" err="1" smtClean="0"/>
              <a:t>or"off</a:t>
            </a:r>
            <a:r>
              <a:rPr lang="en-US" sz="2000" dirty="0" smtClean="0"/>
              <a:t>," </a:t>
            </a:r>
          </a:p>
          <a:p>
            <a:pPr algn="just"/>
            <a:r>
              <a:rPr lang="en-US" sz="2000" dirty="0" smtClean="0"/>
              <a:t>Switch to "on" occurring in response to stimulation by a sufficient number of neighboring neurons. </a:t>
            </a:r>
          </a:p>
          <a:p>
            <a:pPr algn="just"/>
            <a:r>
              <a:rPr lang="en-US" sz="2000" dirty="0" smtClean="0"/>
              <a:t>The state of a neuron was conceived of as "factually equivalent to a proposition</a:t>
            </a:r>
          </a:p>
          <a:p>
            <a:pPr algn="just"/>
            <a:r>
              <a:rPr lang="en-US" sz="2000" dirty="0" smtClean="0"/>
              <a:t>Any computable function could be computed by some network of connected neurons</a:t>
            </a:r>
          </a:p>
          <a:p>
            <a:pPr algn="just"/>
            <a:r>
              <a:rPr lang="en-US" sz="2000" dirty="0" smtClean="0"/>
              <a:t>All the logical connectives (and, or, not, etc.) could be implemented by simple net structures. </a:t>
            </a:r>
          </a:p>
          <a:p>
            <a:pPr algn="just"/>
            <a:r>
              <a:rPr lang="en-US" sz="2000" dirty="0" smtClean="0"/>
              <a:t>McCulloch and Pitts also suggested that suitably defined networks could learn.</a:t>
            </a:r>
          </a:p>
          <a:p>
            <a:pPr algn="just"/>
            <a:r>
              <a:rPr lang="en-US" sz="2000" dirty="0" smtClean="0"/>
              <a:t>First Neural Network Computer (1950)</a:t>
            </a:r>
            <a:endParaRPr lang="en-US" sz="2100" dirty="0" smtClean="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dirty="0" smtClean="0"/>
              <a:t>Dartmouth (1956)</a:t>
            </a:r>
            <a:endParaRPr lang="en-US" dirty="0"/>
          </a:p>
        </p:txBody>
      </p:sp>
      <p:sp>
        <p:nvSpPr>
          <p:cNvPr id="17411" name="Rectangle 3"/>
          <p:cNvSpPr>
            <a:spLocks noGrp="1" noChangeArrowheads="1"/>
          </p:cNvSpPr>
          <p:nvPr>
            <p:ph idx="1"/>
          </p:nvPr>
        </p:nvSpPr>
        <p:spPr>
          <a:xfrm>
            <a:off x="762000" y="2438400"/>
            <a:ext cx="7696200" cy="4114800"/>
          </a:xfrm>
        </p:spPr>
        <p:txBody>
          <a:bodyPr>
            <a:normAutofit/>
          </a:bodyPr>
          <a:lstStyle/>
          <a:p>
            <a:pPr algn="just"/>
            <a:r>
              <a:rPr lang="en-US" sz="2100" dirty="0" smtClean="0"/>
              <a:t>2 Month, 10 Man Study of AI</a:t>
            </a:r>
          </a:p>
          <a:p>
            <a:pPr algn="just"/>
            <a:endParaRPr lang="en-US" sz="2100" dirty="0" smtClean="0"/>
          </a:p>
          <a:p>
            <a:pPr algn="just"/>
            <a:r>
              <a:rPr lang="en-US" sz="2000" dirty="0" smtClean="0"/>
              <a:t>Newell and Simon came up with a reasoning program, the Logic Theorist (LT)</a:t>
            </a:r>
          </a:p>
          <a:p>
            <a:pPr algn="just"/>
            <a:endParaRPr lang="en-US" sz="2000" dirty="0" smtClean="0"/>
          </a:p>
          <a:p>
            <a:pPr algn="just"/>
            <a:r>
              <a:rPr lang="en-US" sz="2000" dirty="0" smtClean="0"/>
              <a:t>The program was able to prove most of the theorems in Chap 2, Principia </a:t>
            </a:r>
            <a:r>
              <a:rPr lang="en-US" sz="2000" dirty="0" err="1" smtClean="0"/>
              <a:t>Mathematica</a:t>
            </a:r>
            <a:endParaRPr lang="en-US" sz="2000" dirty="0" smtClean="0"/>
          </a:p>
          <a:p>
            <a:endParaRPr lang="en-US" sz="2100" dirty="0" smtClean="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a:defRPr/>
            </a:pPr>
            <a:r>
              <a:rPr lang="en-US" dirty="0" smtClean="0"/>
              <a:t>Early Enthusiasm (1952 - 1969)</a:t>
            </a:r>
            <a:endParaRPr lang="en-US" dirty="0"/>
          </a:p>
        </p:txBody>
      </p:sp>
      <p:sp>
        <p:nvSpPr>
          <p:cNvPr id="17411" name="Rectangle 3"/>
          <p:cNvSpPr>
            <a:spLocks noGrp="1" noChangeArrowheads="1"/>
          </p:cNvSpPr>
          <p:nvPr>
            <p:ph idx="1"/>
          </p:nvPr>
        </p:nvSpPr>
        <p:spPr>
          <a:xfrm>
            <a:off x="734291" y="2362200"/>
            <a:ext cx="7723909" cy="4114800"/>
          </a:xfrm>
        </p:spPr>
        <p:txBody>
          <a:bodyPr>
            <a:normAutofit/>
          </a:bodyPr>
          <a:lstStyle/>
          <a:p>
            <a:pPr algn="just"/>
            <a:r>
              <a:rPr lang="en-US" sz="2100" dirty="0" smtClean="0"/>
              <a:t>GPS (thinking humanly)</a:t>
            </a:r>
          </a:p>
          <a:p>
            <a:pPr algn="just"/>
            <a:r>
              <a:rPr lang="en-US" sz="2000" dirty="0" smtClean="0"/>
              <a:t>Herbert </a:t>
            </a:r>
            <a:r>
              <a:rPr lang="en-US" sz="2000" dirty="0" err="1" smtClean="0"/>
              <a:t>Gelemter</a:t>
            </a:r>
            <a:r>
              <a:rPr lang="en-US" sz="2000" dirty="0" smtClean="0"/>
              <a:t> (1959) constructed the Geometry Theorem </a:t>
            </a:r>
            <a:r>
              <a:rPr lang="en-US" sz="2000" dirty="0" err="1" smtClean="0"/>
              <a:t>Prover</a:t>
            </a:r>
            <a:endParaRPr lang="en-US" sz="2000" dirty="0" smtClean="0"/>
          </a:p>
          <a:p>
            <a:pPr algn="just"/>
            <a:r>
              <a:rPr lang="en-US" sz="2000" dirty="0" smtClean="0"/>
              <a:t>Arthur Samuel (1956) wrote a series of programs for checkers (draughts) that eventually learned to play at a strong amateur level</a:t>
            </a:r>
          </a:p>
          <a:p>
            <a:pPr algn="just"/>
            <a:r>
              <a:rPr lang="en-US" sz="2000" dirty="0" smtClean="0"/>
              <a:t>LISP (1958) by John McCarthy</a:t>
            </a:r>
          </a:p>
          <a:p>
            <a:endParaRPr lang="en-US" sz="2000" dirty="0" smtClean="0"/>
          </a:p>
          <a:p>
            <a:endParaRPr lang="en-US" sz="2100" dirty="0" smtClean="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a:defRPr/>
            </a:pPr>
            <a:r>
              <a:rPr lang="en-US" dirty="0" smtClean="0"/>
              <a:t>Dose of Reality (1966 - 1973)</a:t>
            </a:r>
            <a:endParaRPr lang="en-US" dirty="0"/>
          </a:p>
        </p:txBody>
      </p:sp>
      <p:sp>
        <p:nvSpPr>
          <p:cNvPr id="17411" name="Rectangle 3"/>
          <p:cNvSpPr>
            <a:spLocks noGrp="1" noChangeArrowheads="1"/>
          </p:cNvSpPr>
          <p:nvPr>
            <p:ph idx="1"/>
          </p:nvPr>
        </p:nvSpPr>
        <p:spPr>
          <a:xfrm>
            <a:off x="762000" y="2362200"/>
            <a:ext cx="7848600" cy="4114800"/>
          </a:xfrm>
        </p:spPr>
        <p:txBody>
          <a:bodyPr>
            <a:normAutofit fontScale="92500" lnSpcReduction="10000"/>
          </a:bodyPr>
          <a:lstStyle/>
          <a:p>
            <a:pPr algn="just"/>
            <a:r>
              <a:rPr lang="en-US" dirty="0" smtClean="0"/>
              <a:t>In almost all cases, these early systems turned out to fail miserably when tried out on wider selections of problems and on more difficult problems.</a:t>
            </a:r>
          </a:p>
          <a:p>
            <a:pPr lvl="1" algn="just"/>
            <a:r>
              <a:rPr lang="en-US" dirty="0" smtClean="0"/>
              <a:t>Intractability of problems</a:t>
            </a:r>
          </a:p>
          <a:p>
            <a:pPr algn="just"/>
            <a:r>
              <a:rPr lang="en-US" dirty="0" smtClean="0"/>
              <a:t>Failure to come to grips with the "combinatorial explosion" was one of the main criticisms of AI contained in the </a:t>
            </a:r>
            <a:r>
              <a:rPr lang="en-US" dirty="0" err="1" smtClean="0"/>
              <a:t>Lighthill</a:t>
            </a:r>
            <a:r>
              <a:rPr lang="en-US" dirty="0" smtClean="0"/>
              <a:t> report (</a:t>
            </a:r>
            <a:r>
              <a:rPr lang="en-US" dirty="0" err="1" smtClean="0"/>
              <a:t>Lighthill</a:t>
            </a:r>
            <a:r>
              <a:rPr lang="en-US" dirty="0" smtClean="0"/>
              <a:t>, 1973), which formed the basis for the decision by the British </a:t>
            </a:r>
            <a:r>
              <a:rPr lang="en-US" dirty="0" err="1" smtClean="0"/>
              <a:t>goverrunent</a:t>
            </a:r>
            <a:r>
              <a:rPr lang="en-US" dirty="0" smtClean="0"/>
              <a:t> to end support for AI research</a:t>
            </a:r>
          </a:p>
          <a:p>
            <a:endParaRPr lang="en-US" sz="2000" dirty="0" smtClean="0"/>
          </a:p>
          <a:p>
            <a:endParaRPr lang="en-US" sz="2100" dirty="0"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sz="quarter"/>
          </p:nvPr>
        </p:nvSpPr>
        <p:spPr/>
        <p:txBody>
          <a:bodyPr/>
          <a:lstStyle/>
          <a:p>
            <a:r>
              <a:rPr lang="en-US" dirty="0" smtClean="0"/>
              <a:t>Cutting Edge Application of AI</a:t>
            </a:r>
            <a:endParaRPr lang="en-US" dirty="0"/>
          </a:p>
        </p:txBody>
      </p:sp>
    </p:spTree>
    <p:extLst>
      <p:ext uri="{BB962C8B-B14F-4D97-AF65-F5344CB8AC3E}">
        <p14:creationId xmlns:p14="http://schemas.microsoft.com/office/powerpoint/2010/main" val="36666751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600200"/>
          </a:xfrm>
        </p:spPr>
        <p:txBody>
          <a:bodyPr>
            <a:normAutofit fontScale="90000"/>
          </a:bodyPr>
          <a:lstStyle/>
          <a:p>
            <a:r>
              <a:rPr lang="en-US" b="1" dirty="0" smtClean="0"/>
              <a:t>Applications of AI in different business areas</a:t>
            </a:r>
            <a:br>
              <a:rPr lang="en-US" b="1"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7706" y="2362200"/>
            <a:ext cx="5354012" cy="3724275"/>
          </a:xfrm>
        </p:spPr>
      </p:pic>
      <p:sp>
        <p:nvSpPr>
          <p:cNvPr id="5" name="TextBox 4"/>
          <p:cNvSpPr txBox="1"/>
          <p:nvPr/>
        </p:nvSpPr>
        <p:spPr>
          <a:xfrm>
            <a:off x="628650" y="2576868"/>
            <a:ext cx="3588509"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2316533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Construction</a:t>
            </a:r>
            <a:endParaRPr lang="en-US" dirty="0"/>
          </a:p>
        </p:txBody>
      </p:sp>
      <p:pic>
        <p:nvPicPr>
          <p:cNvPr id="10" name="Content Placeholder 9"/>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19600" y="2362200"/>
            <a:ext cx="3810000" cy="3724275"/>
          </a:xfrm>
        </p:spPr>
      </p:pic>
      <p:sp>
        <p:nvSpPr>
          <p:cNvPr id="11" name="TextBox 10"/>
          <p:cNvSpPr txBox="1"/>
          <p:nvPr/>
        </p:nvSpPr>
        <p:spPr>
          <a:xfrm>
            <a:off x="741244" y="2461893"/>
            <a:ext cx="3678356" cy="2262158"/>
          </a:xfrm>
          <a:prstGeom prst="rect">
            <a:avLst/>
          </a:prstGeom>
          <a:noFill/>
        </p:spPr>
        <p:txBody>
          <a:bodyPr wrap="square" rtlCol="0">
            <a:spAutoFit/>
          </a:bodyPr>
          <a:lstStyle/>
          <a:p>
            <a:pPr marL="214313" indent="-214313" algn="just">
              <a:buFont typeface="Wingdings" panose="05000000000000000000" pitchFamily="2" charset="2"/>
              <a:buChar char="q"/>
            </a:pPr>
            <a:r>
              <a:rPr lang="en-US" sz="1500" b="1" dirty="0">
                <a:solidFill>
                  <a:srgbClr val="FF0000"/>
                </a:solidFill>
              </a:rPr>
              <a:t>AI-based</a:t>
            </a:r>
            <a:r>
              <a:rPr lang="en-US" dirty="0" smtClean="0">
                <a:solidFill>
                  <a:srgbClr val="FF0000"/>
                </a:solidFill>
              </a:rPr>
              <a:t> </a:t>
            </a:r>
            <a:r>
              <a:rPr lang="en-US" sz="1500" b="1" dirty="0">
                <a:solidFill>
                  <a:srgbClr val="FF0000"/>
                </a:solidFill>
              </a:rPr>
              <a:t>applications have been widely being used in the construction sectors.</a:t>
            </a:r>
          </a:p>
          <a:p>
            <a:pPr marL="214313" indent="-214313" algn="just">
              <a:buFont typeface="Wingdings" panose="05000000000000000000" pitchFamily="2" charset="2"/>
              <a:buChar char="q"/>
            </a:pPr>
            <a:endParaRPr lang="en-US" sz="1500" b="1" dirty="0">
              <a:solidFill>
                <a:srgbClr val="FF0000"/>
              </a:solidFill>
            </a:endParaRPr>
          </a:p>
          <a:p>
            <a:pPr marL="214313" indent="-214313" algn="just">
              <a:buFont typeface="Wingdings" panose="05000000000000000000" pitchFamily="2" charset="2"/>
              <a:buChar char="q"/>
            </a:pPr>
            <a:r>
              <a:rPr lang="en-US" sz="1500" b="1" dirty="0">
                <a:solidFill>
                  <a:srgbClr val="FF0000"/>
                </a:solidFill>
              </a:rPr>
              <a:t>The AI-based application will make the engineers more productive and capable of delivering high-quality work in the stipulated time frame.</a:t>
            </a:r>
          </a:p>
          <a:p>
            <a:pPr marL="214313" indent="-214313">
              <a:buFont typeface="Wingdings" panose="05000000000000000000" pitchFamily="2" charset="2"/>
              <a:buChar char="q"/>
            </a:pPr>
            <a:endParaRPr lang="en-US" dirty="0">
              <a:solidFill>
                <a:srgbClr val="FF0000"/>
              </a:solidFill>
            </a:endParaRPr>
          </a:p>
        </p:txBody>
      </p:sp>
    </p:spTree>
    <p:extLst>
      <p:ext uri="{BB962C8B-B14F-4D97-AF65-F5344CB8AC3E}">
        <p14:creationId xmlns:p14="http://schemas.microsoft.com/office/powerpoint/2010/main" val="273690571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Agriculture</a:t>
            </a:r>
            <a:endParaRPr lang="en-US" dirty="0"/>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34000" y="2580630"/>
            <a:ext cx="2926080" cy="3515370"/>
          </a:xfrm>
        </p:spPr>
      </p:pic>
      <p:sp>
        <p:nvSpPr>
          <p:cNvPr id="6" name="TextBox 5"/>
          <p:cNvSpPr txBox="1"/>
          <p:nvPr/>
        </p:nvSpPr>
        <p:spPr>
          <a:xfrm>
            <a:off x="628650" y="2423332"/>
            <a:ext cx="4476750" cy="3185487"/>
          </a:xfrm>
          <a:prstGeom prst="rect">
            <a:avLst/>
          </a:prstGeom>
          <a:noFill/>
        </p:spPr>
        <p:txBody>
          <a:bodyPr wrap="square" rtlCol="0">
            <a:spAutoFit/>
          </a:bodyPr>
          <a:lstStyle/>
          <a:p>
            <a:pPr marL="257175" indent="-257175" algn="just">
              <a:buFont typeface="Wingdings" panose="05000000000000000000" pitchFamily="2" charset="2"/>
              <a:buChar char="q"/>
            </a:pPr>
            <a:r>
              <a:rPr lang="en-US" sz="1500" b="1" dirty="0">
                <a:solidFill>
                  <a:srgbClr val="FF0000"/>
                </a:solidFill>
              </a:rPr>
              <a:t>Agriculture is one of the core sectors and we have been modifying the cultivation process to yield more from it.</a:t>
            </a:r>
          </a:p>
          <a:p>
            <a:pPr marL="257175" indent="-257175" algn="just">
              <a:buFont typeface="Wingdings" panose="05000000000000000000" pitchFamily="2" charset="2"/>
              <a:buChar char="q"/>
            </a:pPr>
            <a:endParaRPr lang="en-US" sz="1500" b="1" dirty="0">
              <a:solidFill>
                <a:srgbClr val="FF0000"/>
              </a:solidFill>
            </a:endParaRPr>
          </a:p>
          <a:p>
            <a:pPr marL="257175" indent="-257175" algn="just">
              <a:buFont typeface="Wingdings" panose="05000000000000000000" pitchFamily="2" charset="2"/>
              <a:buChar char="q"/>
            </a:pPr>
            <a:r>
              <a:rPr lang="en-US" sz="1500" b="1" dirty="0">
                <a:solidFill>
                  <a:srgbClr val="FF0000"/>
                </a:solidFill>
              </a:rPr>
              <a:t>There are incredible opportunities for AI or machine learning in agriculture.</a:t>
            </a:r>
          </a:p>
          <a:p>
            <a:pPr marL="257175" indent="-257175" algn="just">
              <a:buFont typeface="Wingdings" panose="05000000000000000000" pitchFamily="2" charset="2"/>
              <a:buChar char="q"/>
            </a:pPr>
            <a:endParaRPr lang="en-US" sz="1500" b="1" dirty="0">
              <a:solidFill>
                <a:srgbClr val="FF0000"/>
              </a:solidFill>
            </a:endParaRPr>
          </a:p>
          <a:p>
            <a:pPr marL="257175" indent="-257175" algn="just">
              <a:buFont typeface="Wingdings" panose="05000000000000000000" pitchFamily="2" charset="2"/>
              <a:buChar char="q"/>
            </a:pPr>
            <a:r>
              <a:rPr lang="en-US" sz="1500" b="1" dirty="0">
                <a:solidFill>
                  <a:srgbClr val="FF0000"/>
                </a:solidFill>
              </a:rPr>
              <a:t>The technologies like AI &amp; </a:t>
            </a:r>
            <a:r>
              <a:rPr lang="en-US" sz="1500" b="1" dirty="0" err="1">
                <a:solidFill>
                  <a:srgbClr val="FF0000"/>
                </a:solidFill>
              </a:rPr>
              <a:t>IoT</a:t>
            </a:r>
            <a:r>
              <a:rPr lang="en-US" sz="1500" b="1" dirty="0">
                <a:solidFill>
                  <a:srgbClr val="FF0000"/>
                </a:solidFill>
              </a:rPr>
              <a:t> will be very useful in understanding a timely planting, getting predictions, using fertilizers, harvesting and the climate. </a:t>
            </a:r>
          </a:p>
          <a:p>
            <a:endParaRPr lang="en-US" dirty="0" smtClean="0"/>
          </a:p>
          <a:p>
            <a:endParaRPr lang="en-US" dirty="0"/>
          </a:p>
        </p:txBody>
      </p:sp>
    </p:spTree>
    <p:extLst>
      <p:ext uri="{BB962C8B-B14F-4D97-AF65-F5344CB8AC3E}">
        <p14:creationId xmlns:p14="http://schemas.microsoft.com/office/powerpoint/2010/main" val="229050885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Sports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29200" y="2392623"/>
            <a:ext cx="2971800" cy="3724275"/>
          </a:xfrm>
        </p:spPr>
      </p:pic>
      <p:sp>
        <p:nvSpPr>
          <p:cNvPr id="5" name="TextBox 4"/>
          <p:cNvSpPr txBox="1"/>
          <p:nvPr/>
        </p:nvSpPr>
        <p:spPr>
          <a:xfrm>
            <a:off x="762000" y="2338851"/>
            <a:ext cx="4191000" cy="3370153"/>
          </a:xfrm>
          <a:prstGeom prst="rect">
            <a:avLst/>
          </a:prstGeom>
          <a:noFill/>
        </p:spPr>
        <p:txBody>
          <a:bodyPr wrap="square" rtlCol="0">
            <a:spAutoFit/>
          </a:bodyPr>
          <a:lstStyle/>
          <a:p>
            <a:pPr marL="214313" indent="-214313" algn="just">
              <a:buFont typeface="Wingdings" panose="05000000000000000000" pitchFamily="2" charset="2"/>
              <a:buChar char="q"/>
            </a:pPr>
            <a:r>
              <a:rPr lang="en-US" sz="1500" b="1" dirty="0">
                <a:solidFill>
                  <a:srgbClr val="FF0000"/>
                </a:solidFill>
              </a:rPr>
              <a:t>The implementation of artificial intelligence in the sports industry is a game changer. </a:t>
            </a:r>
          </a:p>
          <a:p>
            <a:pPr marL="214313" indent="-214313" algn="just">
              <a:buFont typeface="Wingdings" panose="05000000000000000000" pitchFamily="2" charset="2"/>
              <a:buChar char="q"/>
            </a:pPr>
            <a:endParaRPr lang="en-US" sz="1500" b="1" dirty="0">
              <a:solidFill>
                <a:srgbClr val="FF0000"/>
              </a:solidFill>
            </a:endParaRPr>
          </a:p>
          <a:p>
            <a:pPr marL="214313" indent="-214313" algn="just">
              <a:buFont typeface="Wingdings" panose="05000000000000000000" pitchFamily="2" charset="2"/>
              <a:buChar char="q"/>
            </a:pPr>
            <a:r>
              <a:rPr lang="en-US" sz="1500" b="1" dirty="0">
                <a:solidFill>
                  <a:srgbClr val="FF0000"/>
                </a:solidFill>
              </a:rPr>
              <a:t>There has been a huge demand for AI-based applications in the sports industry as it possesses significant capabilities.</a:t>
            </a:r>
          </a:p>
          <a:p>
            <a:pPr marL="214313" indent="-214313" algn="just">
              <a:buFont typeface="Wingdings" panose="05000000000000000000" pitchFamily="2" charset="2"/>
              <a:buChar char="q"/>
            </a:pPr>
            <a:endParaRPr lang="en-US" sz="1500" b="1" dirty="0">
              <a:solidFill>
                <a:srgbClr val="FF0000"/>
              </a:solidFill>
            </a:endParaRPr>
          </a:p>
          <a:p>
            <a:pPr marL="214313" indent="-214313" algn="just">
              <a:buFont typeface="Wingdings" panose="05000000000000000000" pitchFamily="2" charset="2"/>
              <a:buChar char="q"/>
            </a:pPr>
            <a:r>
              <a:rPr lang="en-US" sz="1500" b="1" dirty="0">
                <a:solidFill>
                  <a:srgbClr val="FF0000"/>
                </a:solidFill>
              </a:rPr>
              <a:t>The implementation of the technology is certainly going to solve many major changes in the sports world and it could bring the true competition among the players and athletes.</a:t>
            </a:r>
          </a:p>
          <a:p>
            <a:pPr algn="just"/>
            <a:endParaRPr lang="en-US" dirty="0">
              <a:solidFill>
                <a:srgbClr val="FF0000"/>
              </a:solidFill>
            </a:endParaRPr>
          </a:p>
        </p:txBody>
      </p:sp>
    </p:spTree>
    <p:extLst>
      <p:ext uri="{BB962C8B-B14F-4D97-AF65-F5344CB8AC3E}">
        <p14:creationId xmlns:p14="http://schemas.microsoft.com/office/powerpoint/2010/main" val="17732391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custDataLst>
              <p:tags r:id="rId1"/>
            </p:custDataLst>
          </p:nvPr>
        </p:nvSpPr>
        <p:spPr/>
        <p:txBody>
          <a:bodyPr/>
          <a:lstStyle/>
          <a:p>
            <a:pPr eaLnBrk="1" hangingPunct="1"/>
            <a:r>
              <a:rPr lang="en-US" altLang="en-US" smtClean="0"/>
              <a:t>Personel </a:t>
            </a:r>
          </a:p>
        </p:txBody>
      </p:sp>
      <p:sp>
        <p:nvSpPr>
          <p:cNvPr id="9219" name="Rectangle 3"/>
          <p:cNvSpPr>
            <a:spLocks noGrp="1" noChangeArrowheads="1"/>
          </p:cNvSpPr>
          <p:nvPr>
            <p:ph idx="1"/>
            <p:custDataLst>
              <p:tags r:id="rId2"/>
            </p:custDataLst>
          </p:nvPr>
        </p:nvSpPr>
        <p:spPr>
          <a:xfrm>
            <a:off x="727075" y="2341563"/>
            <a:ext cx="7693025" cy="4059237"/>
          </a:xfrm>
        </p:spPr>
        <p:txBody>
          <a:bodyPr/>
          <a:lstStyle/>
          <a:p>
            <a:pPr algn="just" eaLnBrk="1" hangingPunct="1">
              <a:lnSpc>
                <a:spcPct val="90000"/>
              </a:lnSpc>
            </a:pPr>
            <a:r>
              <a:rPr lang="en-US" altLang="en-US" sz="2000" dirty="0" smtClean="0"/>
              <a:t>Instructor: </a:t>
            </a:r>
          </a:p>
          <a:p>
            <a:pPr lvl="1" algn="just" eaLnBrk="1" hangingPunct="1">
              <a:lnSpc>
                <a:spcPct val="90000"/>
              </a:lnSpc>
            </a:pPr>
            <a:r>
              <a:rPr lang="en-US" altLang="en-US" sz="2000" dirty="0" err="1" smtClean="0"/>
              <a:t>Farhad</a:t>
            </a:r>
            <a:r>
              <a:rPr lang="en-US" altLang="en-US" sz="2000" dirty="0" smtClean="0"/>
              <a:t>  Muhammad </a:t>
            </a:r>
            <a:r>
              <a:rPr lang="en-US" altLang="en-US" sz="2000" dirty="0" err="1" smtClean="0"/>
              <a:t>Riaz</a:t>
            </a:r>
            <a:endParaRPr lang="en-US" altLang="en-US" sz="2000" dirty="0" smtClean="0"/>
          </a:p>
          <a:p>
            <a:pPr lvl="1" algn="just" eaLnBrk="1" hangingPunct="1">
              <a:lnSpc>
                <a:spcPct val="90000"/>
              </a:lnSpc>
            </a:pPr>
            <a:r>
              <a:rPr lang="en-US" altLang="en-US" sz="2000" dirty="0" smtClean="0"/>
              <a:t>Office hours: after class + Drop in when you’re around + Appointments</a:t>
            </a:r>
          </a:p>
          <a:p>
            <a:pPr algn="just" eaLnBrk="1" hangingPunct="1">
              <a:lnSpc>
                <a:spcPct val="90000"/>
              </a:lnSpc>
            </a:pPr>
            <a:r>
              <a:rPr lang="en-US" altLang="en-US" sz="2000" dirty="0" smtClean="0"/>
              <a:t>Research Area: </a:t>
            </a:r>
          </a:p>
          <a:p>
            <a:pPr lvl="1" algn="just" eaLnBrk="1" hangingPunct="1">
              <a:lnSpc>
                <a:spcPct val="90000"/>
              </a:lnSpc>
            </a:pPr>
            <a:r>
              <a:rPr lang="en-US" altLang="en-US" sz="2000" dirty="0" smtClean="0"/>
              <a:t>Deep Learning/ Machine Learning</a:t>
            </a:r>
          </a:p>
          <a:p>
            <a:pPr algn="just" eaLnBrk="1" hangingPunct="1">
              <a:lnSpc>
                <a:spcPct val="90000"/>
              </a:lnSpc>
            </a:pPr>
            <a:r>
              <a:rPr lang="en-US" altLang="en-US" sz="2000" dirty="0" smtClean="0"/>
              <a:t>Subject Area: </a:t>
            </a:r>
          </a:p>
          <a:p>
            <a:pPr lvl="1" algn="just" eaLnBrk="1" hangingPunct="1">
              <a:lnSpc>
                <a:spcPct val="90000"/>
              </a:lnSpc>
            </a:pPr>
            <a:r>
              <a:rPr lang="en-US" altLang="en-US" sz="2000" dirty="0" smtClean="0"/>
              <a:t>Design and Analysis of Algorithms, Automata Theory, Compiler Construction, Database Systems, Parallel and Distributed Systems, Discrete Structure, Digital Image Processing, ML,AI</a:t>
            </a:r>
          </a:p>
        </p:txBody>
      </p:sp>
    </p:spTree>
    <p:extLst>
      <p:ext uri="{BB962C8B-B14F-4D97-AF65-F5344CB8AC3E}">
        <p14:creationId xmlns:p14="http://schemas.microsoft.com/office/powerpoint/2010/main" val="2134839839"/>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Entertainment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0" y="2361916"/>
            <a:ext cx="2743200" cy="3734084"/>
          </a:xfrm>
        </p:spPr>
      </p:pic>
      <p:sp>
        <p:nvSpPr>
          <p:cNvPr id="5" name="TextBox 4"/>
          <p:cNvSpPr txBox="1"/>
          <p:nvPr/>
        </p:nvSpPr>
        <p:spPr>
          <a:xfrm>
            <a:off x="762000" y="2590800"/>
            <a:ext cx="4476750" cy="2400657"/>
          </a:xfrm>
          <a:prstGeom prst="rect">
            <a:avLst/>
          </a:prstGeom>
          <a:noFill/>
        </p:spPr>
        <p:txBody>
          <a:bodyPr wrap="square" rtlCol="0">
            <a:spAutoFit/>
          </a:bodyPr>
          <a:lstStyle/>
          <a:p>
            <a:pPr marL="257175" indent="-257175" algn="just">
              <a:buFont typeface="Wingdings" panose="05000000000000000000" pitchFamily="2" charset="2"/>
              <a:buChar char="q"/>
            </a:pPr>
            <a:r>
              <a:rPr lang="en-US" sz="1500" b="1" dirty="0">
                <a:solidFill>
                  <a:srgbClr val="FF0000"/>
                </a:solidFill>
              </a:rPr>
              <a:t>AI or machine learning has brought a big change in the entertainment industry. </a:t>
            </a:r>
          </a:p>
          <a:p>
            <a:pPr marL="257175" indent="-257175" algn="just">
              <a:buFont typeface="Wingdings" panose="05000000000000000000" pitchFamily="2" charset="2"/>
              <a:buChar char="q"/>
            </a:pPr>
            <a:r>
              <a:rPr lang="en-US" sz="1500" b="1" dirty="0">
                <a:solidFill>
                  <a:srgbClr val="FF0000"/>
                </a:solidFill>
              </a:rPr>
              <a:t>AI is everywhere and it is making a big difference in our lives. </a:t>
            </a:r>
          </a:p>
          <a:p>
            <a:pPr marL="257175" indent="-257175" algn="just">
              <a:buFont typeface="Wingdings" panose="05000000000000000000" pitchFamily="2" charset="2"/>
              <a:buChar char="q"/>
            </a:pPr>
            <a:r>
              <a:rPr lang="en-US" sz="1500" b="1" dirty="0">
                <a:solidFill>
                  <a:srgbClr val="FF0000"/>
                </a:solidFill>
              </a:rPr>
              <a:t>When it comes to the entertainment, the algorithms being used by various application make our life much simpler. </a:t>
            </a:r>
          </a:p>
          <a:p>
            <a:pPr marL="257175" indent="-257175" algn="just">
              <a:buFont typeface="Wingdings" panose="05000000000000000000" pitchFamily="2" charset="2"/>
              <a:buChar char="q"/>
            </a:pPr>
            <a:r>
              <a:rPr lang="en-US" sz="1500" b="1" dirty="0">
                <a:solidFill>
                  <a:srgbClr val="FF0000"/>
                </a:solidFill>
              </a:rPr>
              <a:t>AI has really changed the entertainment industry and it will make it more lively in the days to come.</a:t>
            </a:r>
          </a:p>
        </p:txBody>
      </p:sp>
    </p:spTree>
    <p:extLst>
      <p:ext uri="{BB962C8B-B14F-4D97-AF65-F5344CB8AC3E}">
        <p14:creationId xmlns:p14="http://schemas.microsoft.com/office/powerpoint/2010/main" val="119315488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81545"/>
            <a:ext cx="7924800" cy="1143000"/>
          </a:xfrm>
        </p:spPr>
        <p:txBody>
          <a:bodyPr>
            <a:normAutofit fontScale="90000"/>
          </a:bodyPr>
          <a:lstStyle/>
          <a:p>
            <a:r>
              <a:rPr lang="en-US" b="1" dirty="0" smtClean="0"/>
              <a:t>Life On Other Planets</a:t>
            </a:r>
            <a:br>
              <a:rPr lang="en-US" b="1"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7800" y="2438400"/>
            <a:ext cx="3168650" cy="3429000"/>
          </a:xfrm>
        </p:spPr>
      </p:pic>
      <p:sp>
        <p:nvSpPr>
          <p:cNvPr id="5" name="TextBox 4"/>
          <p:cNvSpPr txBox="1"/>
          <p:nvPr/>
        </p:nvSpPr>
        <p:spPr>
          <a:xfrm>
            <a:off x="762000" y="2438400"/>
            <a:ext cx="4495800" cy="2446824"/>
          </a:xfrm>
          <a:prstGeom prst="rect">
            <a:avLst/>
          </a:prstGeom>
          <a:noFill/>
        </p:spPr>
        <p:txBody>
          <a:bodyPr wrap="square" rtlCol="0">
            <a:spAutoFit/>
          </a:bodyPr>
          <a:lstStyle/>
          <a:p>
            <a:pPr marL="214313" indent="-214313" algn="just">
              <a:buFont typeface="Wingdings" panose="05000000000000000000" pitchFamily="2" charset="2"/>
              <a:buChar char="q"/>
            </a:pPr>
            <a:r>
              <a:rPr lang="en-US" sz="1500" b="1" dirty="0">
                <a:solidFill>
                  <a:srgbClr val="FF0000"/>
                </a:solidFill>
              </a:rPr>
              <a:t>NASA is already using AI to look for life on other planets, which will be the key for “</a:t>
            </a:r>
            <a:r>
              <a:rPr lang="en-US" sz="1500" b="1" dirty="0">
                <a:solidFill>
                  <a:srgbClr val="FF0000"/>
                </a:solidFill>
                <a:hlinkClick r:id="rId3"/>
              </a:rPr>
              <a:t>Mars 2020</a:t>
            </a:r>
            <a:r>
              <a:rPr lang="en-US" sz="1500" b="1" dirty="0">
                <a:solidFill>
                  <a:srgbClr val="FF0000"/>
                </a:solidFill>
              </a:rPr>
              <a:t>,” the mission where the Red Planet will be explored more thoroughly.</a:t>
            </a:r>
          </a:p>
          <a:p>
            <a:pPr marL="214313" indent="-214313" algn="just">
              <a:buFont typeface="Wingdings" panose="05000000000000000000" pitchFamily="2" charset="2"/>
              <a:buChar char="q"/>
            </a:pPr>
            <a:endParaRPr lang="en-US" sz="1500" b="1" dirty="0">
              <a:solidFill>
                <a:srgbClr val="FF0000"/>
              </a:solidFill>
            </a:endParaRPr>
          </a:p>
          <a:p>
            <a:pPr marL="214313" indent="-214313" algn="just">
              <a:buFont typeface="Wingdings" panose="05000000000000000000" pitchFamily="2" charset="2"/>
              <a:buChar char="q"/>
            </a:pPr>
            <a:r>
              <a:rPr lang="en-US" sz="1500" b="1" dirty="0">
                <a:solidFill>
                  <a:srgbClr val="FF0000"/>
                </a:solidFill>
              </a:rPr>
              <a:t>The devices they’ll send, better known as rovers, will be able to explore Mars’ terrain in more detail and reveal the properties of the planet’s elements to determine the possibility of life with more certainty</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41210497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Ways Global Defense Forces Use AI</a:t>
            </a:r>
            <a:br>
              <a:rPr lang="en-US" b="1"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9200" y="2277649"/>
            <a:ext cx="3048000" cy="3724275"/>
          </a:xfrm>
        </p:spPr>
      </p:pic>
      <p:sp>
        <p:nvSpPr>
          <p:cNvPr id="5" name="TextBox 4"/>
          <p:cNvSpPr txBox="1"/>
          <p:nvPr/>
        </p:nvSpPr>
        <p:spPr>
          <a:xfrm>
            <a:off x="762000" y="2514600"/>
            <a:ext cx="4267200" cy="1985159"/>
          </a:xfrm>
          <a:prstGeom prst="rect">
            <a:avLst/>
          </a:prstGeom>
          <a:noFill/>
        </p:spPr>
        <p:txBody>
          <a:bodyPr wrap="square" rtlCol="0">
            <a:spAutoFit/>
          </a:bodyPr>
          <a:lstStyle/>
          <a:p>
            <a:pPr marL="214313" indent="-214313" algn="just">
              <a:buFont typeface="Wingdings" panose="05000000000000000000" pitchFamily="2" charset="2"/>
              <a:buChar char="q"/>
            </a:pPr>
            <a:r>
              <a:rPr lang="en-US" sz="1500" b="1" dirty="0">
                <a:solidFill>
                  <a:srgbClr val="FF0000"/>
                </a:solidFill>
              </a:rPr>
              <a:t>Military drones for surveillance</a:t>
            </a:r>
          </a:p>
          <a:p>
            <a:pPr marL="214313" indent="-214313" algn="just">
              <a:buFont typeface="Wingdings" panose="05000000000000000000" pitchFamily="2" charset="2"/>
              <a:buChar char="q"/>
            </a:pPr>
            <a:endParaRPr lang="en-US" sz="1500" b="1" dirty="0">
              <a:solidFill>
                <a:srgbClr val="FF0000"/>
              </a:solidFill>
            </a:endParaRPr>
          </a:p>
          <a:p>
            <a:pPr marL="214313" indent="-214313" algn="just">
              <a:buFont typeface="Wingdings" panose="05000000000000000000" pitchFamily="2" charset="2"/>
              <a:buChar char="q"/>
            </a:pPr>
            <a:r>
              <a:rPr lang="en-US" sz="1500" b="1" dirty="0">
                <a:solidFill>
                  <a:srgbClr val="FF0000"/>
                </a:solidFill>
              </a:rPr>
              <a:t>Robot soldiers for combat</a:t>
            </a:r>
          </a:p>
          <a:p>
            <a:pPr marL="214313" indent="-214313" algn="just">
              <a:buFont typeface="Wingdings" panose="05000000000000000000" pitchFamily="2" charset="2"/>
              <a:buChar char="q"/>
            </a:pPr>
            <a:endParaRPr lang="en-US" sz="1500" b="1" dirty="0">
              <a:solidFill>
                <a:srgbClr val="FF0000"/>
              </a:solidFill>
            </a:endParaRPr>
          </a:p>
          <a:p>
            <a:pPr marL="214313" indent="-214313" algn="just">
              <a:buFont typeface="Wingdings" panose="05000000000000000000" pitchFamily="2" charset="2"/>
              <a:buChar char="q"/>
            </a:pPr>
            <a:r>
              <a:rPr lang="en-US" sz="1500" b="1" dirty="0">
                <a:solidFill>
                  <a:srgbClr val="FF0000"/>
                </a:solidFill>
              </a:rPr>
              <a:t>Intelligent systems for awareness</a:t>
            </a:r>
          </a:p>
          <a:p>
            <a:pPr marL="214313" indent="-214313" algn="just">
              <a:buFont typeface="Wingdings" panose="05000000000000000000" pitchFamily="2" charset="2"/>
              <a:buChar char="q"/>
            </a:pPr>
            <a:endParaRPr lang="en-US" sz="1500" b="1" dirty="0">
              <a:solidFill>
                <a:srgbClr val="FF0000"/>
              </a:solidFill>
            </a:endParaRPr>
          </a:p>
          <a:p>
            <a:pPr marL="214313" indent="-214313" algn="just">
              <a:buFont typeface="Wingdings" panose="05000000000000000000" pitchFamily="2" charset="2"/>
              <a:buChar char="q"/>
            </a:pPr>
            <a:r>
              <a:rPr lang="en-US" sz="1500" b="1" dirty="0">
                <a:solidFill>
                  <a:srgbClr val="FF0000"/>
                </a:solidFill>
              </a:rPr>
              <a:t>Secure web-portals for </a:t>
            </a:r>
            <a:r>
              <a:rPr lang="en-US" sz="1500" b="1" dirty="0" err="1">
                <a:solidFill>
                  <a:srgbClr val="FF0000"/>
                </a:solidFill>
              </a:rPr>
              <a:t>cybersecurity</a:t>
            </a:r>
            <a:endParaRPr lang="en-US" sz="1500" b="1" dirty="0">
              <a:solidFill>
                <a:srgbClr val="FF0000"/>
              </a:solidFill>
            </a:endParaRPr>
          </a:p>
          <a:p>
            <a:pPr marL="214313" indent="-214313" algn="just">
              <a:buFont typeface="Wingdings" panose="05000000000000000000" pitchFamily="2" charset="2"/>
              <a:buChar char="q"/>
            </a:pPr>
            <a:endParaRPr lang="en-US" dirty="0">
              <a:solidFill>
                <a:srgbClr val="FF0000"/>
              </a:solidFill>
            </a:endParaRPr>
          </a:p>
        </p:txBody>
      </p:sp>
    </p:spTree>
    <p:extLst>
      <p:ext uri="{BB962C8B-B14F-4D97-AF65-F5344CB8AC3E}">
        <p14:creationId xmlns:p14="http://schemas.microsoft.com/office/powerpoint/2010/main" val="276759303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2543" y="2514600"/>
            <a:ext cx="5793475" cy="4114800"/>
          </a:xfrm>
        </p:spPr>
      </p:pic>
    </p:spTree>
    <p:extLst>
      <p:ext uri="{BB962C8B-B14F-4D97-AF65-F5344CB8AC3E}">
        <p14:creationId xmlns:p14="http://schemas.microsoft.com/office/powerpoint/2010/main" val="205984341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dirty="0"/>
              <a:t>State of the art</a:t>
            </a:r>
          </a:p>
        </p:txBody>
      </p:sp>
      <p:sp>
        <p:nvSpPr>
          <p:cNvPr id="18435" name="Rectangle 3"/>
          <p:cNvSpPr>
            <a:spLocks noGrp="1" noChangeArrowheads="1"/>
          </p:cNvSpPr>
          <p:nvPr>
            <p:ph idx="1"/>
          </p:nvPr>
        </p:nvSpPr>
        <p:spPr>
          <a:xfrm>
            <a:off x="609600" y="2438400"/>
            <a:ext cx="7696200" cy="3962400"/>
          </a:xfrm>
        </p:spPr>
        <p:txBody>
          <a:bodyPr/>
          <a:lstStyle/>
          <a:p>
            <a:pPr algn="just">
              <a:lnSpc>
                <a:spcPct val="80000"/>
              </a:lnSpc>
            </a:pPr>
            <a:r>
              <a:rPr lang="en-US" sz="2400" dirty="0" smtClean="0">
                <a:solidFill>
                  <a:srgbClr val="FF0000"/>
                </a:solidFill>
              </a:rPr>
              <a:t>Deep Blue </a:t>
            </a:r>
            <a:r>
              <a:rPr lang="en-US" sz="2400" dirty="0" smtClean="0"/>
              <a:t>defeated the reigning world chess champion Garry Kasparov in 1997 </a:t>
            </a:r>
          </a:p>
          <a:p>
            <a:pPr algn="just">
              <a:lnSpc>
                <a:spcPct val="80000"/>
              </a:lnSpc>
            </a:pPr>
            <a:r>
              <a:rPr lang="en-US" sz="2400" dirty="0" smtClean="0">
                <a:solidFill>
                  <a:srgbClr val="FF0000"/>
                </a:solidFill>
              </a:rPr>
              <a:t>No hands across America </a:t>
            </a:r>
            <a:r>
              <a:rPr lang="en-US" sz="2400" dirty="0" smtClean="0"/>
              <a:t>(driving autonomously 98% of the time from Pittsburgh to San Diego) </a:t>
            </a:r>
          </a:p>
          <a:p>
            <a:pPr algn="just">
              <a:lnSpc>
                <a:spcPct val="80000"/>
              </a:lnSpc>
            </a:pPr>
            <a:r>
              <a:rPr lang="en-US" sz="2400" dirty="0" smtClean="0"/>
              <a:t>During the 1991 Gulf War, US forces deployed an </a:t>
            </a:r>
            <a:r>
              <a:rPr lang="en-US" sz="2400" dirty="0" smtClean="0">
                <a:solidFill>
                  <a:srgbClr val="FF0000"/>
                </a:solidFill>
              </a:rPr>
              <a:t>AI logistics planning and scheduling program </a:t>
            </a:r>
            <a:r>
              <a:rPr lang="en-US" sz="2400" dirty="0" smtClean="0"/>
              <a:t>that involved up to 50,000 vehicles, cargo, and people </a:t>
            </a:r>
          </a:p>
          <a:p>
            <a:pPr algn="just">
              <a:lnSpc>
                <a:spcPct val="80000"/>
              </a:lnSpc>
            </a:pPr>
            <a:r>
              <a:rPr lang="en-US" sz="2400" dirty="0" smtClean="0"/>
              <a:t>NASA's on-board </a:t>
            </a:r>
            <a:r>
              <a:rPr lang="en-US" sz="2400" dirty="0" smtClean="0">
                <a:solidFill>
                  <a:srgbClr val="FF0000"/>
                </a:solidFill>
              </a:rPr>
              <a:t>autonomous planning program </a:t>
            </a:r>
            <a:r>
              <a:rPr lang="en-US" sz="2400" dirty="0" smtClean="0"/>
              <a:t>controlled the scheduling of operations for a spacecraft </a:t>
            </a:r>
          </a:p>
          <a:p>
            <a:pPr algn="just">
              <a:lnSpc>
                <a:spcPct val="80000"/>
              </a:lnSpc>
            </a:pPr>
            <a:r>
              <a:rPr lang="en-US" sz="2400" dirty="0" smtClean="0">
                <a:solidFill>
                  <a:srgbClr val="FF0000"/>
                </a:solidFill>
                <a:latin typeface="Courier New" pitchFamily="49" charset="0"/>
              </a:rPr>
              <a:t>Proverb</a:t>
            </a:r>
            <a:r>
              <a:rPr lang="en-US" sz="2400" dirty="0" smtClean="0"/>
              <a:t> solves crossword puzzles better than most humans.</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Natural Language Processing</a:t>
            </a:r>
            <a:endParaRPr lang="en-US" dirty="0"/>
          </a:p>
        </p:txBody>
      </p:sp>
      <p:sp>
        <p:nvSpPr>
          <p:cNvPr id="19459" name="Content Placeholder 2"/>
          <p:cNvSpPr>
            <a:spLocks noGrp="1"/>
          </p:cNvSpPr>
          <p:nvPr>
            <p:ph idx="1"/>
          </p:nvPr>
        </p:nvSpPr>
        <p:spPr>
          <a:xfrm>
            <a:off x="914400" y="2362200"/>
            <a:ext cx="7315200" cy="3810000"/>
          </a:xfrm>
        </p:spPr>
        <p:txBody>
          <a:bodyPr/>
          <a:lstStyle/>
          <a:p>
            <a:r>
              <a:rPr lang="en-US" dirty="0" smtClean="0">
                <a:solidFill>
                  <a:srgbClr val="FF0000"/>
                </a:solidFill>
              </a:rPr>
              <a:t>Speech technologies</a:t>
            </a:r>
          </a:p>
          <a:p>
            <a:pPr lvl="1"/>
            <a:r>
              <a:rPr lang="en-US" dirty="0" smtClean="0"/>
              <a:t>Automatic speech recognition (ASR)</a:t>
            </a:r>
          </a:p>
          <a:p>
            <a:pPr lvl="1"/>
            <a:r>
              <a:rPr lang="en-US" dirty="0" smtClean="0"/>
              <a:t>Text-to-speech synthesis (TTS)</a:t>
            </a:r>
          </a:p>
          <a:p>
            <a:pPr lvl="1"/>
            <a:r>
              <a:rPr lang="en-US" dirty="0" smtClean="0"/>
              <a:t>Dialog systems</a:t>
            </a:r>
          </a:p>
          <a:p>
            <a:r>
              <a:rPr lang="en-US" dirty="0" smtClean="0">
                <a:solidFill>
                  <a:srgbClr val="FF0000"/>
                </a:solidFill>
              </a:rPr>
              <a:t>Language Processing Technologies</a:t>
            </a:r>
          </a:p>
          <a:p>
            <a:pPr lvl="1"/>
            <a:r>
              <a:rPr lang="en-US" dirty="0" smtClean="0"/>
              <a:t>Machine Translation</a:t>
            </a:r>
          </a:p>
          <a:p>
            <a:pPr lvl="1"/>
            <a:r>
              <a:rPr lang="en-US" dirty="0" smtClean="0"/>
              <a:t>Information Extraction</a:t>
            </a:r>
          </a:p>
          <a:p>
            <a:pPr lvl="1"/>
            <a:r>
              <a:rPr lang="en-US" dirty="0" err="1" smtClean="0"/>
              <a:t>Informtation</a:t>
            </a:r>
            <a:r>
              <a:rPr lang="en-US" dirty="0" smtClean="0"/>
              <a:t> Retrieval</a:t>
            </a:r>
          </a:p>
          <a:p>
            <a:pPr lvl="1"/>
            <a:r>
              <a:rPr lang="en-US" dirty="0" smtClean="0"/>
              <a:t>Text classification, Spam filtering.</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Robotics</a:t>
            </a:r>
            <a:endParaRPr lang="en-US" dirty="0"/>
          </a:p>
        </p:txBody>
      </p:sp>
      <p:pic>
        <p:nvPicPr>
          <p:cNvPr id="39938" name="Picture 2" descr="http://t0.gstatic.com/images?q=tbn:ANd9GcTZWDvQqYGHarjZQ6ihp7NmCNOYzKFog3RCaV47L1qHceojlhg&amp;t=1&amp;usg=__NGDVGMs2feodzQwfgFuY0lxqEbE="/>
          <p:cNvPicPr>
            <a:picLocks noChangeAspect="1" noChangeArrowheads="1"/>
          </p:cNvPicPr>
          <p:nvPr/>
        </p:nvPicPr>
        <p:blipFill>
          <a:blip r:embed="rId2"/>
          <a:srcRect/>
          <a:stretch>
            <a:fillRect/>
          </a:stretch>
        </p:blipFill>
        <p:spPr bwMode="auto">
          <a:xfrm>
            <a:off x="2362201" y="2438400"/>
            <a:ext cx="4191000" cy="1729076"/>
          </a:xfrm>
          <a:prstGeom prst="rect">
            <a:avLst/>
          </a:prstGeom>
          <a:ln>
            <a:noFill/>
          </a:ln>
          <a:effectLst>
            <a:outerShdw blurRad="292100" dist="139700" dir="2700000" algn="tl" rotWithShape="0">
              <a:srgbClr val="333333">
                <a:alpha val="65000"/>
              </a:srgbClr>
            </a:outerShdw>
          </a:effectLst>
        </p:spPr>
      </p:pic>
      <p:pic>
        <p:nvPicPr>
          <p:cNvPr id="39940" name="Picture 4" descr="http://t1.gstatic.com/images?q=tbn:ANd9GcQx5Nd6lFwdrNkMyWZ0gU3iLYgKjiix1epUQDeCjadNDWjLtms&amp;t=1&amp;usg=__XCQnTBxBivjNtjFXhROFXn_xBYU="/>
          <p:cNvPicPr>
            <a:picLocks noChangeAspect="1" noChangeArrowheads="1"/>
          </p:cNvPicPr>
          <p:nvPr/>
        </p:nvPicPr>
        <p:blipFill>
          <a:blip r:embed="rId3"/>
          <a:srcRect/>
          <a:stretch>
            <a:fillRect/>
          </a:stretch>
        </p:blipFill>
        <p:spPr bwMode="auto">
          <a:xfrm>
            <a:off x="3700462" y="4286827"/>
            <a:ext cx="2047875" cy="2437246"/>
          </a:xfrm>
          <a:prstGeom prst="rect">
            <a:avLst/>
          </a:prstGeom>
          <a:ln>
            <a:noFill/>
          </a:ln>
          <a:effectLst>
            <a:outerShdw blurRad="292100" dist="139700" dir="2700000" algn="tl" rotWithShape="0">
              <a:srgbClr val="333333">
                <a:alpha val="65000"/>
              </a:srgbClr>
            </a:outerShdw>
          </a:effectLst>
        </p:spPr>
      </p:pic>
      <p:pic>
        <p:nvPicPr>
          <p:cNvPr id="20486" name="Picture 6" descr="http://t3.gstatic.com/images?q=tbn:ANd9GcTdSeEjEclgahJgIO4061w-4Z7tsRRdGCKVgh1xp5ta1a4ZZbs&amp;t=1&amp;usg=__a18q318X8dDsEFUdIE_ZrB7Puzs="/>
          <p:cNvPicPr>
            <a:picLocks noChangeAspect="1" noChangeArrowheads="1"/>
          </p:cNvPicPr>
          <p:nvPr/>
        </p:nvPicPr>
        <p:blipFill>
          <a:blip r:embed="rId4"/>
          <a:srcRect/>
          <a:stretch>
            <a:fillRect/>
          </a:stretch>
        </p:blipFill>
        <p:spPr bwMode="auto">
          <a:xfrm>
            <a:off x="1143000" y="4286827"/>
            <a:ext cx="2362200" cy="2451100"/>
          </a:xfrm>
          <a:prstGeom prst="rect">
            <a:avLst/>
          </a:prstGeom>
          <a:noFill/>
          <a:ln w="9525">
            <a:noFill/>
            <a:miter lim="800000"/>
            <a:headEnd/>
            <a:tailEnd/>
          </a:ln>
        </p:spPr>
      </p:pic>
      <p:pic>
        <p:nvPicPr>
          <p:cNvPr id="20487" name="Picture 8" descr="http://t3.gstatic.com/images?q=tbn:ANd9GcQmJogV5TlzQ4K_4I5jI8-EAFKbg1oKMBkUu2r9mIiXV2cz2Mk&amp;t=1&amp;usg=__T8GledArdyknk_d8C6VuiquHvpo="/>
          <p:cNvPicPr>
            <a:picLocks noChangeAspect="1" noChangeArrowheads="1"/>
          </p:cNvPicPr>
          <p:nvPr/>
        </p:nvPicPr>
        <p:blipFill>
          <a:blip r:embed="rId5"/>
          <a:srcRect/>
          <a:stretch>
            <a:fillRect/>
          </a:stretch>
        </p:blipFill>
        <p:spPr bwMode="auto">
          <a:xfrm>
            <a:off x="6107906" y="4286827"/>
            <a:ext cx="2700338" cy="243724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Others..</a:t>
            </a:r>
            <a:endParaRPr lang="en-US" dirty="0"/>
          </a:p>
        </p:txBody>
      </p:sp>
      <p:sp>
        <p:nvSpPr>
          <p:cNvPr id="21507" name="Content Placeholder 2"/>
          <p:cNvSpPr>
            <a:spLocks noGrp="1"/>
          </p:cNvSpPr>
          <p:nvPr>
            <p:ph idx="1"/>
          </p:nvPr>
        </p:nvSpPr>
        <p:spPr>
          <a:xfrm>
            <a:off x="678441" y="2286000"/>
            <a:ext cx="7855959" cy="4445000"/>
          </a:xfrm>
        </p:spPr>
        <p:txBody>
          <a:bodyPr/>
          <a:lstStyle/>
          <a:p>
            <a:pPr algn="just"/>
            <a:r>
              <a:rPr lang="en-US" dirty="0" smtClean="0">
                <a:solidFill>
                  <a:srgbClr val="FF0000"/>
                </a:solidFill>
              </a:rPr>
              <a:t>Computer Vision</a:t>
            </a:r>
            <a:r>
              <a:rPr lang="en-US" dirty="0" smtClean="0"/>
              <a:t>:</a:t>
            </a:r>
          </a:p>
          <a:p>
            <a:pPr lvl="1" algn="just"/>
            <a:r>
              <a:rPr lang="en-US" dirty="0" smtClean="0"/>
              <a:t>Object and Character Recognition</a:t>
            </a:r>
          </a:p>
          <a:p>
            <a:pPr lvl="1" algn="just"/>
            <a:r>
              <a:rPr lang="en-US" dirty="0" smtClean="0"/>
              <a:t>Image Classification</a:t>
            </a:r>
          </a:p>
          <a:p>
            <a:pPr lvl="1" algn="just"/>
            <a:r>
              <a:rPr lang="en-US" dirty="0" smtClean="0"/>
              <a:t>Scenario Reconstruction etc.</a:t>
            </a:r>
          </a:p>
          <a:p>
            <a:pPr algn="just"/>
            <a:r>
              <a:rPr lang="en-US" dirty="0" smtClean="0">
                <a:solidFill>
                  <a:srgbClr val="FF0000"/>
                </a:solidFill>
              </a:rPr>
              <a:t>Game-Playing</a:t>
            </a:r>
          </a:p>
          <a:p>
            <a:pPr lvl="1" algn="just"/>
            <a:r>
              <a:rPr lang="en-US" dirty="0" smtClean="0"/>
              <a:t>Strategy/FPS games, Deep Blue etc.</a:t>
            </a:r>
          </a:p>
          <a:p>
            <a:pPr algn="just"/>
            <a:r>
              <a:rPr lang="en-US" dirty="0" smtClean="0">
                <a:solidFill>
                  <a:srgbClr val="FF0000"/>
                </a:solidFill>
              </a:rPr>
              <a:t>Logic-based programs</a:t>
            </a:r>
          </a:p>
          <a:p>
            <a:pPr lvl="1" algn="just"/>
            <a:r>
              <a:rPr lang="en-US" dirty="0" smtClean="0"/>
              <a:t>Proving theorems</a:t>
            </a:r>
          </a:p>
          <a:p>
            <a:pPr lvl="1" algn="just"/>
            <a:r>
              <a:rPr lang="en-US" dirty="0" smtClean="0"/>
              <a:t>Reasoning etc.</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Questions</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Administrivia</a:t>
            </a:r>
            <a:endParaRPr lang="en-US"/>
          </a:p>
        </p:txBody>
      </p:sp>
      <p:sp>
        <p:nvSpPr>
          <p:cNvPr id="3" name="Content Placeholder 2"/>
          <p:cNvSpPr>
            <a:spLocks noGrp="1"/>
          </p:cNvSpPr>
          <p:nvPr>
            <p:ph idx="1"/>
          </p:nvPr>
        </p:nvSpPr>
        <p:spPr/>
        <p:txBody>
          <a:bodyPr/>
          <a:lstStyle/>
          <a:p>
            <a:pPr algn="just"/>
            <a:r>
              <a:rPr lang="en-US" dirty="0" smtClean="0"/>
              <a:t>Class Time Table</a:t>
            </a:r>
          </a:p>
          <a:p>
            <a:pPr lvl="1" algn="just"/>
            <a:r>
              <a:rPr lang="en-US" sz="2800" dirty="0" smtClean="0"/>
              <a:t>Tuesday: 4:35 – 05:50 </a:t>
            </a:r>
          </a:p>
          <a:p>
            <a:pPr lvl="1" algn="just"/>
            <a:r>
              <a:rPr lang="en-US" sz="2800" dirty="0"/>
              <a:t>Tuesday: </a:t>
            </a:r>
            <a:r>
              <a:rPr lang="en-US" sz="2800" dirty="0" smtClean="0"/>
              <a:t>5:55 </a:t>
            </a:r>
            <a:r>
              <a:rPr lang="en-US" sz="2800" dirty="0"/>
              <a:t>– </a:t>
            </a:r>
            <a:r>
              <a:rPr lang="en-US" sz="2800" dirty="0" smtClean="0"/>
              <a:t>07:10 </a:t>
            </a:r>
          </a:p>
          <a:p>
            <a:pPr lvl="2" algn="just"/>
            <a:r>
              <a:rPr lang="en-US" sz="2400" dirty="0" smtClean="0"/>
              <a:t>Venue: </a:t>
            </a:r>
            <a:r>
              <a:rPr lang="en-US" sz="2400" dirty="0"/>
              <a:t>Room # </a:t>
            </a:r>
            <a:r>
              <a:rPr lang="en-US" sz="2400" dirty="0" smtClean="0"/>
              <a:t>09 – </a:t>
            </a:r>
            <a:r>
              <a:rPr lang="en-US" sz="2400" dirty="0" err="1" smtClean="0"/>
              <a:t>Ghazali</a:t>
            </a:r>
            <a:r>
              <a:rPr lang="en-US" sz="2400" dirty="0"/>
              <a:t> </a:t>
            </a:r>
            <a:r>
              <a:rPr lang="en-US" sz="2400" dirty="0" smtClean="0"/>
              <a:t>Block </a:t>
            </a:r>
          </a:p>
        </p:txBody>
      </p:sp>
    </p:spTree>
    <p:extLst>
      <p:ext uri="{BB962C8B-B14F-4D97-AF65-F5344CB8AC3E}">
        <p14:creationId xmlns:p14="http://schemas.microsoft.com/office/powerpoint/2010/main" val="5149870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Course Textbooks</a:t>
            </a:r>
            <a:endParaRPr lang="en-US" dirty="0"/>
          </a:p>
        </p:txBody>
      </p:sp>
      <p:sp>
        <p:nvSpPr>
          <p:cNvPr id="5123" name="Content Placeholder 2"/>
          <p:cNvSpPr>
            <a:spLocks noGrp="1"/>
          </p:cNvSpPr>
          <p:nvPr>
            <p:ph idx="1"/>
          </p:nvPr>
        </p:nvSpPr>
        <p:spPr>
          <a:xfrm>
            <a:off x="914400" y="2362200"/>
            <a:ext cx="6934200" cy="4038600"/>
          </a:xfrm>
        </p:spPr>
        <p:txBody>
          <a:bodyPr/>
          <a:lstStyle/>
          <a:p>
            <a:pPr algn="just"/>
            <a:r>
              <a:rPr lang="en-US" sz="2400" dirty="0" smtClean="0">
                <a:solidFill>
                  <a:srgbClr val="FF0000"/>
                </a:solidFill>
              </a:rPr>
              <a:t>Primary Book:</a:t>
            </a:r>
          </a:p>
          <a:p>
            <a:pPr lvl="1" algn="just"/>
            <a:r>
              <a:rPr lang="en-US" dirty="0" smtClean="0">
                <a:solidFill>
                  <a:srgbClr val="0909FF"/>
                </a:solidFill>
              </a:rPr>
              <a:t>Artificial Intelligence: A Modern Approach (AIMA)</a:t>
            </a:r>
          </a:p>
          <a:p>
            <a:pPr lvl="1" algn="just"/>
            <a:r>
              <a:rPr lang="en-US" dirty="0" smtClean="0"/>
              <a:t>Authors: Stuart Russell and Peter </a:t>
            </a:r>
            <a:r>
              <a:rPr lang="en-US" dirty="0" err="1" smtClean="0"/>
              <a:t>Norvig</a:t>
            </a:r>
            <a:r>
              <a:rPr lang="en-US" dirty="0" smtClean="0"/>
              <a:t> (3rd Ed.)</a:t>
            </a:r>
          </a:p>
          <a:p>
            <a:pPr algn="just"/>
            <a:r>
              <a:rPr lang="en-US" sz="2400" dirty="0" smtClean="0">
                <a:solidFill>
                  <a:srgbClr val="FF0000"/>
                </a:solidFill>
              </a:rPr>
              <a:t>Reference </a:t>
            </a:r>
            <a:r>
              <a:rPr lang="en-US" sz="2400" dirty="0" smtClean="0">
                <a:solidFill>
                  <a:srgbClr val="FF0000"/>
                </a:solidFill>
              </a:rPr>
              <a:t>Book:</a:t>
            </a:r>
          </a:p>
          <a:p>
            <a:pPr lvl="1" algn="just">
              <a:buFont typeface="Lucida Sans" pitchFamily="34" charset="0"/>
              <a:buAutoNum type="arabicPeriod"/>
            </a:pPr>
            <a:r>
              <a:rPr lang="en-US" dirty="0" smtClean="0">
                <a:solidFill>
                  <a:srgbClr val="0909FF"/>
                </a:solidFill>
              </a:rPr>
              <a:t>Artificial Intelligence </a:t>
            </a:r>
            <a:r>
              <a:rPr lang="en-US" dirty="0" smtClean="0"/>
              <a:t>(Fourth Edition) by George F Luger</a:t>
            </a:r>
          </a:p>
        </p:txBody>
      </p:sp>
      <p:pic>
        <p:nvPicPr>
          <p:cNvPr id="3" name="Picture 2"/>
          <p:cNvPicPr>
            <a:picLocks noChangeAspect="1"/>
          </p:cNvPicPr>
          <p:nvPr/>
        </p:nvPicPr>
        <p:blipFill>
          <a:blip r:embed="rId3"/>
          <a:stretch>
            <a:fillRect/>
          </a:stretch>
        </p:blipFill>
        <p:spPr>
          <a:xfrm>
            <a:off x="7800975" y="2733675"/>
            <a:ext cx="1295400" cy="1419225"/>
          </a:xfrm>
          <a:prstGeom prst="rect">
            <a:avLst/>
          </a:prstGeom>
        </p:spPr>
      </p:pic>
      <p:pic>
        <p:nvPicPr>
          <p:cNvPr id="4" name="Picture 3"/>
          <p:cNvPicPr>
            <a:picLocks noChangeAspect="1"/>
          </p:cNvPicPr>
          <p:nvPr/>
        </p:nvPicPr>
        <p:blipFill>
          <a:blip r:embed="rId4"/>
          <a:stretch>
            <a:fillRect/>
          </a:stretch>
        </p:blipFill>
        <p:spPr>
          <a:xfrm>
            <a:off x="6781800" y="5334000"/>
            <a:ext cx="1247775" cy="1333500"/>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Course Objectives</a:t>
            </a:r>
            <a:endParaRPr lang="en-US" dirty="0"/>
          </a:p>
        </p:txBody>
      </p:sp>
      <p:sp>
        <p:nvSpPr>
          <p:cNvPr id="6147" name="Content Placeholder 2"/>
          <p:cNvSpPr>
            <a:spLocks noGrp="1"/>
          </p:cNvSpPr>
          <p:nvPr>
            <p:ph idx="1"/>
          </p:nvPr>
        </p:nvSpPr>
        <p:spPr>
          <a:xfrm>
            <a:off x="762000" y="2346325"/>
            <a:ext cx="7239000" cy="4140200"/>
          </a:xfrm>
        </p:spPr>
        <p:txBody>
          <a:bodyPr/>
          <a:lstStyle/>
          <a:p>
            <a:pPr marL="593725" indent="-457200" algn="just"/>
            <a:r>
              <a:rPr lang="en-US" dirty="0" smtClean="0">
                <a:solidFill>
                  <a:srgbClr val="FF0000"/>
                </a:solidFill>
              </a:rPr>
              <a:t>Provide a concrete grasp of the fundamentals of various techniques and branches that currently constitute the field of Artificial Intelligence</a:t>
            </a:r>
            <a:r>
              <a:rPr lang="en-US" dirty="0" smtClean="0"/>
              <a:t>, e.g., </a:t>
            </a:r>
            <a:endParaRPr lang="en-US" dirty="0"/>
          </a:p>
          <a:p>
            <a:pPr marL="993775" lvl="1" indent="-457200" algn="just">
              <a:buFont typeface="Arial" panose="020B0604020202020204" pitchFamily="34" charset="0"/>
              <a:buChar char="•"/>
            </a:pPr>
            <a:r>
              <a:rPr lang="en-US" dirty="0" smtClean="0"/>
              <a:t>Agents</a:t>
            </a:r>
            <a:endParaRPr lang="en-US" dirty="0"/>
          </a:p>
          <a:p>
            <a:pPr marL="993775" lvl="1" indent="-457200" algn="just">
              <a:buFont typeface="Arial" panose="020B0604020202020204" pitchFamily="34" charset="0"/>
              <a:buChar char="•"/>
            </a:pPr>
            <a:r>
              <a:rPr lang="en-US" dirty="0" smtClean="0"/>
              <a:t>Search</a:t>
            </a:r>
            <a:endParaRPr lang="en-US" dirty="0"/>
          </a:p>
          <a:p>
            <a:pPr marL="993775" lvl="1" indent="-457200" algn="just">
              <a:buFont typeface="Arial" panose="020B0604020202020204" pitchFamily="34" charset="0"/>
              <a:buChar char="•"/>
            </a:pPr>
            <a:r>
              <a:rPr lang="en-US" dirty="0" smtClean="0"/>
              <a:t>Knowledge Representation</a:t>
            </a:r>
          </a:p>
          <a:p>
            <a:pPr marL="993775" lvl="1" indent="-457200" algn="just">
              <a:buFont typeface="Arial" panose="020B0604020202020204" pitchFamily="34" charset="0"/>
              <a:buChar char="•"/>
            </a:pPr>
            <a:r>
              <a:rPr lang="en-US" dirty="0" smtClean="0"/>
              <a:t>Autonomous planning</a:t>
            </a:r>
          </a:p>
          <a:p>
            <a:pPr marL="993775" lvl="1" indent="-457200" algn="just">
              <a:buFont typeface="Arial" panose="020B0604020202020204" pitchFamily="34" charset="0"/>
              <a:buChar char="•"/>
            </a:pPr>
            <a:r>
              <a:rPr lang="en-US" dirty="0" smtClean="0"/>
              <a:t>Reasoning under uncertainty</a:t>
            </a:r>
            <a:endParaRPr lang="en-US" dirty="0" smtClean="0">
              <a:solidFill>
                <a:srgbClr val="FF0000"/>
              </a:solidFill>
            </a:endParaRPr>
          </a:p>
          <a:p>
            <a:pPr marL="593725" indent="-457200">
              <a:buFont typeface="Lucida Sans" pitchFamily="34" charset="0"/>
              <a:buNone/>
            </a:pPr>
            <a:endParaRPr lang="en-US" dirty="0" smtClean="0">
              <a:solidFill>
                <a:srgbClr val="FF0000"/>
              </a:solidFill>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en-US"/>
              <a:t>Outline</a:t>
            </a:r>
          </a:p>
        </p:txBody>
      </p:sp>
      <p:sp>
        <p:nvSpPr>
          <p:cNvPr id="8195" name="Rectangle 3"/>
          <p:cNvSpPr>
            <a:spLocks noGrp="1" noChangeArrowheads="1"/>
          </p:cNvSpPr>
          <p:nvPr>
            <p:ph idx="1"/>
          </p:nvPr>
        </p:nvSpPr>
        <p:spPr>
          <a:xfrm>
            <a:off x="762000" y="2438400"/>
            <a:ext cx="6858000" cy="3657600"/>
          </a:xfrm>
        </p:spPr>
        <p:txBody>
          <a:bodyPr/>
          <a:lstStyle/>
          <a:p>
            <a:r>
              <a:rPr lang="en-US" dirty="0" smtClean="0"/>
              <a:t>Course overview</a:t>
            </a:r>
          </a:p>
          <a:p>
            <a:endParaRPr lang="en-US" dirty="0" smtClean="0"/>
          </a:p>
          <a:p>
            <a:r>
              <a:rPr lang="en-US" dirty="0" smtClean="0"/>
              <a:t>What is AI?</a:t>
            </a:r>
          </a:p>
          <a:p>
            <a:endParaRPr lang="en-US" dirty="0" smtClean="0"/>
          </a:p>
          <a:p>
            <a:r>
              <a:rPr lang="en-US" dirty="0" smtClean="0"/>
              <a:t>A brief history of AI</a:t>
            </a:r>
          </a:p>
          <a:p>
            <a:endParaRPr lang="en-US" dirty="0" smtClean="0"/>
          </a:p>
          <a:p>
            <a:r>
              <a:rPr lang="en-US" dirty="0" smtClean="0"/>
              <a:t>The state of the art of AI</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t>Course overview</a:t>
            </a:r>
          </a:p>
        </p:txBody>
      </p:sp>
      <p:sp>
        <p:nvSpPr>
          <p:cNvPr id="9219" name="Rectangle 3"/>
          <p:cNvSpPr>
            <a:spLocks noGrp="1" noChangeArrowheads="1"/>
          </p:cNvSpPr>
          <p:nvPr>
            <p:ph idx="1"/>
          </p:nvPr>
        </p:nvSpPr>
        <p:spPr>
          <a:xfrm>
            <a:off x="762000" y="2362200"/>
            <a:ext cx="7010400" cy="4267200"/>
          </a:xfrm>
        </p:spPr>
        <p:txBody>
          <a:bodyPr>
            <a:normAutofit lnSpcReduction="10000"/>
          </a:bodyPr>
          <a:lstStyle/>
          <a:p>
            <a:r>
              <a:rPr lang="en-US" dirty="0" smtClean="0"/>
              <a:t>Introduction and Agents (Chapters 1,2)</a:t>
            </a:r>
          </a:p>
          <a:p>
            <a:endParaRPr lang="en-US" dirty="0" smtClean="0"/>
          </a:p>
          <a:p>
            <a:r>
              <a:rPr lang="en-US" dirty="0" smtClean="0"/>
              <a:t>Search (Chapters 3,4,5,6)</a:t>
            </a:r>
          </a:p>
          <a:p>
            <a:endParaRPr lang="en-US" dirty="0" smtClean="0"/>
          </a:p>
          <a:p>
            <a:r>
              <a:rPr lang="en-US" dirty="0" smtClean="0"/>
              <a:t>Logic (Chapters 7,8,9)</a:t>
            </a:r>
          </a:p>
          <a:p>
            <a:endParaRPr lang="en-US" dirty="0" smtClean="0"/>
          </a:p>
          <a:p>
            <a:r>
              <a:rPr lang="en-US" dirty="0" smtClean="0"/>
              <a:t>Planning (Chapters 11,12)</a:t>
            </a:r>
          </a:p>
          <a:p>
            <a:endParaRPr lang="en-US" dirty="0" smtClean="0"/>
          </a:p>
          <a:p>
            <a:r>
              <a:rPr lang="en-US" dirty="0" smtClean="0"/>
              <a:t>Reasoning under uncertainty ()</a:t>
            </a:r>
          </a:p>
          <a:p>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Intelligence?</a:t>
            </a:r>
          </a:p>
        </p:txBody>
      </p:sp>
      <p:sp>
        <p:nvSpPr>
          <p:cNvPr id="3" name="Content Placeholder 2"/>
          <p:cNvSpPr>
            <a:spLocks noGrp="1"/>
          </p:cNvSpPr>
          <p:nvPr>
            <p:ph idx="1"/>
          </p:nvPr>
        </p:nvSpPr>
        <p:spPr>
          <a:xfrm>
            <a:off x="838201" y="2362202"/>
            <a:ext cx="7315199" cy="3724275"/>
          </a:xfrm>
        </p:spPr>
        <p:txBody>
          <a:bodyPr/>
          <a:lstStyle/>
          <a:p>
            <a:pPr algn="just"/>
            <a:r>
              <a:rPr lang="en-US" dirty="0"/>
              <a:t>The dream of AI has been to build. . . “. . . machines that can think, that learn and that create.” </a:t>
            </a:r>
          </a:p>
          <a:p>
            <a:pPr algn="just"/>
            <a:r>
              <a:rPr lang="en-US" dirty="0" smtClean="0"/>
              <a:t>“</a:t>
            </a:r>
            <a:r>
              <a:rPr lang="en-US" dirty="0"/>
              <a:t>The </a:t>
            </a:r>
            <a:r>
              <a:rPr lang="en-US" dirty="0" err="1"/>
              <a:t>quesNon</a:t>
            </a:r>
            <a:r>
              <a:rPr lang="en-US" dirty="0"/>
              <a:t> of whether Machines Can Think. . . . . . is about as relevant as the </a:t>
            </a:r>
            <a:r>
              <a:rPr lang="en-US" dirty="0" err="1"/>
              <a:t>quesNon</a:t>
            </a:r>
            <a:r>
              <a:rPr lang="en-US" dirty="0"/>
              <a:t> whether Submarines Can Swim.” </a:t>
            </a:r>
            <a:endParaRPr lang="en-US" dirty="0" smtClean="0"/>
          </a:p>
          <a:p>
            <a:pPr lvl="1" algn="just"/>
            <a:r>
              <a:rPr lang="en-US" dirty="0" err="1" smtClean="0"/>
              <a:t>Dijkstra</a:t>
            </a:r>
            <a:r>
              <a:rPr lang="en-US" dirty="0" smtClean="0"/>
              <a:t> </a:t>
            </a:r>
            <a:r>
              <a:rPr lang="en-US" dirty="0"/>
              <a:t>(1984)</a:t>
            </a:r>
          </a:p>
        </p:txBody>
      </p:sp>
    </p:spTree>
    <p:extLst>
      <p:ext uri="{BB962C8B-B14F-4D97-AF65-F5344CB8AC3E}">
        <p14:creationId xmlns:p14="http://schemas.microsoft.com/office/powerpoint/2010/main" val="160392666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85C8782E-8FD1-4DD5-B1D4-2219BDDE01B3}" vid="{796131F4-60EA-4B71-AF3A-7C794936D88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18903</TotalTime>
  <Words>1848</Words>
  <Application>Microsoft Office PowerPoint</Application>
  <PresentationFormat>On-screen Show (4:3)</PresentationFormat>
  <Paragraphs>233</Paragraphs>
  <Slides>38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Courier New</vt:lpstr>
      <vt:lpstr>Lucida Sans</vt:lpstr>
      <vt:lpstr>Times New Roman</vt:lpstr>
      <vt:lpstr>Wingdings</vt:lpstr>
      <vt:lpstr>Theme1</vt:lpstr>
      <vt:lpstr>Artificial Intelligence Lecture 01: Background of AI</vt:lpstr>
      <vt:lpstr>Lecture Outline</vt:lpstr>
      <vt:lpstr>Personel </vt:lpstr>
      <vt:lpstr>Administrivia</vt:lpstr>
      <vt:lpstr>Course Textbooks</vt:lpstr>
      <vt:lpstr>Course Objectives</vt:lpstr>
      <vt:lpstr>Outline</vt:lpstr>
      <vt:lpstr>Course overview</vt:lpstr>
      <vt:lpstr>What is Intelligence?</vt:lpstr>
      <vt:lpstr>Strong and Weak AI</vt:lpstr>
      <vt:lpstr>Weak AI </vt:lpstr>
      <vt:lpstr>What is AI?</vt:lpstr>
      <vt:lpstr>Acting Humanly: Turing Test</vt:lpstr>
      <vt:lpstr>Turing Test</vt:lpstr>
      <vt:lpstr>Thinking Humanly: Cognition</vt:lpstr>
      <vt:lpstr>Thinking Rationally: “Laws of Thought"</vt:lpstr>
      <vt:lpstr>Acting rationally: rational agent</vt:lpstr>
      <vt:lpstr>Rational Agents</vt:lpstr>
      <vt:lpstr>AI Prehistory</vt:lpstr>
      <vt:lpstr>Abridged history of AI</vt:lpstr>
      <vt:lpstr>McCulloch &amp; Pitts (1943)</vt:lpstr>
      <vt:lpstr>Dartmouth (1956)</vt:lpstr>
      <vt:lpstr>Early Enthusiasm (1952 - 1969)</vt:lpstr>
      <vt:lpstr>Dose of Reality (1966 - 1973)</vt:lpstr>
      <vt:lpstr>Cutting Edge Application of AI</vt:lpstr>
      <vt:lpstr>Applications of AI in different business areas </vt:lpstr>
      <vt:lpstr>Construction</vt:lpstr>
      <vt:lpstr>Agriculture</vt:lpstr>
      <vt:lpstr>Sports</vt:lpstr>
      <vt:lpstr>Entertainment</vt:lpstr>
      <vt:lpstr>Life On Other Planets </vt:lpstr>
      <vt:lpstr>Ways Global Defense Forces Use AI </vt:lpstr>
      <vt:lpstr>PowerPoint Presentation</vt:lpstr>
      <vt:lpstr>State of the art</vt:lpstr>
      <vt:lpstr>Natural Language Processing</vt:lpstr>
      <vt:lpstr>Robotics</vt:lpstr>
      <vt:lpstr>Others..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Tariq Mahmood</dc:creator>
  <cp:lastModifiedBy>Moorche</cp:lastModifiedBy>
  <cp:revision>391</cp:revision>
  <cp:lastPrinted>2018-11-01T11:08:50Z</cp:lastPrinted>
  <dcterms:created xsi:type="dcterms:W3CDTF">2009-02-25T08:44:18Z</dcterms:created>
  <dcterms:modified xsi:type="dcterms:W3CDTF">2023-02-15T11:52:23Z</dcterms:modified>
</cp:coreProperties>
</file>