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1A1"/>
    <a:srgbClr val="0909FF"/>
    <a:srgbClr val="990000"/>
    <a:srgbClr val="F3F9FB"/>
    <a:srgbClr val="008000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4346" autoAdjust="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647B1C-E4FF-44A5-AA58-AE32315C2FFA}" type="datetimeFigureOut">
              <a:rPr lang="en-US"/>
              <a:pPr>
                <a:defRPr/>
              </a:pPr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00C269-9F07-4DFB-B11B-15EFE2535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C7BED5-F055-412A-8E9E-74FB4E615AD3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1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F31E5A96-A172-42D5-9655-AA9A774A3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FBD3-DFD7-4D4D-B7B7-2FEEDDAA3229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E0DA-F979-4E3F-B726-C179EF38E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96C4-10AC-4B9B-B937-F64E5F1A6F6E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2E9A-60C8-416B-A024-CDD3AC562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8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1" y="2362202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F794-330A-4EB0-8274-5ED59C2FAC08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3ACE-439C-4126-9A6D-19D3C514BD4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7698-604B-4D7F-9E42-DE609D4473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5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87B4-23FA-4D5E-8B17-DBEA4DFBFFF5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9868B-3909-478A-9725-E925864EA9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5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1967-ABF7-4C6A-A34B-F75DE6AF343C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806C4-8FAE-4E06-AA81-8730B4B5B2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710DC-37CE-4DB3-B920-0926B4B270F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2D9A-07F1-43B8-9A5D-3CD8D4C4EC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0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3E74D-3C1A-467B-B06D-8A58D07EF890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4901D-76DD-4B12-A69C-8E219F44D1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35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6C6D-3E7E-4D1B-B4D9-6AEC46816871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9F14-7343-44EC-AEF2-68F3C2FCF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25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6633-9930-4D2B-A706-EFB3092E956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0935F-A500-4F5F-8ECB-CD10949032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7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3552-7C5F-4007-BF3C-0E1DE091FBC5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AEF6-24C4-4FFD-AFC4-540060ECF5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67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944AD76-E8E2-4E48-AD63-27AC2104327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EBD508-E1FD-4D13-9CEB-BB4AFA46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03966"/>
            <a:ext cx="4752110" cy="787399"/>
          </a:xfrm>
        </p:spPr>
        <p:txBody>
          <a:bodyPr/>
          <a:lstStyle/>
          <a:p>
            <a:r>
              <a:rPr lang="en-US" b="1" dirty="0"/>
              <a:t>Farhad Muhammad Riaz</a:t>
            </a:r>
            <a:endParaRPr lang="en-PK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D0600-20AD-4A75-8731-83EE02FBCE6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buClr>
                <a:srgbClr val="F9F9F9"/>
              </a:buClr>
            </a:pPr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Lecture 02:</a:t>
            </a:r>
            <a:br>
              <a:rPr lang="en-US" dirty="0" smtClean="0"/>
            </a:br>
            <a:r>
              <a:rPr lang="en-US" altLang="en-US" dirty="0">
                <a:solidFill>
                  <a:srgbClr val="FF0000"/>
                </a:solidFill>
              </a:rPr>
              <a:t>Rational Agents</a:t>
            </a:r>
            <a:endParaRPr lang="en-US" altLang="en-US" dirty="0">
              <a:solidFill>
                <a:srgbClr val="303030"/>
              </a:solidFill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2D3C8850-28E9-44A6-8D9F-53E8176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5" y="1050131"/>
            <a:ext cx="172835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Driving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Performance:</a:t>
            </a:r>
            <a:r>
              <a:rPr lang="en-US" dirty="0"/>
              <a:t> Safety, time, legal drive, comfort</a:t>
            </a:r>
          </a:p>
          <a:p>
            <a:r>
              <a:rPr lang="en-US" b="1" dirty="0"/>
              <a:t>Environment:</a:t>
            </a:r>
            <a:r>
              <a:rPr lang="en-US" dirty="0"/>
              <a:t> Roads, other vehicles, road signs, pedestrian</a:t>
            </a:r>
          </a:p>
          <a:p>
            <a:r>
              <a:rPr lang="en-US" b="1" dirty="0"/>
              <a:t>Actuators:</a:t>
            </a:r>
            <a:r>
              <a:rPr lang="en-US" dirty="0"/>
              <a:t> Steering, accelerator, brake, signal, horn</a:t>
            </a:r>
          </a:p>
          <a:p>
            <a:r>
              <a:rPr lang="en-US" b="1" dirty="0"/>
              <a:t>Sensors:</a:t>
            </a:r>
            <a:r>
              <a:rPr lang="en-US" dirty="0"/>
              <a:t> Camera, GPS, speedometer, odometer, accelerometer, sonar.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02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Medical Diagnosis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Agent: Medical Diagnosis System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Performance measure</a:t>
            </a:r>
            <a:r>
              <a:rPr lang="en-US" altLang="en-US" dirty="0">
                <a:solidFill>
                  <a:srgbClr val="002060"/>
                </a:solidFill>
              </a:rPr>
              <a:t>: Healthy patient, minimize costs, lawsuits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Environment</a:t>
            </a:r>
            <a:r>
              <a:rPr lang="en-US" altLang="en-US" dirty="0">
                <a:solidFill>
                  <a:srgbClr val="002060"/>
                </a:solidFill>
              </a:rPr>
              <a:t>: Patient, hospital, staff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Actuators</a:t>
            </a:r>
            <a:r>
              <a:rPr lang="en-US" altLang="en-US" dirty="0">
                <a:solidFill>
                  <a:srgbClr val="002060"/>
                </a:solidFill>
              </a:rPr>
              <a:t>: Screen display (questions, tests, diagnoses, treatments, referrals)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Sensors</a:t>
            </a:r>
            <a:r>
              <a:rPr lang="en-US" altLang="en-US" dirty="0">
                <a:solidFill>
                  <a:srgbClr val="002060"/>
                </a:solidFill>
              </a:rPr>
              <a:t>: Keyboard (entry of symptoms, findings, patient's answers).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33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Interactive English </a:t>
            </a:r>
            <a:r>
              <a:rPr lang="en-US" altLang="en-US" dirty="0" smtClean="0">
                <a:solidFill>
                  <a:srgbClr val="002060"/>
                </a:solidFill>
              </a:rPr>
              <a:t>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Agent: Interactive English tutor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Performance measure</a:t>
            </a:r>
            <a:r>
              <a:rPr lang="en-US" altLang="en-US" dirty="0">
                <a:solidFill>
                  <a:srgbClr val="002060"/>
                </a:solidFill>
              </a:rPr>
              <a:t>: Maximize student's score on test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Environment</a:t>
            </a:r>
            <a:r>
              <a:rPr lang="en-US" altLang="en-US" dirty="0">
                <a:solidFill>
                  <a:srgbClr val="002060"/>
                </a:solidFill>
              </a:rPr>
              <a:t>: Set of students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Actuators</a:t>
            </a:r>
            <a:r>
              <a:rPr lang="en-US" altLang="en-US" dirty="0">
                <a:solidFill>
                  <a:srgbClr val="002060"/>
                </a:solidFill>
              </a:rPr>
              <a:t>: Screen display (exercises, suggestions, corrections)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Sensors</a:t>
            </a:r>
            <a:r>
              <a:rPr lang="en-US" altLang="en-US" dirty="0">
                <a:solidFill>
                  <a:srgbClr val="002060"/>
                </a:solidFill>
              </a:rPr>
              <a:t>: Keyboard.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27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315199" cy="426719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Fully Observable</a:t>
            </a:r>
            <a:r>
              <a:rPr lang="en-US" altLang="en-US" sz="2000" dirty="0">
                <a:solidFill>
                  <a:srgbClr val="002060"/>
                </a:solidFill>
              </a:rPr>
              <a:t> (vs</a:t>
            </a:r>
            <a:r>
              <a:rPr lang="en-US" altLang="en-US" sz="2000" dirty="0">
                <a:solidFill>
                  <a:srgbClr val="FF0000"/>
                </a:solidFill>
              </a:rPr>
              <a:t>. Partially Observable</a:t>
            </a:r>
            <a:r>
              <a:rPr lang="en-US" altLang="en-US" sz="2000" dirty="0">
                <a:solidFill>
                  <a:srgbClr val="002060"/>
                </a:solidFill>
              </a:rPr>
              <a:t>): An agent's sensors give it access to the complete state of the environment at each point in </a:t>
            </a:r>
            <a:r>
              <a:rPr lang="en-US" altLang="en-US" sz="2000" dirty="0" smtClean="0">
                <a:solidFill>
                  <a:srgbClr val="002060"/>
                </a:solidFill>
              </a:rPr>
              <a:t>time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2060"/>
                </a:solidFill>
              </a:rPr>
              <a:t>In </a:t>
            </a:r>
            <a:r>
              <a:rPr lang="en-US" altLang="en-US" sz="2000" dirty="0">
                <a:solidFill>
                  <a:srgbClr val="002060"/>
                </a:solidFill>
              </a:rPr>
              <a:t>FO, the agent can be confident that it requires nothing more in order to decide on the optimal </a:t>
            </a:r>
            <a:r>
              <a:rPr lang="en-US" altLang="en-US" sz="2000" dirty="0" smtClean="0">
                <a:solidFill>
                  <a:srgbClr val="002060"/>
                </a:solidFill>
              </a:rPr>
              <a:t>action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PO </a:t>
            </a:r>
            <a:r>
              <a:rPr lang="en-US" altLang="en-US" sz="2000" dirty="0">
                <a:solidFill>
                  <a:srgbClr val="FF0000"/>
                </a:solidFill>
              </a:rPr>
              <a:t>can be due to faulty sensors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If we are driving along a stretch of road that we know well, and if dust enters our eyes, we are still able to drive on the route with blinking eyes (partial observation)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PO requires the agent to have an internal representation of the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394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315199" cy="37242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Deterministic</a:t>
            </a:r>
            <a:r>
              <a:rPr lang="en-US" altLang="en-US" sz="2000" dirty="0">
                <a:solidFill>
                  <a:srgbClr val="002060"/>
                </a:solidFill>
              </a:rPr>
              <a:t> (vs. </a:t>
            </a:r>
            <a:r>
              <a:rPr lang="en-US" altLang="en-US" sz="2000" dirty="0">
                <a:solidFill>
                  <a:srgbClr val="FF0000"/>
                </a:solidFill>
              </a:rPr>
              <a:t>Stochastic</a:t>
            </a:r>
            <a:r>
              <a:rPr lang="en-US" altLang="en-US" sz="2000" dirty="0">
                <a:solidFill>
                  <a:srgbClr val="002060"/>
                </a:solidFill>
              </a:rPr>
              <a:t>): The next state of the environment is completely determined by the current state and the action executed by the agent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Stochastic (Non-Deterministic): There can be more than one next state, for a given state-action combination </a:t>
            </a:r>
          </a:p>
          <a:p>
            <a:pPr lvl="2" algn="just"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Taxi Driving is clearly stochastic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Consider a Multi-agent environment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If the environment is deterministic except for the actions of other agents, then the environment is </a:t>
            </a:r>
            <a:r>
              <a:rPr lang="en-US" altLang="en-US" sz="2000" dirty="0">
                <a:solidFill>
                  <a:srgbClr val="FF0000"/>
                </a:solidFill>
              </a:rPr>
              <a:t>strategic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Strategy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28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693025" cy="403859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Episodic </a:t>
            </a:r>
            <a:r>
              <a:rPr lang="en-US" altLang="en-US" sz="2000" dirty="0">
                <a:solidFill>
                  <a:srgbClr val="002060"/>
                </a:solidFill>
              </a:rPr>
              <a:t>(vs. sequential): The agent's experience is divided into atomic "</a:t>
            </a:r>
            <a:r>
              <a:rPr lang="en-US" altLang="en-US" sz="2000" dirty="0">
                <a:solidFill>
                  <a:srgbClr val="FF0000"/>
                </a:solidFill>
              </a:rPr>
              <a:t>episodes</a:t>
            </a:r>
            <a:r>
              <a:rPr lang="en-US" altLang="en-US" sz="2000" dirty="0">
                <a:solidFill>
                  <a:srgbClr val="002060"/>
                </a:solidFill>
              </a:rPr>
              <a:t>”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Each episode consists of the agent perceiving and then performing a single action, and </a:t>
            </a:r>
            <a:r>
              <a:rPr lang="en-US" altLang="en-US" sz="2000" dirty="0">
                <a:solidFill>
                  <a:srgbClr val="FF0000"/>
                </a:solidFill>
              </a:rPr>
              <a:t>the choice of action in each episode depends only on the episode itself</a:t>
            </a:r>
            <a:r>
              <a:rPr lang="en-US" altLang="en-US" sz="2000" dirty="0">
                <a:solidFill>
                  <a:srgbClr val="002060"/>
                </a:solidFill>
              </a:rPr>
              <a:t>, e.g., a robot whose job is to detect faulty parts on a line in some factory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In a sequential setting, the next episode depends on the previous one(s), e.g., learning which chess move to execute at each sequential step, in order to win the game at the end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Also called a </a:t>
            </a:r>
            <a:r>
              <a:rPr lang="en-US" altLang="en-US" sz="2000" dirty="0">
                <a:solidFill>
                  <a:srgbClr val="FF0000"/>
                </a:solidFill>
              </a:rPr>
              <a:t>sequential decision process</a:t>
            </a:r>
            <a:r>
              <a:rPr lang="en-US" altLang="en-US" sz="2000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228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Static </a:t>
            </a:r>
            <a:r>
              <a:rPr lang="en-US" altLang="en-US" sz="2000" dirty="0">
                <a:solidFill>
                  <a:srgbClr val="002060"/>
                </a:solidFill>
              </a:rPr>
              <a:t>(vs. Dynamic): The environment is unchanged while an agent is deliberating which action to execute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Much more simpler to deal with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For the dynamic case, the agent needs to keep track of the changes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The environment is </a:t>
            </a:r>
            <a:r>
              <a:rPr lang="en-US" altLang="en-US" sz="2000" dirty="0">
                <a:solidFill>
                  <a:srgbClr val="FF0000"/>
                </a:solidFill>
              </a:rPr>
              <a:t>semi-dynamic</a:t>
            </a:r>
            <a:r>
              <a:rPr lang="en-US" altLang="en-US" sz="2000" dirty="0">
                <a:solidFill>
                  <a:srgbClr val="002060"/>
                </a:solidFill>
              </a:rPr>
              <a:t> if the environment itself does not change with the passage of time but the agent's performance score does, e.g., </a:t>
            </a:r>
            <a:r>
              <a:rPr lang="en-US" altLang="en-US" sz="2000" dirty="0" smtClean="0">
                <a:solidFill>
                  <a:srgbClr val="002060"/>
                </a:solidFill>
              </a:rPr>
              <a:t>checkers.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Discrete</a:t>
            </a:r>
            <a:r>
              <a:rPr lang="en-US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en-US" sz="2000" dirty="0">
                <a:solidFill>
                  <a:srgbClr val="002060"/>
                </a:solidFill>
              </a:rPr>
              <a:t>(vs. Continuous): The environment  is discrete if the number of actions and possible states of the environment is finite otherwise it is continuous.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095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rgbClr val="FF0000"/>
                </a:solidFill>
              </a:rPr>
              <a:t>Single Agent</a:t>
            </a:r>
            <a:r>
              <a:rPr lang="en-US" altLang="en-US" dirty="0">
                <a:solidFill>
                  <a:srgbClr val="002060"/>
                </a:solidFill>
              </a:rPr>
              <a:t> (vs. Multi-Agent): An agent operating by itself in an environment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In the multi-agent case, the performance measure of one agent depends on the performance measures of the other agent(s)</a:t>
            </a:r>
          </a:p>
          <a:p>
            <a:pPr lvl="1" algn="just"/>
            <a:r>
              <a:rPr lang="en-US" altLang="en-US" dirty="0">
                <a:solidFill>
                  <a:srgbClr val="FF0000"/>
                </a:solidFill>
              </a:rPr>
              <a:t>Competitive</a:t>
            </a:r>
            <a:r>
              <a:rPr lang="en-US" altLang="en-US" dirty="0">
                <a:solidFill>
                  <a:srgbClr val="002060"/>
                </a:solidFill>
              </a:rPr>
              <a:t> multi-agent: Chess Playing</a:t>
            </a:r>
          </a:p>
          <a:p>
            <a:pPr lvl="1" algn="just"/>
            <a:r>
              <a:rPr lang="en-US" altLang="en-US" dirty="0">
                <a:solidFill>
                  <a:srgbClr val="FF0000"/>
                </a:solidFill>
              </a:rPr>
              <a:t>Collaborative</a:t>
            </a:r>
            <a:r>
              <a:rPr lang="en-US" altLang="en-US" dirty="0">
                <a:solidFill>
                  <a:srgbClr val="002060"/>
                </a:solidFill>
              </a:rPr>
              <a:t> multi-agent: </a:t>
            </a:r>
            <a:r>
              <a:rPr lang="en-US" altLang="en-US" dirty="0" err="1">
                <a:solidFill>
                  <a:srgbClr val="002060"/>
                </a:solidFill>
              </a:rPr>
              <a:t>Robo</a:t>
            </a:r>
            <a:r>
              <a:rPr lang="en-US" altLang="en-US" dirty="0">
                <a:solidFill>
                  <a:srgbClr val="002060"/>
                </a:solidFill>
              </a:rPr>
              <a:t> Soccer.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A quite complicated field which is currently the focus of much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5960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Functions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solidFill>
                  <a:srgbClr val="002060"/>
                </a:solidFill>
              </a:rPr>
              <a:t>An agent is completely specified by the </a:t>
            </a:r>
            <a:r>
              <a:rPr lang="en-US" altLang="en-US" u="sng" dirty="0">
                <a:solidFill>
                  <a:srgbClr val="FF0000"/>
                </a:solidFill>
              </a:rPr>
              <a:t>agent function</a:t>
            </a:r>
            <a:r>
              <a:rPr lang="en-US" altLang="en-US" dirty="0">
                <a:solidFill>
                  <a:srgbClr val="002060"/>
                </a:solidFill>
              </a:rPr>
              <a:t> that maps percept sequences to actions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Can also be labeled as the </a:t>
            </a:r>
            <a:r>
              <a:rPr lang="en-US" altLang="en-US" dirty="0">
                <a:solidFill>
                  <a:srgbClr val="FF0000"/>
                </a:solidFill>
              </a:rPr>
              <a:t>strategy</a:t>
            </a:r>
            <a:r>
              <a:rPr lang="en-US" altLang="en-US" dirty="0">
                <a:solidFill>
                  <a:srgbClr val="002060"/>
                </a:solidFill>
              </a:rPr>
              <a:t> of the agent</a:t>
            </a:r>
          </a:p>
          <a:p>
            <a:pPr algn="just"/>
            <a:r>
              <a:rPr lang="en-US" altLang="en-US" dirty="0">
                <a:solidFill>
                  <a:srgbClr val="002060"/>
                </a:solidFill>
              </a:rPr>
              <a:t>There could be many possible agent functions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</a:rPr>
              <a:t>Aim: Discover the most rational (optimal) agent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986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Table-lookup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693025" cy="3962398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002060"/>
                </a:solidFill>
              </a:rPr>
              <a:t>Simplest possible agent function:</a:t>
            </a:r>
          </a:p>
          <a:p>
            <a:pPr lvl="1" algn="just"/>
            <a:r>
              <a:rPr lang="en-US" altLang="en-US" dirty="0">
                <a:solidFill>
                  <a:srgbClr val="FF0000"/>
                </a:solidFill>
              </a:rPr>
              <a:t>All possible states and their optimal actions specified by the designers in advance</a:t>
            </a:r>
          </a:p>
          <a:p>
            <a:pPr algn="just"/>
            <a:r>
              <a:rPr lang="en-US" altLang="en-US" dirty="0">
                <a:solidFill>
                  <a:srgbClr val="002060"/>
                </a:solidFill>
              </a:rPr>
              <a:t>Drawbacks: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Huge table (consider continuous states)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Could take a long time to build the table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No autonomy!</a:t>
            </a: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Even with learning, agent could need a long time to learn the table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11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77-0C19-4159-8AC1-A5FCF3CD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E79B-D753-4142-8A42-B1DEA7C2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2202"/>
            <a:ext cx="7391399" cy="3724275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Agents and </a:t>
            </a:r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Environments</a:t>
            </a:r>
          </a:p>
          <a:p>
            <a:pPr algn="just"/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Rationality</a:t>
            </a:r>
          </a:p>
          <a:p>
            <a:pPr algn="just"/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PEAS </a:t>
            </a:r>
          </a:p>
          <a:p>
            <a:pPr lvl="1" algn="just"/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(Performance Measure</a:t>
            </a:r>
            <a:r>
              <a:rPr lang="en-US" alt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, Environment, Actuators, </a:t>
            </a:r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Sensors)</a:t>
            </a:r>
          </a:p>
          <a:p>
            <a:pPr algn="just"/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Environment Types</a:t>
            </a:r>
          </a:p>
          <a:p>
            <a:pPr algn="just"/>
            <a:r>
              <a:rPr lang="en-US" altLang="en-US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Agent </a:t>
            </a:r>
            <a:r>
              <a:rPr lang="en-US" alt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38821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Four basic types in order of increasing generality: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Simple Reflex</a:t>
            </a:r>
            <a:r>
              <a:rPr lang="en-US" altLang="en-US" dirty="0">
                <a:solidFill>
                  <a:srgbClr val="002060"/>
                </a:solidFill>
              </a:rPr>
              <a:t> agents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Model-based Reflex </a:t>
            </a:r>
            <a:r>
              <a:rPr lang="en-US" altLang="en-US" dirty="0">
                <a:solidFill>
                  <a:srgbClr val="002060"/>
                </a:solidFill>
              </a:rPr>
              <a:t>agents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Goal-based</a:t>
            </a:r>
            <a:r>
              <a:rPr lang="en-US" altLang="en-US" dirty="0">
                <a:solidFill>
                  <a:srgbClr val="002060"/>
                </a:solidFill>
              </a:rPr>
              <a:t> agents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Utility-based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agents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And </a:t>
            </a:r>
            <a:r>
              <a:rPr lang="en-US" altLang="en-US" dirty="0">
                <a:solidFill>
                  <a:srgbClr val="002060"/>
                </a:solidFill>
              </a:rPr>
              <a:t>Finally: </a:t>
            </a:r>
            <a:r>
              <a:rPr lang="en-US" altLang="en-US" dirty="0">
                <a:solidFill>
                  <a:srgbClr val="FF0000"/>
                </a:solidFill>
              </a:rPr>
              <a:t>Learning</a:t>
            </a:r>
            <a:r>
              <a:rPr lang="en-US" altLang="en-US" dirty="0">
                <a:solidFill>
                  <a:srgbClr val="002060"/>
                </a:solidFill>
              </a:rPr>
              <a:t>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744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162799" cy="419099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agent</a:t>
            </a:r>
            <a:r>
              <a:rPr lang="en-US" sz="2400" dirty="0">
                <a:solidFill>
                  <a:srgbClr val="002060"/>
                </a:solidFill>
              </a:rPr>
              <a:t> is anything that can be viewed as </a:t>
            </a:r>
            <a:r>
              <a:rPr lang="en-US" sz="2400" dirty="0">
                <a:solidFill>
                  <a:srgbClr val="FF0000"/>
                </a:solidFill>
              </a:rPr>
              <a:t>perceiving</a:t>
            </a:r>
            <a:r>
              <a:rPr lang="en-US" sz="2400" dirty="0">
                <a:solidFill>
                  <a:srgbClr val="002060"/>
                </a:solidFill>
              </a:rPr>
              <a:t> its </a:t>
            </a:r>
            <a:r>
              <a:rPr lang="en-US" sz="2400" dirty="0">
                <a:solidFill>
                  <a:srgbClr val="FF0000"/>
                </a:solidFill>
              </a:rPr>
              <a:t>environment</a:t>
            </a:r>
            <a:r>
              <a:rPr lang="en-US" sz="2400" dirty="0">
                <a:solidFill>
                  <a:srgbClr val="002060"/>
                </a:solidFill>
              </a:rPr>
              <a:t> through </a:t>
            </a:r>
            <a:r>
              <a:rPr lang="en-US" sz="2400" dirty="0">
                <a:solidFill>
                  <a:srgbClr val="FF0000"/>
                </a:solidFill>
              </a:rPr>
              <a:t>sensors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acting</a:t>
            </a:r>
            <a:r>
              <a:rPr lang="en-US" sz="2400" dirty="0">
                <a:solidFill>
                  <a:srgbClr val="002060"/>
                </a:solidFill>
              </a:rPr>
              <a:t> upon that environment through </a:t>
            </a:r>
            <a:r>
              <a:rPr lang="en-US" sz="2400" dirty="0">
                <a:solidFill>
                  <a:srgbClr val="FF0000"/>
                </a:solidFill>
              </a:rPr>
              <a:t>actuators</a:t>
            </a: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Human agent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Eyes, ears, and other organs for sensors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Hands, legs, mouth, and other body parts for actuators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Robotic agent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Cameras and infrared range finders for sensors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Various motors for actuators.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26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010399" cy="4190998"/>
          </a:xfrm>
        </p:spPr>
        <p:txBody>
          <a:bodyPr/>
          <a:lstStyle/>
          <a:p>
            <a:pPr algn="just"/>
            <a:r>
              <a:rPr lang="en-US" altLang="en-US" sz="2400" dirty="0">
                <a:solidFill>
                  <a:srgbClr val="002060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agent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function</a:t>
            </a:r>
            <a:r>
              <a:rPr lang="en-US" altLang="en-US" sz="2400" dirty="0">
                <a:solidFill>
                  <a:srgbClr val="002060"/>
                </a:solidFill>
              </a:rPr>
              <a:t> maps from percept histories to actions:</a:t>
            </a:r>
          </a:p>
          <a:p>
            <a:pPr lvl="4" algn="just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[</a:t>
            </a:r>
            <a:r>
              <a:rPr lang="en-US" altLang="en-US" sz="2400" i="1" dirty="0">
                <a:solidFill>
                  <a:srgbClr val="002060"/>
                </a:solidFill>
              </a:rPr>
              <a:t>f</a:t>
            </a:r>
            <a:r>
              <a:rPr lang="en-US" altLang="en-US" sz="2400" dirty="0">
                <a:solidFill>
                  <a:srgbClr val="002060"/>
                </a:solidFill>
              </a:rPr>
              <a:t>: </a:t>
            </a:r>
            <a:r>
              <a:rPr lang="en-US" altLang="en-US" sz="2400" dirty="0">
                <a:solidFill>
                  <a:srgbClr val="002060"/>
                </a:solidFill>
                <a:latin typeface="Monotype Corsiva" panose="03010101010201010101" pitchFamily="66" charset="0"/>
              </a:rPr>
              <a:t>P*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solidFill>
                  <a:srgbClr val="002060"/>
                </a:solidFill>
                <a:latin typeface="Monotype Corsiva" panose="03010101010201010101" pitchFamily="66" charset="0"/>
              </a:rPr>
              <a:t>A</a:t>
            </a:r>
            <a:r>
              <a:rPr lang="en-US" altLang="en-US" sz="2400" dirty="0">
                <a:solidFill>
                  <a:srgbClr val="002060"/>
                </a:solidFill>
              </a:rPr>
              <a:t>]</a:t>
            </a:r>
          </a:p>
          <a:p>
            <a:pPr algn="just"/>
            <a:r>
              <a:rPr lang="en-US" altLang="en-US" sz="2400" dirty="0">
                <a:solidFill>
                  <a:srgbClr val="002060"/>
                </a:solidFill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agent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program</a:t>
            </a:r>
            <a:r>
              <a:rPr lang="en-US" altLang="en-US" sz="2400" dirty="0">
                <a:solidFill>
                  <a:srgbClr val="002060"/>
                </a:solidFill>
              </a:rPr>
              <a:t> runs on the physical </a:t>
            </a:r>
            <a:r>
              <a:rPr lang="en-US" altLang="en-US" sz="2400" dirty="0">
                <a:solidFill>
                  <a:srgbClr val="FF0000"/>
                </a:solidFill>
              </a:rPr>
              <a:t>architecture</a:t>
            </a:r>
            <a:r>
              <a:rPr lang="en-US" altLang="en-US" sz="2400" dirty="0">
                <a:solidFill>
                  <a:srgbClr val="002060"/>
                </a:solidFill>
              </a:rPr>
              <a:t> to produce </a:t>
            </a:r>
            <a:r>
              <a:rPr lang="en-US" altLang="en-US" sz="2400" i="1" dirty="0">
                <a:solidFill>
                  <a:srgbClr val="002060"/>
                </a:solidFill>
              </a:rPr>
              <a:t>f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 algn="just"/>
            <a:r>
              <a:rPr lang="en-US" altLang="en-US" dirty="0">
                <a:solidFill>
                  <a:srgbClr val="002060"/>
                </a:solidFill>
              </a:rPr>
              <a:t>Agent = architecture + program</a:t>
            </a:r>
          </a:p>
          <a:p>
            <a:pPr algn="just"/>
            <a:endParaRPr lang="en-US" dirty="0"/>
          </a:p>
        </p:txBody>
      </p:sp>
      <p:pic>
        <p:nvPicPr>
          <p:cNvPr id="4" name="Picture 4" descr="agent-enviro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343400"/>
            <a:ext cx="28956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573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Vacuum-cleaner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</a:rPr>
              <a:t>Percepts: </a:t>
            </a:r>
            <a:r>
              <a:rPr lang="en-US" altLang="en-US" i="1" dirty="0">
                <a:solidFill>
                  <a:srgbClr val="002060"/>
                </a:solidFill>
              </a:rPr>
              <a:t>location</a:t>
            </a:r>
            <a:r>
              <a:rPr lang="en-US" altLang="en-US" dirty="0">
                <a:solidFill>
                  <a:srgbClr val="002060"/>
                </a:solidFill>
              </a:rPr>
              <a:t> and </a:t>
            </a:r>
            <a:r>
              <a:rPr lang="en-US" altLang="en-US" i="1" dirty="0">
                <a:solidFill>
                  <a:srgbClr val="002060"/>
                </a:solidFill>
              </a:rPr>
              <a:t>contents</a:t>
            </a:r>
            <a:r>
              <a:rPr lang="en-US" altLang="en-US" dirty="0">
                <a:solidFill>
                  <a:srgbClr val="002060"/>
                </a:solidFill>
              </a:rPr>
              <a:t>, e.g., [</a:t>
            </a:r>
            <a:r>
              <a:rPr lang="en-US" altLang="en-US" dirty="0" err="1">
                <a:solidFill>
                  <a:srgbClr val="002060"/>
                </a:solidFill>
              </a:rPr>
              <a:t>A,Dirty</a:t>
            </a:r>
            <a:r>
              <a:rPr lang="en-US" alt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Actions: </a:t>
            </a:r>
            <a:r>
              <a:rPr lang="en-US" altLang="en-US" i="1" dirty="0">
                <a:solidFill>
                  <a:srgbClr val="002060"/>
                </a:solidFill>
              </a:rPr>
              <a:t>Left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i="1" dirty="0">
                <a:solidFill>
                  <a:srgbClr val="002060"/>
                </a:solidFill>
              </a:rPr>
              <a:t>Right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</a:rPr>
              <a:t>Pick_Dirt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</a:rPr>
              <a:t>NoOp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vacuum2-enviro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3930577"/>
            <a:ext cx="2819399" cy="2666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 descr="le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3930577"/>
            <a:ext cx="5138739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684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 – Performance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315199" cy="411479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sz="2400" dirty="0">
                <a:solidFill>
                  <a:srgbClr val="002060"/>
                </a:solidFill>
              </a:rPr>
              <a:t>An agent should strive to "</a:t>
            </a:r>
            <a:r>
              <a:rPr lang="en-US" sz="2400" dirty="0">
                <a:solidFill>
                  <a:srgbClr val="FF0000"/>
                </a:solidFill>
              </a:rPr>
              <a:t>do the right thing</a:t>
            </a:r>
            <a:r>
              <a:rPr lang="en-US" sz="2400" dirty="0">
                <a:solidFill>
                  <a:srgbClr val="002060"/>
                </a:solidFill>
              </a:rPr>
              <a:t>", based on what it can perceive and the actions it can perform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right action is the one that will cause the agent to be </a:t>
            </a:r>
            <a:r>
              <a:rPr lang="en-US" sz="2400" dirty="0">
                <a:solidFill>
                  <a:srgbClr val="FF0000"/>
                </a:solidFill>
              </a:rPr>
              <a:t>most </a:t>
            </a:r>
            <a:r>
              <a:rPr lang="en-US" sz="2400" dirty="0" smtClean="0">
                <a:solidFill>
                  <a:srgbClr val="FF0000"/>
                </a:solidFill>
              </a:rPr>
              <a:t>successful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Performance </a:t>
            </a:r>
            <a:r>
              <a:rPr lang="en-US" sz="2400" dirty="0">
                <a:solidFill>
                  <a:srgbClr val="FF0000"/>
                </a:solidFill>
              </a:rPr>
              <a:t>measure</a:t>
            </a:r>
            <a:r>
              <a:rPr lang="en-US" sz="2400" dirty="0">
                <a:solidFill>
                  <a:srgbClr val="002060"/>
                </a:solidFill>
              </a:rPr>
              <a:t>: An objective criterion for success of an agent's behavior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E.g., performance measure of a vacuum-cleaner agent could be amount of dirt cleaned up, amount of time taken, amount of electricity consumed, amount of noise generated,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580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 -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315199" cy="3724275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FF0000"/>
                </a:solidFill>
              </a:rPr>
              <a:t>Rational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Agent</a:t>
            </a:r>
            <a:r>
              <a:rPr lang="en-US" altLang="en-US" dirty="0">
                <a:solidFill>
                  <a:srgbClr val="002060"/>
                </a:solidFill>
              </a:rPr>
              <a:t>: For each possible percept sequence, a rational agent </a:t>
            </a:r>
            <a:r>
              <a:rPr lang="en-US" altLang="en-US" dirty="0">
                <a:solidFill>
                  <a:srgbClr val="FF0000"/>
                </a:solidFill>
              </a:rPr>
              <a:t>should select an action that is expected to maximize its performance measure</a:t>
            </a:r>
            <a:r>
              <a:rPr lang="en-US" altLang="en-US" dirty="0">
                <a:solidFill>
                  <a:srgbClr val="002060"/>
                </a:solidFill>
              </a:rPr>
              <a:t>, given the evidence provided by the percept sequence and whatever built-in knowledge the agent </a:t>
            </a:r>
            <a:r>
              <a:rPr lang="en-US" altLang="en-US" dirty="0" smtClean="0">
                <a:solidFill>
                  <a:srgbClr val="002060"/>
                </a:solidFill>
              </a:rPr>
              <a:t>has</a:t>
            </a:r>
          </a:p>
          <a:p>
            <a:pPr algn="just"/>
            <a:r>
              <a:rPr lang="en-US" altLang="en-US" dirty="0" smtClean="0">
                <a:solidFill>
                  <a:srgbClr val="002060"/>
                </a:solidFill>
              </a:rPr>
              <a:t>We </a:t>
            </a:r>
            <a:r>
              <a:rPr lang="en-US" altLang="en-US" dirty="0">
                <a:solidFill>
                  <a:srgbClr val="002060"/>
                </a:solidFill>
              </a:rPr>
              <a:t>can also use the term “</a:t>
            </a:r>
            <a:r>
              <a:rPr lang="en-US" altLang="en-US" dirty="0">
                <a:solidFill>
                  <a:srgbClr val="FF0000"/>
                </a:solidFill>
              </a:rPr>
              <a:t>optimizing the performance measure</a:t>
            </a:r>
            <a:r>
              <a:rPr lang="en-US" altLang="en-US" dirty="0">
                <a:solidFill>
                  <a:srgbClr val="002060"/>
                </a:solidFill>
              </a:rPr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448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162799" cy="37242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PEAS: Performance measure, Environment, Actuators, Sensors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Must first specify the setting for intelligent agent design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Consider, e.g., the task of designing an automated taxi driver: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000" dirty="0">
                <a:solidFill>
                  <a:srgbClr val="002060"/>
                </a:solidFill>
              </a:rPr>
              <a:t>: Safe, fast, legal, comfortable trip, maximize profits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Environment</a:t>
            </a:r>
            <a:r>
              <a:rPr lang="en-US" altLang="en-US" sz="2000" dirty="0">
                <a:solidFill>
                  <a:srgbClr val="002060"/>
                </a:solidFill>
              </a:rPr>
              <a:t>: Roads, other traffic, pedestrians, customers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Actuators</a:t>
            </a:r>
            <a:r>
              <a:rPr lang="en-US" altLang="en-US" sz="2000" dirty="0">
                <a:solidFill>
                  <a:srgbClr val="002060"/>
                </a:solidFill>
              </a:rPr>
              <a:t>: Steering wheel, accelerator, brake, signal, horn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Sensors</a:t>
            </a:r>
            <a:r>
              <a:rPr lang="en-US" altLang="en-US" sz="2000" dirty="0">
                <a:solidFill>
                  <a:srgbClr val="002060"/>
                </a:solidFill>
              </a:rPr>
              <a:t>: Cameras, sonar, speedometer, GPS, odometer, engine sensors, keyboard.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719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pic>
        <p:nvPicPr>
          <p:cNvPr id="1026" name="Picture 2" descr="Agents in 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2286000"/>
            <a:ext cx="682336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974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18945</TotalTime>
  <Words>1048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</vt:lpstr>
      <vt:lpstr>Calibri</vt:lpstr>
      <vt:lpstr>Monotype Corsiva</vt:lpstr>
      <vt:lpstr>Times New Roman</vt:lpstr>
      <vt:lpstr>Wingdings</vt:lpstr>
      <vt:lpstr>Theme1</vt:lpstr>
      <vt:lpstr>Artificial Intelligence Lecture 02: Rational Agents</vt:lpstr>
      <vt:lpstr>Lecture Outline</vt:lpstr>
      <vt:lpstr>Agents</vt:lpstr>
      <vt:lpstr>Agents and Environments</vt:lpstr>
      <vt:lpstr>Vacuum-cleaner World</vt:lpstr>
      <vt:lpstr>Rationality – Performance Measure</vt:lpstr>
      <vt:lpstr>Rational Agent - Role</vt:lpstr>
      <vt:lpstr>PEAS</vt:lpstr>
      <vt:lpstr>PEAS</vt:lpstr>
      <vt:lpstr>Self Driving Car</vt:lpstr>
      <vt:lpstr>Medical Diagnosis System</vt:lpstr>
      <vt:lpstr>Interactive English tutor</vt:lpstr>
      <vt:lpstr>Environment Types</vt:lpstr>
      <vt:lpstr>Environment Types</vt:lpstr>
      <vt:lpstr>Environment Types</vt:lpstr>
      <vt:lpstr>Environment Types</vt:lpstr>
      <vt:lpstr>Environment Types</vt:lpstr>
      <vt:lpstr>Agent Functions and Programs</vt:lpstr>
      <vt:lpstr>Table-lookup Agent</vt:lpstr>
      <vt:lpstr>Agent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Tariq Mahmood</dc:creator>
  <cp:lastModifiedBy>Moorche</cp:lastModifiedBy>
  <cp:revision>401</cp:revision>
  <cp:lastPrinted>2018-11-01T11:08:50Z</cp:lastPrinted>
  <dcterms:created xsi:type="dcterms:W3CDTF">2009-02-25T08:44:18Z</dcterms:created>
  <dcterms:modified xsi:type="dcterms:W3CDTF">2023-02-18T16:37:20Z</dcterms:modified>
</cp:coreProperties>
</file>