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7"/>
  </p:notesMasterIdLst>
  <p:sldIdLst>
    <p:sldId id="430" r:id="rId2"/>
    <p:sldId id="431" r:id="rId3"/>
    <p:sldId id="446" r:id="rId4"/>
    <p:sldId id="440" r:id="rId5"/>
    <p:sldId id="441" r:id="rId6"/>
    <p:sldId id="442"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62" r:id="rId23"/>
    <p:sldId id="463" r:id="rId24"/>
    <p:sldId id="464" r:id="rId25"/>
    <p:sldId id="465" r:id="rId2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A1A1"/>
    <a:srgbClr val="0909FF"/>
    <a:srgbClr val="990000"/>
    <a:srgbClr val="F3F9FB"/>
    <a:srgbClr val="008000"/>
    <a:srgbClr val="4F0AFA"/>
    <a:srgbClr val="5B0DF7"/>
    <a:srgbClr val="6C33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4" autoAdjust="0"/>
    <p:restoredTop sz="94346" autoAdjust="0"/>
  </p:normalViewPr>
  <p:slideViewPr>
    <p:cSldViewPr>
      <p:cViewPr varScale="1">
        <p:scale>
          <a:sx n="69" d="100"/>
          <a:sy n="69" d="100"/>
        </p:scale>
        <p:origin x="140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92647B1C-E4FF-44A5-AA58-AE32315C2FFA}" type="datetimeFigureOut">
              <a:rPr lang="en-US"/>
              <a:pPr>
                <a:defRPr/>
              </a:pPr>
              <a:t>2/27/2023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3900C269-9F07-4DFB-B11B-15EFE253598B}" type="slidenum">
              <a:rPr lang="en-US"/>
              <a:pPr>
                <a:defRPr/>
              </a:pPr>
              <a:t>‹#›</a:t>
            </a:fld>
            <a:endParaRPr lang="en-US" dirty="0"/>
          </a:p>
        </p:txBody>
      </p:sp>
    </p:spTree>
    <p:extLst>
      <p:ext uri="{BB962C8B-B14F-4D97-AF65-F5344CB8AC3E}">
        <p14:creationId xmlns:p14="http://schemas.microsoft.com/office/powerpoint/2010/main" val="1098624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pPr>
              <a:defRPr/>
            </a:pPr>
            <a:fld id="{69C7BED5-F055-412A-8E9E-74FB4E615AD3}" type="datetime1">
              <a:rPr lang="en-US" smtClean="0"/>
              <a:t>2/27/2023</a:t>
            </a:fld>
            <a:endParaRPr lang="en-US" dirty="0"/>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pPr>
              <a:defRPr/>
            </a:pPr>
            <a:fld id="{F31E5A96-A172-42D5-9655-AA9A774A36BE}" type="slidenum">
              <a:rPr lang="en-US" smtClean="0"/>
              <a:pPr>
                <a:defRPr/>
              </a:pPr>
              <a:t>‹#›</a:t>
            </a:fld>
            <a:endParaRPr lang="en-US" dirty="0"/>
          </a:p>
        </p:txBody>
      </p:sp>
    </p:spTree>
    <p:extLst>
      <p:ext uri="{BB962C8B-B14F-4D97-AF65-F5344CB8AC3E}">
        <p14:creationId xmlns:p14="http://schemas.microsoft.com/office/powerpoint/2010/main" val="16693986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pPr>
              <a:defRPr/>
            </a:pPr>
            <a:fld id="{0B5DFBD3-DFD7-4D4D-B7B7-2FEEDDAA3229}" type="datetime1">
              <a:rPr lang="en-US" smtClean="0"/>
              <a:t>2/27/2023</a:t>
            </a:fld>
            <a:endParaRPr lang="en-US" dirty="0"/>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pPr>
              <a:defRPr/>
            </a:pPr>
            <a:fld id="{23ABE0DA-F979-4E3F-B726-C179EF38E64F}" type="slidenum">
              <a:rPr lang="en-US" smtClean="0"/>
              <a:pPr>
                <a:defRPr/>
              </a:pPr>
              <a:t>‹#›</a:t>
            </a:fld>
            <a:endParaRPr lang="en-US" dirty="0"/>
          </a:p>
        </p:txBody>
      </p:sp>
    </p:spTree>
    <p:extLst>
      <p:ext uri="{BB962C8B-B14F-4D97-AF65-F5344CB8AC3E}">
        <p14:creationId xmlns:p14="http://schemas.microsoft.com/office/powerpoint/2010/main" val="9489018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pPr>
              <a:defRPr/>
            </a:pPr>
            <a:fld id="{49D196C4-10AC-4B9B-B937-F64E5F1A6F6E}" type="datetime1">
              <a:rPr lang="en-US" smtClean="0"/>
              <a:t>2/27/2023</a:t>
            </a:fld>
            <a:endParaRPr lang="en-US" dirty="0"/>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pPr>
              <a:defRPr/>
            </a:pPr>
            <a:fld id="{FA5D2E9A-60C8-416B-A024-CDD3AC562E37}" type="slidenum">
              <a:rPr lang="en-US" smtClean="0"/>
              <a:pPr>
                <a:defRPr/>
              </a:pPr>
              <a:t>‹#›</a:t>
            </a:fld>
            <a:endParaRPr lang="en-US" dirty="0"/>
          </a:p>
        </p:txBody>
      </p:sp>
    </p:spTree>
    <p:extLst>
      <p:ext uri="{BB962C8B-B14F-4D97-AF65-F5344CB8AC3E}">
        <p14:creationId xmlns:p14="http://schemas.microsoft.com/office/powerpoint/2010/main" val="363288501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1" y="2362202"/>
            <a:ext cx="7693025" cy="3724275"/>
          </a:xfrm>
        </p:spPr>
        <p:txBody>
          <a:bodyPr/>
          <a:lstStyle/>
          <a:p>
            <a:pPr lvl="0"/>
            <a:r>
              <a:rPr lang="en-US" noProof="0" smtClean="0"/>
              <a:t>Click icon to add table</a:t>
            </a:r>
            <a:endParaRPr lang="en-US" noProof="0"/>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pPr>
              <a:defRPr/>
            </a:pPr>
            <a:fld id="{6371F794-330A-4EB0-8274-5ED59C2FAC08}" type="datetime1">
              <a:rPr lang="en-US" smtClean="0"/>
              <a:t>2/27/2023</a:t>
            </a:fld>
            <a:endParaRPr lang="en-US" dirty="0"/>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42868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pPr>
              <a:defRPr/>
            </a:pPr>
            <a:fld id="{BB533ACE-439C-4126-9A6D-19D3C514BD46}" type="datetime1">
              <a:rPr lang="en-US" smtClean="0"/>
              <a:t>2/27/2023</a:t>
            </a:fld>
            <a:endParaRPr lang="en-US" dirty="0"/>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pPr>
              <a:defRPr/>
            </a:pPr>
            <a:fld id="{C5F17698-604B-4D7F-9E42-DE609D4473D1}" type="slidenum">
              <a:rPr lang="en-US" smtClean="0"/>
              <a:pPr>
                <a:defRPr/>
              </a:pPr>
              <a:t>‹#›</a:t>
            </a:fld>
            <a:endParaRPr lang="en-US" dirty="0"/>
          </a:p>
        </p:txBody>
      </p:sp>
    </p:spTree>
    <p:extLst>
      <p:ext uri="{BB962C8B-B14F-4D97-AF65-F5344CB8AC3E}">
        <p14:creationId xmlns:p14="http://schemas.microsoft.com/office/powerpoint/2010/main" val="424605775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pPr>
              <a:defRPr/>
            </a:pPr>
            <a:fld id="{42A287B4-23FA-4D5E-8B17-DBEA4DFBFFF5}" type="datetime1">
              <a:rPr lang="en-US" smtClean="0"/>
              <a:t>2/27/2023</a:t>
            </a:fld>
            <a:endParaRPr lang="en-US" dirty="0"/>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pPr>
              <a:defRPr/>
            </a:pPr>
            <a:fld id="{06A9868B-3909-478A-9725-E925864EA9D3}" type="slidenum">
              <a:rPr lang="en-US" smtClean="0"/>
              <a:pPr>
                <a:defRPr/>
              </a:pPr>
              <a:t>‹#›</a:t>
            </a:fld>
            <a:endParaRPr lang="en-US" dirty="0"/>
          </a:p>
        </p:txBody>
      </p:sp>
    </p:spTree>
    <p:extLst>
      <p:ext uri="{BB962C8B-B14F-4D97-AF65-F5344CB8AC3E}">
        <p14:creationId xmlns:p14="http://schemas.microsoft.com/office/powerpoint/2010/main" val="39154577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pPr>
              <a:defRPr/>
            </a:pPr>
            <a:fld id="{48AA1967-ABF7-4C6A-A34B-F75DE6AF343C}" type="datetime1">
              <a:rPr lang="en-US" smtClean="0"/>
              <a:t>2/27/2023</a:t>
            </a:fld>
            <a:endParaRPr lang="en-US" dirty="0"/>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pPr>
              <a:defRPr/>
            </a:pPr>
            <a:fld id="{249806C4-8FAE-4E06-AA81-8730B4B5B299}" type="slidenum">
              <a:rPr lang="en-US" smtClean="0"/>
              <a:pPr>
                <a:defRPr/>
              </a:pPr>
              <a:t>‹#›</a:t>
            </a:fld>
            <a:endParaRPr lang="en-US" dirty="0"/>
          </a:p>
        </p:txBody>
      </p:sp>
    </p:spTree>
    <p:extLst>
      <p:ext uri="{BB962C8B-B14F-4D97-AF65-F5344CB8AC3E}">
        <p14:creationId xmlns:p14="http://schemas.microsoft.com/office/powerpoint/2010/main" val="112155729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pPr>
              <a:defRPr/>
            </a:pPr>
            <a:fld id="{A6D710DC-37CE-4DB3-B920-0926B4B270F6}" type="datetime1">
              <a:rPr lang="en-US" smtClean="0"/>
              <a:t>2/27/2023</a:t>
            </a:fld>
            <a:endParaRPr lang="en-US" dirty="0"/>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pPr>
              <a:defRPr/>
            </a:pPr>
            <a:fld id="{562D2D9A-07F1-43B8-9A5D-3CD8D4C4ECEB}" type="slidenum">
              <a:rPr lang="en-US" smtClean="0"/>
              <a:pPr>
                <a:defRPr/>
              </a:pPr>
              <a:t>‹#›</a:t>
            </a:fld>
            <a:endParaRPr lang="en-US" dirty="0"/>
          </a:p>
        </p:txBody>
      </p:sp>
    </p:spTree>
    <p:extLst>
      <p:ext uri="{BB962C8B-B14F-4D97-AF65-F5344CB8AC3E}">
        <p14:creationId xmlns:p14="http://schemas.microsoft.com/office/powerpoint/2010/main" val="367100016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pPr>
              <a:defRPr/>
            </a:pPr>
            <a:fld id="{9F73E74D-3C1A-467B-B06D-8A58D07EF890}" type="datetime1">
              <a:rPr lang="en-US" smtClean="0"/>
              <a:t>2/27/2023</a:t>
            </a:fld>
            <a:endParaRPr lang="en-US" dirty="0"/>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pPr>
              <a:defRPr/>
            </a:pPr>
            <a:fld id="{8C84901D-76DD-4B12-A69C-8E219F44D10C}" type="slidenum">
              <a:rPr lang="en-US" smtClean="0"/>
              <a:pPr>
                <a:defRPr/>
              </a:pPr>
              <a:t>‹#›</a:t>
            </a:fld>
            <a:endParaRPr lang="en-US" dirty="0"/>
          </a:p>
        </p:txBody>
      </p:sp>
    </p:spTree>
    <p:extLst>
      <p:ext uri="{BB962C8B-B14F-4D97-AF65-F5344CB8AC3E}">
        <p14:creationId xmlns:p14="http://schemas.microsoft.com/office/powerpoint/2010/main" val="42524355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pPr>
              <a:defRPr/>
            </a:pPr>
            <a:fld id="{788F6C6D-3E7E-4D1B-B4D9-6AEC46816871}" type="datetime1">
              <a:rPr lang="en-US" smtClean="0"/>
              <a:t>2/27/2023</a:t>
            </a:fld>
            <a:endParaRPr lang="en-US" dirty="0"/>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pPr>
              <a:defRPr/>
            </a:pPr>
            <a:fld id="{0A299F14-7343-44EC-AEF2-68F3C2FCF7AB}" type="slidenum">
              <a:rPr lang="en-US" smtClean="0"/>
              <a:pPr>
                <a:defRPr/>
              </a:pPr>
              <a:t>‹#›</a:t>
            </a:fld>
            <a:endParaRPr lang="en-US" dirty="0"/>
          </a:p>
        </p:txBody>
      </p:sp>
    </p:spTree>
    <p:extLst>
      <p:ext uri="{BB962C8B-B14F-4D97-AF65-F5344CB8AC3E}">
        <p14:creationId xmlns:p14="http://schemas.microsoft.com/office/powerpoint/2010/main" val="27438257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pPr>
              <a:defRPr/>
            </a:pPr>
            <a:fld id="{AE0B6633-9930-4D2B-A706-EFB3092E9566}" type="datetime1">
              <a:rPr lang="en-US" smtClean="0"/>
              <a:t>2/27/2023</a:t>
            </a:fld>
            <a:endParaRPr lang="en-US" dirty="0"/>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pPr>
              <a:defRPr/>
            </a:pPr>
            <a:fld id="{04E0935F-A500-4F5F-8ECB-CD1094903207}" type="slidenum">
              <a:rPr lang="en-US" smtClean="0"/>
              <a:pPr>
                <a:defRPr/>
              </a:pPr>
              <a:t>‹#›</a:t>
            </a:fld>
            <a:endParaRPr lang="en-US" dirty="0"/>
          </a:p>
        </p:txBody>
      </p:sp>
    </p:spTree>
    <p:extLst>
      <p:ext uri="{BB962C8B-B14F-4D97-AF65-F5344CB8AC3E}">
        <p14:creationId xmlns:p14="http://schemas.microsoft.com/office/powerpoint/2010/main" val="28191176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pPr>
              <a:defRPr/>
            </a:pPr>
            <a:fld id="{65933552-7C5F-4007-BF3C-0E1DE091FBC5}" type="datetime1">
              <a:rPr lang="en-US" smtClean="0"/>
              <a:t>2/27/2023</a:t>
            </a:fld>
            <a:endParaRPr lang="en-US" dirty="0"/>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pPr>
              <a:defRPr/>
            </a:pPr>
            <a:fld id="{B0AAAEF6-24C4-4FFD-AFC4-540060ECF5FD}" type="slidenum">
              <a:rPr lang="en-US" smtClean="0"/>
              <a:pPr>
                <a:defRPr/>
              </a:pPr>
              <a:t>‹#›</a:t>
            </a:fld>
            <a:endParaRPr lang="en-US" dirty="0"/>
          </a:p>
        </p:txBody>
      </p:sp>
    </p:spTree>
    <p:extLst>
      <p:ext uri="{BB962C8B-B14F-4D97-AF65-F5344CB8AC3E}">
        <p14:creationId xmlns:p14="http://schemas.microsoft.com/office/powerpoint/2010/main" val="423916798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smtClean="0"/>
              <a:t>Click to edit Master title style</a:t>
            </a:r>
            <a:endParaRPr lang="en-US" altLang="en-PK"/>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fld id="{8944AD76-E8E2-4E48-AD63-27AC21043276}" type="datetime1">
              <a:rPr lang="en-US" smtClean="0"/>
              <a:t>2/27/2023</a:t>
            </a:fld>
            <a:endParaRPr lang="en-US" dirty="0"/>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291786037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p:fade/>
  </p:transition>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EBD508-E1FD-4D13-9CEB-BB4AFA46A589}"/>
              </a:ext>
            </a:extLst>
          </p:cNvPr>
          <p:cNvSpPr>
            <a:spLocks noGrp="1"/>
          </p:cNvSpPr>
          <p:nvPr>
            <p:ph type="subTitle" idx="1"/>
          </p:nvPr>
        </p:nvSpPr>
        <p:spPr>
          <a:xfrm>
            <a:off x="4572000" y="4003966"/>
            <a:ext cx="4752110" cy="787399"/>
          </a:xfrm>
        </p:spPr>
        <p:txBody>
          <a:bodyPr/>
          <a:lstStyle/>
          <a:p>
            <a:r>
              <a:rPr lang="en-US" b="1" dirty="0"/>
              <a:t>Farhad Muhammad Riaz</a:t>
            </a:r>
            <a:endParaRPr lang="en-PK" b="1" dirty="0"/>
          </a:p>
        </p:txBody>
      </p:sp>
      <p:sp>
        <p:nvSpPr>
          <p:cNvPr id="2" name="Title 1">
            <a:extLst>
              <a:ext uri="{FF2B5EF4-FFF2-40B4-BE49-F238E27FC236}">
                <a16:creationId xmlns:a16="http://schemas.microsoft.com/office/drawing/2014/main" id="{2CCD0600-20AD-4A75-8731-83EE02FBCE69}"/>
              </a:ext>
            </a:extLst>
          </p:cNvPr>
          <p:cNvSpPr>
            <a:spLocks noGrp="1"/>
          </p:cNvSpPr>
          <p:nvPr>
            <p:ph type="ctrTitle" sz="quarter"/>
          </p:nvPr>
        </p:nvSpPr>
        <p:spPr/>
        <p:txBody>
          <a:bodyPr/>
          <a:lstStyle/>
          <a:p>
            <a:pPr algn="r">
              <a:buClr>
                <a:srgbClr val="F9F9F9"/>
              </a:buClr>
            </a:pPr>
            <a:r>
              <a:rPr lang="en-US" dirty="0" smtClean="0"/>
              <a:t>Artificial Intelligence</a:t>
            </a:r>
            <a:br>
              <a:rPr lang="en-US" dirty="0" smtClean="0"/>
            </a:br>
            <a:r>
              <a:rPr lang="en-US" dirty="0" smtClean="0"/>
              <a:t>Lecture </a:t>
            </a:r>
            <a:r>
              <a:rPr lang="en-US" dirty="0" smtClean="0"/>
              <a:t>04:</a:t>
            </a:r>
            <a:r>
              <a:rPr lang="en-US" dirty="0" smtClean="0"/>
              <a:t/>
            </a:r>
            <a:br>
              <a:rPr lang="en-US" dirty="0" smtClean="0"/>
            </a:br>
            <a:r>
              <a:rPr lang="en-US" altLang="en-US" sz="2800" dirty="0" smtClean="0">
                <a:solidFill>
                  <a:srgbClr val="FF0000"/>
                </a:solidFill>
              </a:rPr>
              <a:t>Problem Solving Through Search</a:t>
            </a:r>
            <a:endParaRPr lang="en-US" altLang="en-US" sz="2800" dirty="0">
              <a:solidFill>
                <a:srgbClr val="303030"/>
              </a:solidFill>
            </a:endParaRPr>
          </a:p>
        </p:txBody>
      </p:sp>
      <p:pic>
        <p:nvPicPr>
          <p:cNvPr id="4" name="Picture 2" descr="NUML Logo PNG Vector (EPS) Free Download">
            <a:extLst>
              <a:ext uri="{FF2B5EF4-FFF2-40B4-BE49-F238E27FC236}">
                <a16:creationId xmlns:a16="http://schemas.microsoft.com/office/drawing/2014/main" id="{2D3C8850-28E9-44A6-8D9F-53E817636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5" y="1050131"/>
            <a:ext cx="1728356"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998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Traveling in </a:t>
            </a:r>
            <a:r>
              <a:rPr lang="en-US" dirty="0" err="1" smtClean="0"/>
              <a:t>Romaniam</a:t>
            </a:r>
            <a:endParaRPr lang="en-US" dirty="0"/>
          </a:p>
        </p:txBody>
      </p:sp>
      <p:pic>
        <p:nvPicPr>
          <p:cNvPr id="4" name="Picture 4" descr="romania-distances"/>
          <p:cNvPicPr>
            <a:picLocks noGrp="1" noChangeAspect="1" noChangeArrowheads="1"/>
          </p:cNvPicPr>
          <p:nvPr>
            <p:ph idx="1"/>
          </p:nvPr>
        </p:nvPicPr>
        <p:blipFill>
          <a:blip r:embed="rId2"/>
          <a:srcRect/>
          <a:stretch>
            <a:fillRect/>
          </a:stretch>
        </p:blipFill>
        <p:spPr>
          <a:xfrm>
            <a:off x="762000" y="2438401"/>
            <a:ext cx="7391400" cy="4191000"/>
          </a:xfrm>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84887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Problem Types</a:t>
            </a:r>
          </a:p>
        </p:txBody>
      </p:sp>
      <p:sp>
        <p:nvSpPr>
          <p:cNvPr id="3" name="Content Placeholder 2"/>
          <p:cNvSpPr>
            <a:spLocks noGrp="1"/>
          </p:cNvSpPr>
          <p:nvPr>
            <p:ph idx="1"/>
          </p:nvPr>
        </p:nvSpPr>
        <p:spPr/>
        <p:txBody>
          <a:bodyPr/>
          <a:lstStyle/>
          <a:p>
            <a:pPr algn="just">
              <a:lnSpc>
                <a:spcPct val="90000"/>
              </a:lnSpc>
              <a:defRPr/>
            </a:pPr>
            <a:r>
              <a:rPr lang="en-US" sz="2400" dirty="0">
                <a:solidFill>
                  <a:srgbClr val="FF0000"/>
                </a:solidFill>
              </a:rPr>
              <a:t>Static: </a:t>
            </a:r>
            <a:r>
              <a:rPr lang="en-US" sz="2400" dirty="0"/>
              <a:t>The configuration of the graph (the city map) is unlikely to change during </a:t>
            </a:r>
            <a:r>
              <a:rPr lang="en-US" sz="2400" dirty="0" smtClean="0"/>
              <a:t>search</a:t>
            </a:r>
            <a:endParaRPr lang="en-US" sz="2400" dirty="0">
              <a:solidFill>
                <a:srgbClr val="FF0000"/>
              </a:solidFill>
            </a:endParaRPr>
          </a:p>
          <a:p>
            <a:pPr algn="just">
              <a:lnSpc>
                <a:spcPct val="90000"/>
              </a:lnSpc>
              <a:defRPr/>
            </a:pPr>
            <a:r>
              <a:rPr lang="en-US" sz="2400" dirty="0">
                <a:solidFill>
                  <a:srgbClr val="FF0000"/>
                </a:solidFill>
              </a:rPr>
              <a:t>Observable: </a:t>
            </a:r>
            <a:r>
              <a:rPr lang="en-US" sz="2400" dirty="0"/>
              <a:t>The agent knows the state (node) completely, e.g., which city I am in </a:t>
            </a:r>
            <a:r>
              <a:rPr lang="en-US" sz="2400" dirty="0" smtClean="0"/>
              <a:t>currently</a:t>
            </a:r>
            <a:endParaRPr lang="en-US" sz="2400" dirty="0">
              <a:solidFill>
                <a:srgbClr val="FF0000"/>
              </a:solidFill>
            </a:endParaRPr>
          </a:p>
          <a:p>
            <a:pPr algn="just">
              <a:lnSpc>
                <a:spcPct val="90000"/>
              </a:lnSpc>
              <a:defRPr/>
            </a:pPr>
            <a:r>
              <a:rPr lang="en-US" sz="2400" dirty="0">
                <a:solidFill>
                  <a:srgbClr val="FF0000"/>
                </a:solidFill>
              </a:rPr>
              <a:t>Discrete: </a:t>
            </a:r>
            <a:r>
              <a:rPr lang="en-US" sz="2400" dirty="0"/>
              <a:t>Discrete number of cities and routes between </a:t>
            </a:r>
            <a:r>
              <a:rPr lang="en-US" sz="2400" dirty="0" smtClean="0"/>
              <a:t>them</a:t>
            </a:r>
            <a:endParaRPr lang="en-US" sz="2400" dirty="0">
              <a:solidFill>
                <a:srgbClr val="FF0000"/>
              </a:solidFill>
            </a:endParaRPr>
          </a:p>
          <a:p>
            <a:pPr algn="just">
              <a:lnSpc>
                <a:spcPct val="90000"/>
              </a:lnSpc>
              <a:defRPr/>
            </a:pPr>
            <a:r>
              <a:rPr lang="en-US" sz="2400" dirty="0">
                <a:solidFill>
                  <a:srgbClr val="FF0000"/>
                </a:solidFill>
              </a:rPr>
              <a:t>Deterministic: </a:t>
            </a:r>
            <a:r>
              <a:rPr lang="en-US" sz="2400" dirty="0"/>
              <a:t>Transiting from one city (node) on one route, can lead to only one possible city </a:t>
            </a:r>
            <a:endParaRPr lang="en-US" sz="2400" dirty="0">
              <a:solidFill>
                <a:srgbClr val="FF0000"/>
              </a:solidFill>
            </a:endParaRPr>
          </a:p>
          <a:p>
            <a:pPr algn="just">
              <a:lnSpc>
                <a:spcPct val="90000"/>
              </a:lnSpc>
              <a:defRPr/>
            </a:pPr>
            <a:r>
              <a:rPr lang="en-US" sz="2400" dirty="0">
                <a:solidFill>
                  <a:srgbClr val="FF0000"/>
                </a:solidFill>
              </a:rPr>
              <a:t>Single-Agent: </a:t>
            </a:r>
            <a:r>
              <a:rPr lang="en-US" sz="2400" dirty="0"/>
              <a:t>We assume only one agent searches at one time, but multiple agents can also be used.</a:t>
            </a:r>
            <a:endParaRPr lang="en-US" sz="2400" dirty="0">
              <a:solidFill>
                <a:srgbClr val="FF0000"/>
              </a:solidFill>
            </a:endParaRPr>
          </a:p>
          <a:p>
            <a:endParaRPr lang="en-US" sz="2400" dirty="0"/>
          </a:p>
        </p:txBody>
      </p:sp>
    </p:spTree>
    <p:extLst>
      <p:ext uri="{BB962C8B-B14F-4D97-AF65-F5344CB8AC3E}">
        <p14:creationId xmlns:p14="http://schemas.microsoft.com/office/powerpoint/2010/main" val="22812554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Problem-Solver Formulation</a:t>
            </a:r>
          </a:p>
        </p:txBody>
      </p:sp>
      <p:sp>
        <p:nvSpPr>
          <p:cNvPr id="3" name="Content Placeholder 2"/>
          <p:cNvSpPr>
            <a:spLocks noGrp="1"/>
          </p:cNvSpPr>
          <p:nvPr>
            <p:ph idx="1"/>
          </p:nvPr>
        </p:nvSpPr>
        <p:spPr>
          <a:xfrm>
            <a:off x="838201" y="2362202"/>
            <a:ext cx="7693025" cy="4343398"/>
          </a:xfrm>
        </p:spPr>
        <p:txBody>
          <a:bodyPr/>
          <a:lstStyle/>
          <a:p>
            <a:pPr marL="381000" indent="-381000" algn="just">
              <a:lnSpc>
                <a:spcPct val="70000"/>
              </a:lnSpc>
              <a:defRPr/>
            </a:pPr>
            <a:r>
              <a:rPr lang="en-US" sz="2000" dirty="0"/>
              <a:t>A </a:t>
            </a:r>
            <a:r>
              <a:rPr lang="en-US" sz="2000" dirty="0">
                <a:solidFill>
                  <a:srgbClr val="FF0000"/>
                </a:solidFill>
              </a:rPr>
              <a:t>problem</a:t>
            </a:r>
            <a:r>
              <a:rPr lang="en-US" sz="2000" dirty="0"/>
              <a:t> is defined by five items:</a:t>
            </a:r>
          </a:p>
          <a:p>
            <a:pPr marL="381000" indent="-381000" algn="just">
              <a:lnSpc>
                <a:spcPct val="70000"/>
              </a:lnSpc>
              <a:buNone/>
              <a:defRPr/>
            </a:pPr>
            <a:endParaRPr lang="en-US" sz="2000" dirty="0"/>
          </a:p>
          <a:p>
            <a:pPr marL="777875" lvl="1" indent="-457200" algn="just">
              <a:lnSpc>
                <a:spcPct val="70000"/>
              </a:lnSpc>
              <a:buFont typeface="Lucida Sans" pitchFamily="34" charset="0"/>
              <a:buAutoNum type="arabicPeriod"/>
              <a:defRPr/>
            </a:pPr>
            <a:r>
              <a:rPr lang="en-US" sz="2000" dirty="0">
                <a:solidFill>
                  <a:srgbClr val="FF0000"/>
                </a:solidFill>
              </a:rPr>
              <a:t>An Initial state, </a:t>
            </a:r>
            <a:r>
              <a:rPr lang="en-US" sz="2000" dirty="0"/>
              <a:t>e.g., “In Arad</a:t>
            </a:r>
            <a:r>
              <a:rPr lang="en-US" sz="2000" dirty="0" smtClean="0"/>
              <a:t>“</a:t>
            </a:r>
            <a:endParaRPr lang="en-US" sz="2000" dirty="0">
              <a:solidFill>
                <a:srgbClr val="FF0000"/>
              </a:solidFill>
            </a:endParaRPr>
          </a:p>
          <a:p>
            <a:pPr marL="777875" lvl="1" indent="-457200" algn="just">
              <a:lnSpc>
                <a:spcPct val="70000"/>
              </a:lnSpc>
              <a:buFont typeface="Lucida Sans" pitchFamily="34" charset="0"/>
              <a:buAutoNum type="arabicPeriod"/>
              <a:defRPr/>
            </a:pPr>
            <a:r>
              <a:rPr lang="en-US" sz="2000" dirty="0">
                <a:solidFill>
                  <a:srgbClr val="FF0000"/>
                </a:solidFill>
              </a:rPr>
              <a:t>Possible actions available, </a:t>
            </a:r>
            <a:r>
              <a:rPr lang="en-US" sz="2000" dirty="0"/>
              <a:t>ACTIONS(s) returns the set of actions that can be executed in s</a:t>
            </a:r>
            <a:r>
              <a:rPr lang="en-US" sz="2000" dirty="0" smtClean="0"/>
              <a:t>.</a:t>
            </a:r>
            <a:endParaRPr lang="en-US" sz="2000" dirty="0"/>
          </a:p>
          <a:p>
            <a:pPr marL="777875" lvl="1" indent="-457200" algn="just">
              <a:lnSpc>
                <a:spcPct val="70000"/>
              </a:lnSpc>
              <a:buFont typeface="Lucida Sans" pitchFamily="34" charset="0"/>
              <a:buAutoNum type="arabicPeriod"/>
              <a:defRPr/>
            </a:pPr>
            <a:r>
              <a:rPr lang="en-US" sz="2000" dirty="0">
                <a:solidFill>
                  <a:srgbClr val="FF0000"/>
                </a:solidFill>
              </a:rPr>
              <a:t>A successor function</a:t>
            </a:r>
            <a:r>
              <a:rPr lang="en-US" sz="2000" dirty="0"/>
              <a:t> </a:t>
            </a:r>
            <a:r>
              <a:rPr lang="en-US" sz="2000" i="1" dirty="0"/>
              <a:t>S(x)</a:t>
            </a:r>
            <a:r>
              <a:rPr lang="en-US" sz="2000" dirty="0"/>
              <a:t> = the set of all possible {Action–State} pairs from some state, e.g., </a:t>
            </a:r>
            <a:r>
              <a:rPr lang="en-US" sz="2000" i="1" dirty="0" err="1"/>
              <a:t>Succ</a:t>
            </a:r>
            <a:r>
              <a:rPr lang="en-US" sz="2000" i="1" dirty="0"/>
              <a:t>(Arad) = </a:t>
            </a:r>
            <a:r>
              <a:rPr lang="en-US" sz="2000" dirty="0"/>
              <a:t>{</a:t>
            </a:r>
            <a:r>
              <a:rPr lang="en-US" sz="2000" i="1" dirty="0"/>
              <a:t>&lt;Arad </a:t>
            </a:r>
            <a:r>
              <a:rPr lang="en-US" sz="2000" i="1" dirty="0">
                <a:sym typeface="Wingdings" pitchFamily="2" charset="2"/>
              </a:rPr>
              <a:t> </a:t>
            </a:r>
            <a:r>
              <a:rPr lang="en-US" sz="2000" i="1" dirty="0" err="1"/>
              <a:t>Zerind</a:t>
            </a:r>
            <a:r>
              <a:rPr lang="en-US" sz="2000" i="1" dirty="0"/>
              <a:t>, In </a:t>
            </a:r>
            <a:r>
              <a:rPr lang="en-US" sz="2000" i="1" dirty="0" err="1"/>
              <a:t>Zerind</a:t>
            </a:r>
            <a:r>
              <a:rPr lang="en-US" sz="2000" i="1" dirty="0"/>
              <a:t>&gt;, … </a:t>
            </a:r>
            <a:r>
              <a:rPr lang="en-US" sz="2000" dirty="0" smtClean="0"/>
              <a:t>}</a:t>
            </a:r>
            <a:endParaRPr lang="en-US" sz="2000" dirty="0">
              <a:solidFill>
                <a:srgbClr val="FF0000"/>
              </a:solidFill>
            </a:endParaRPr>
          </a:p>
          <a:p>
            <a:pPr marL="777875" lvl="1" indent="-457200" algn="just">
              <a:lnSpc>
                <a:spcPct val="70000"/>
              </a:lnSpc>
              <a:buFont typeface="Lucida Sans" pitchFamily="34" charset="0"/>
              <a:buAutoNum type="arabicPeriod"/>
              <a:defRPr/>
            </a:pPr>
            <a:r>
              <a:rPr lang="en-US" sz="2000" dirty="0">
                <a:solidFill>
                  <a:srgbClr val="FF0000"/>
                </a:solidFill>
              </a:rPr>
              <a:t>Goal test</a:t>
            </a:r>
            <a:r>
              <a:rPr lang="en-US" sz="2000" dirty="0"/>
              <a:t>, can be</a:t>
            </a:r>
          </a:p>
          <a:p>
            <a:pPr marL="965200" lvl="2" indent="-381000" algn="just">
              <a:lnSpc>
                <a:spcPct val="70000"/>
              </a:lnSpc>
              <a:defRPr/>
            </a:pPr>
            <a:r>
              <a:rPr lang="en-US" dirty="0">
                <a:solidFill>
                  <a:srgbClr val="FF0000"/>
                </a:solidFill>
              </a:rPr>
              <a:t>explicit</a:t>
            </a:r>
            <a:r>
              <a:rPr lang="en-US" dirty="0"/>
              <a:t>, e.g., </a:t>
            </a:r>
            <a:r>
              <a:rPr lang="en-US" i="1" dirty="0"/>
              <a:t>x </a:t>
            </a:r>
            <a:r>
              <a:rPr lang="en-US" dirty="0"/>
              <a:t>= "In Bucharest</a:t>
            </a:r>
          </a:p>
          <a:p>
            <a:pPr marL="965200" lvl="2" indent="-381000" algn="just">
              <a:lnSpc>
                <a:spcPct val="70000"/>
              </a:lnSpc>
              <a:defRPr/>
            </a:pPr>
            <a:r>
              <a:rPr lang="en-US" dirty="0">
                <a:solidFill>
                  <a:srgbClr val="FF0000"/>
                </a:solidFill>
              </a:rPr>
              <a:t>implicit</a:t>
            </a:r>
            <a:r>
              <a:rPr lang="en-US" dirty="0"/>
              <a:t>, e.g., </a:t>
            </a:r>
            <a:r>
              <a:rPr lang="en-US" i="1" dirty="0"/>
              <a:t>Checkmate(x</a:t>
            </a:r>
            <a:r>
              <a:rPr lang="en-US" i="1" dirty="0" smtClean="0"/>
              <a:t>)</a:t>
            </a:r>
            <a:endParaRPr lang="en-US" dirty="0">
              <a:solidFill>
                <a:srgbClr val="FF0000"/>
              </a:solidFill>
            </a:endParaRPr>
          </a:p>
          <a:p>
            <a:pPr marL="777875" lvl="1" indent="-457200" algn="just">
              <a:lnSpc>
                <a:spcPct val="70000"/>
              </a:lnSpc>
              <a:buFont typeface="Lucida Sans" pitchFamily="34" charset="0"/>
              <a:buAutoNum type="arabicPeriod"/>
              <a:defRPr/>
            </a:pPr>
            <a:r>
              <a:rPr lang="en-US" sz="2000" dirty="0">
                <a:solidFill>
                  <a:srgbClr val="FF0000"/>
                </a:solidFill>
              </a:rPr>
              <a:t>Path cost</a:t>
            </a:r>
            <a:r>
              <a:rPr lang="en-US" sz="2000" dirty="0"/>
              <a:t> (additive)</a:t>
            </a:r>
          </a:p>
          <a:p>
            <a:pPr marL="965200" lvl="2" indent="-381000" algn="just">
              <a:lnSpc>
                <a:spcPct val="70000"/>
              </a:lnSpc>
              <a:defRPr/>
            </a:pPr>
            <a:r>
              <a:rPr lang="en-US" dirty="0"/>
              <a:t>e.g., sum of distances, number of actions executed, etc.</a:t>
            </a:r>
          </a:p>
          <a:p>
            <a:pPr marL="965200" lvl="2" indent="-381000" algn="just">
              <a:lnSpc>
                <a:spcPct val="70000"/>
              </a:lnSpc>
              <a:defRPr/>
            </a:pPr>
            <a:r>
              <a:rPr lang="en-US" i="1" dirty="0"/>
              <a:t>c(</a:t>
            </a:r>
            <a:r>
              <a:rPr lang="en-US" i="1" dirty="0" err="1"/>
              <a:t>x,a,y</a:t>
            </a:r>
            <a:r>
              <a:rPr lang="en-US" i="1" dirty="0"/>
              <a:t>) </a:t>
            </a:r>
            <a:r>
              <a:rPr lang="en-US" dirty="0"/>
              <a:t>is the </a:t>
            </a:r>
            <a:r>
              <a:rPr lang="en-US" dirty="0">
                <a:solidFill>
                  <a:srgbClr val="FF0000"/>
                </a:solidFill>
              </a:rPr>
              <a:t>step cost</a:t>
            </a:r>
            <a:r>
              <a:rPr lang="en-US" dirty="0"/>
              <a:t>, assumed to be </a:t>
            </a:r>
            <a:r>
              <a:rPr lang="en-US" dirty="0">
                <a:cs typeface="Arial" charset="0"/>
              </a:rPr>
              <a:t>≥ </a:t>
            </a:r>
            <a:r>
              <a:rPr lang="en-US" dirty="0" smtClean="0"/>
              <a:t>0</a:t>
            </a:r>
            <a:endParaRPr lang="en-US" sz="2000" dirty="0"/>
          </a:p>
          <a:p>
            <a:pPr marL="381000" indent="-381000" algn="just">
              <a:lnSpc>
                <a:spcPct val="70000"/>
              </a:lnSpc>
              <a:defRPr/>
            </a:pPr>
            <a:r>
              <a:rPr lang="en-US" sz="2000" dirty="0"/>
              <a:t>A </a:t>
            </a:r>
            <a:r>
              <a:rPr lang="en-US" sz="2000" dirty="0">
                <a:solidFill>
                  <a:srgbClr val="FF0000"/>
                </a:solidFill>
              </a:rPr>
              <a:t>solution</a:t>
            </a:r>
            <a:r>
              <a:rPr lang="en-US" sz="2000" dirty="0"/>
              <a:t> is a sequence of actions leading from the initial state to a goal state.</a:t>
            </a:r>
          </a:p>
          <a:p>
            <a:endParaRPr lang="en-US" dirty="0"/>
          </a:p>
        </p:txBody>
      </p:sp>
    </p:spTree>
    <p:extLst>
      <p:ext uri="{BB962C8B-B14F-4D97-AF65-F5344CB8AC3E}">
        <p14:creationId xmlns:p14="http://schemas.microsoft.com/office/powerpoint/2010/main" val="2727044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Vacuum World State Space Graph</a:t>
            </a:r>
          </a:p>
        </p:txBody>
      </p:sp>
      <p:pic>
        <p:nvPicPr>
          <p:cNvPr id="4" name="Content Placeholder 3" descr="Untitled.jpg.png"/>
          <p:cNvPicPr>
            <a:picLocks noGrp="1" noChangeAspect="1"/>
          </p:cNvPicPr>
          <p:nvPr>
            <p:ph idx="1"/>
          </p:nvPr>
        </p:nvPicPr>
        <p:blipFill>
          <a:blip r:embed="rId2"/>
          <a:stretch>
            <a:fillRect/>
          </a:stretch>
        </p:blipFill>
        <p:spPr>
          <a:xfrm>
            <a:off x="914400" y="2286000"/>
            <a:ext cx="6705600" cy="3412057"/>
          </a:xfrm>
          <a:prstGeom prst="rect">
            <a:avLst/>
          </a:prstGeom>
          <a:ln>
            <a:noFill/>
          </a:ln>
          <a:effectLst>
            <a:outerShdw blurRad="292100" dist="139700" dir="2700000" algn="tl" rotWithShape="0">
              <a:srgbClr val="333333">
                <a:alpha val="65000"/>
              </a:srgbClr>
            </a:outerShdw>
          </a:effectLst>
        </p:spPr>
      </p:pic>
      <p:sp>
        <p:nvSpPr>
          <p:cNvPr id="5" name="Rectangle 3"/>
          <p:cNvSpPr txBox="1">
            <a:spLocks noChangeArrowheads="1"/>
          </p:cNvSpPr>
          <p:nvPr/>
        </p:nvSpPr>
        <p:spPr bwMode="auto">
          <a:xfrm>
            <a:off x="762000" y="5770418"/>
            <a:ext cx="7162800" cy="85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a:lstStyle>
          <a:p>
            <a:pPr>
              <a:lnSpc>
                <a:spcPct val="80000"/>
              </a:lnSpc>
            </a:pPr>
            <a:r>
              <a:rPr lang="en-US" altLang="en-US" u="sng" kern="0" smtClean="0">
                <a:solidFill>
                  <a:srgbClr val="FF0000"/>
                </a:solidFill>
              </a:rPr>
              <a:t>States?  Actions?</a:t>
            </a:r>
          </a:p>
          <a:p>
            <a:pPr>
              <a:lnSpc>
                <a:spcPct val="80000"/>
              </a:lnSpc>
            </a:pPr>
            <a:r>
              <a:rPr lang="en-US" altLang="en-US" u="sng" kern="0" smtClean="0">
                <a:solidFill>
                  <a:srgbClr val="FF0000"/>
                </a:solidFill>
              </a:rPr>
              <a:t>Goal test? Path cost?</a:t>
            </a:r>
            <a:endParaRPr lang="en-US" altLang="en-US" u="sng" kern="0" dirty="0" smtClean="0">
              <a:solidFill>
                <a:srgbClr val="CC0099"/>
              </a:solidFill>
            </a:endParaRPr>
          </a:p>
        </p:txBody>
      </p:sp>
    </p:spTree>
    <p:extLst>
      <p:ext uri="{BB962C8B-B14F-4D97-AF65-F5344CB8AC3E}">
        <p14:creationId xmlns:p14="http://schemas.microsoft.com/office/powerpoint/2010/main" val="10718873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ntitled.jpg.png"/>
          <p:cNvPicPr>
            <a:picLocks noGrp="1" noChangeAspect="1"/>
          </p:cNvPicPr>
          <p:nvPr>
            <p:ph idx="1"/>
          </p:nvPr>
        </p:nvPicPr>
        <p:blipFill>
          <a:blip r:embed="rId2"/>
          <a:stretch>
            <a:fillRect/>
          </a:stretch>
        </p:blipFill>
        <p:spPr>
          <a:xfrm>
            <a:off x="762000" y="2286000"/>
            <a:ext cx="6858000" cy="3412057"/>
          </a:xfrm>
          <a:prstGeom prst="rect">
            <a:avLst/>
          </a:prstGeom>
          <a:ln>
            <a:noFill/>
          </a:ln>
          <a:effectLst>
            <a:outerShdw blurRad="292100" dist="139700" dir="2700000" algn="tl" rotWithShape="0">
              <a:srgbClr val="333333">
                <a:alpha val="65000"/>
              </a:srgbClr>
            </a:outerShdw>
          </a:effectLst>
        </p:spPr>
      </p:pic>
      <p:sp>
        <p:nvSpPr>
          <p:cNvPr id="5" name="Rectangle 3"/>
          <p:cNvSpPr txBox="1">
            <a:spLocks noChangeArrowheads="1"/>
          </p:cNvSpPr>
          <p:nvPr/>
        </p:nvSpPr>
        <p:spPr bwMode="auto">
          <a:xfrm>
            <a:off x="609600" y="5562600"/>
            <a:ext cx="7010400"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a:lstStyle>
          <a:p>
            <a:pPr>
              <a:lnSpc>
                <a:spcPct val="90000"/>
              </a:lnSpc>
            </a:pPr>
            <a:r>
              <a:rPr lang="en-US" altLang="en-US" sz="2000" u="sng" kern="0" dirty="0" smtClean="0">
                <a:solidFill>
                  <a:srgbClr val="FF0000"/>
                </a:solidFill>
              </a:rPr>
              <a:t>States?</a:t>
            </a:r>
            <a:r>
              <a:rPr lang="en-US" altLang="en-US" sz="2000" kern="0" dirty="0" smtClean="0">
                <a:solidFill>
                  <a:srgbClr val="CC0099"/>
                </a:solidFill>
              </a:rPr>
              <a:t> </a:t>
            </a:r>
            <a:r>
              <a:rPr lang="en-US" altLang="en-US" sz="2000" kern="0" dirty="0" smtClean="0"/>
              <a:t>dirt and robot location </a:t>
            </a:r>
            <a:endParaRPr lang="en-US" altLang="en-US" sz="2000" u="sng" kern="0" dirty="0" smtClean="0">
              <a:solidFill>
                <a:srgbClr val="CC0099"/>
              </a:solidFill>
            </a:endParaRPr>
          </a:p>
          <a:p>
            <a:pPr>
              <a:lnSpc>
                <a:spcPct val="90000"/>
              </a:lnSpc>
            </a:pPr>
            <a:r>
              <a:rPr lang="en-US" altLang="en-US" sz="2000" u="sng" kern="0" dirty="0" smtClean="0">
                <a:solidFill>
                  <a:srgbClr val="FF0000"/>
                </a:solidFill>
              </a:rPr>
              <a:t>Actions?</a:t>
            </a:r>
            <a:r>
              <a:rPr lang="en-US" altLang="en-US" sz="2000" kern="0" dirty="0" smtClean="0">
                <a:solidFill>
                  <a:srgbClr val="CC0099"/>
                </a:solidFill>
              </a:rPr>
              <a:t> </a:t>
            </a:r>
            <a:r>
              <a:rPr lang="en-US" altLang="en-US" sz="2000" i="1" kern="0" dirty="0" smtClean="0"/>
              <a:t>Left</a:t>
            </a:r>
            <a:r>
              <a:rPr lang="en-US" altLang="en-US" sz="2000" kern="0" dirty="0" smtClean="0"/>
              <a:t>, </a:t>
            </a:r>
            <a:r>
              <a:rPr lang="en-US" altLang="en-US" sz="2000" i="1" kern="0" dirty="0" smtClean="0"/>
              <a:t>Right</a:t>
            </a:r>
            <a:r>
              <a:rPr lang="en-US" altLang="en-US" sz="2000" kern="0" dirty="0" smtClean="0"/>
              <a:t>, </a:t>
            </a:r>
            <a:r>
              <a:rPr lang="en-US" altLang="en-US" sz="2000" i="1" kern="0" dirty="0" smtClean="0"/>
              <a:t>Pick</a:t>
            </a:r>
            <a:endParaRPr lang="en-US" altLang="en-US" sz="2000" u="sng" kern="0" dirty="0" smtClean="0">
              <a:solidFill>
                <a:srgbClr val="CC0099"/>
              </a:solidFill>
            </a:endParaRPr>
          </a:p>
          <a:p>
            <a:pPr>
              <a:lnSpc>
                <a:spcPct val="90000"/>
              </a:lnSpc>
            </a:pPr>
            <a:r>
              <a:rPr lang="en-US" altLang="en-US" sz="2000" u="sng" kern="0" dirty="0" smtClean="0">
                <a:solidFill>
                  <a:srgbClr val="FF0000"/>
                </a:solidFill>
              </a:rPr>
              <a:t>Goal test?</a:t>
            </a:r>
            <a:r>
              <a:rPr lang="en-US" altLang="en-US" sz="2000" kern="0" dirty="0" smtClean="0">
                <a:solidFill>
                  <a:srgbClr val="CC0099"/>
                </a:solidFill>
              </a:rPr>
              <a:t> </a:t>
            </a:r>
            <a:r>
              <a:rPr lang="en-US" altLang="en-US" sz="2000" kern="0" dirty="0" smtClean="0"/>
              <a:t>no dirt at all locations</a:t>
            </a:r>
            <a:endParaRPr lang="en-US" altLang="en-US" sz="2000" u="sng" kern="0" dirty="0" smtClean="0">
              <a:solidFill>
                <a:srgbClr val="CC0099"/>
              </a:solidFill>
            </a:endParaRPr>
          </a:p>
          <a:p>
            <a:pPr>
              <a:lnSpc>
                <a:spcPct val="90000"/>
              </a:lnSpc>
            </a:pPr>
            <a:r>
              <a:rPr lang="en-US" altLang="en-US" sz="2000" u="sng" kern="0" dirty="0" smtClean="0">
                <a:solidFill>
                  <a:srgbClr val="FF0000"/>
                </a:solidFill>
              </a:rPr>
              <a:t>Path cost?</a:t>
            </a:r>
            <a:r>
              <a:rPr lang="en-US" altLang="en-US" sz="2000" kern="0" dirty="0" smtClean="0">
                <a:solidFill>
                  <a:srgbClr val="CC0099"/>
                </a:solidFill>
              </a:rPr>
              <a:t> </a:t>
            </a:r>
            <a:r>
              <a:rPr lang="en-US" altLang="en-US" sz="2000" kern="0" dirty="0" smtClean="0"/>
              <a:t>1 per action</a:t>
            </a:r>
          </a:p>
        </p:txBody>
      </p:sp>
    </p:spTree>
    <p:extLst>
      <p:ext uri="{BB962C8B-B14F-4D97-AF65-F5344CB8AC3E}">
        <p14:creationId xmlns:p14="http://schemas.microsoft.com/office/powerpoint/2010/main" val="33255015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The 8-puzzle</a:t>
            </a:r>
          </a:p>
        </p:txBody>
      </p:sp>
      <p:pic>
        <p:nvPicPr>
          <p:cNvPr id="4" name="Picture 4" descr="8puzzle"/>
          <p:cNvPicPr>
            <a:picLocks noGrp="1" noChangeAspect="1" noChangeArrowheads="1"/>
          </p:cNvPicPr>
          <p:nvPr>
            <p:ph idx="1"/>
          </p:nvPr>
        </p:nvPicPr>
        <p:blipFill>
          <a:blip r:embed="rId2"/>
          <a:srcRect/>
          <a:stretch>
            <a:fillRect/>
          </a:stretch>
        </p:blipFill>
        <p:spPr bwMode="auto">
          <a:xfrm>
            <a:off x="3886200" y="2438400"/>
            <a:ext cx="4257675" cy="2971800"/>
          </a:xfrm>
          <a:prstGeom prst="rect">
            <a:avLst/>
          </a:prstGeom>
          <a:ln>
            <a:noFill/>
          </a:ln>
          <a:effectLst>
            <a:outerShdw blurRad="292100" dist="139700" dir="2700000" algn="tl" rotWithShape="0">
              <a:srgbClr val="333333">
                <a:alpha val="65000"/>
              </a:srgbClr>
            </a:outerShdw>
          </a:effectLst>
        </p:spPr>
      </p:pic>
      <p:sp>
        <p:nvSpPr>
          <p:cNvPr id="5" name="Rectangle 3"/>
          <p:cNvSpPr txBox="1">
            <a:spLocks noChangeArrowheads="1"/>
          </p:cNvSpPr>
          <p:nvPr/>
        </p:nvSpPr>
        <p:spPr bwMode="auto">
          <a:xfrm>
            <a:off x="762000" y="2438400"/>
            <a:ext cx="28956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a:lstStyle>
          <a:p>
            <a:r>
              <a:rPr lang="en-US" altLang="en-US" u="sng" kern="0" smtClean="0">
                <a:solidFill>
                  <a:srgbClr val="FF0000"/>
                </a:solidFill>
              </a:rPr>
              <a:t>States?</a:t>
            </a:r>
          </a:p>
          <a:p>
            <a:r>
              <a:rPr lang="en-US" altLang="en-US" u="sng" kern="0" smtClean="0">
                <a:solidFill>
                  <a:srgbClr val="FF0000"/>
                </a:solidFill>
              </a:rPr>
              <a:t>Actions?</a:t>
            </a:r>
          </a:p>
          <a:p>
            <a:r>
              <a:rPr lang="en-US" altLang="en-US" u="sng" kern="0" smtClean="0">
                <a:solidFill>
                  <a:srgbClr val="FF0000"/>
                </a:solidFill>
              </a:rPr>
              <a:t>Goal test?</a:t>
            </a:r>
          </a:p>
          <a:p>
            <a:r>
              <a:rPr lang="en-US" altLang="en-US" u="sng" kern="0" smtClean="0">
                <a:solidFill>
                  <a:srgbClr val="FF0000"/>
                </a:solidFill>
              </a:rPr>
              <a:t>Path cost?</a:t>
            </a:r>
            <a:endParaRPr lang="en-US" altLang="en-US" u="sng" kern="0" dirty="0" smtClean="0">
              <a:solidFill>
                <a:srgbClr val="FF0000"/>
              </a:solidFill>
            </a:endParaRPr>
          </a:p>
        </p:txBody>
      </p:sp>
    </p:spTree>
    <p:extLst>
      <p:ext uri="{BB962C8B-B14F-4D97-AF65-F5344CB8AC3E}">
        <p14:creationId xmlns:p14="http://schemas.microsoft.com/office/powerpoint/2010/main" val="24961574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6" descr="8puzzle"/>
          <p:cNvPicPr>
            <a:picLocks noGrp="1" noChangeAspect="1" noChangeArrowheads="1"/>
          </p:cNvPicPr>
          <p:nvPr>
            <p:ph idx="1"/>
          </p:nvPr>
        </p:nvPicPr>
        <p:blipFill>
          <a:blip r:embed="rId2"/>
          <a:srcRect/>
          <a:stretch>
            <a:fillRect/>
          </a:stretch>
        </p:blipFill>
        <p:spPr bwMode="auto">
          <a:xfrm>
            <a:off x="4572000" y="2230582"/>
            <a:ext cx="3200400" cy="2743200"/>
          </a:xfrm>
          <a:prstGeom prst="rect">
            <a:avLst/>
          </a:prstGeom>
          <a:ln>
            <a:noFill/>
          </a:ln>
          <a:effectLst>
            <a:outerShdw blurRad="292100" dist="139700" dir="2700000" algn="tl" rotWithShape="0">
              <a:srgbClr val="333333">
                <a:alpha val="65000"/>
              </a:srgbClr>
            </a:outerShdw>
          </a:effectLst>
        </p:spPr>
      </p:pic>
      <p:sp>
        <p:nvSpPr>
          <p:cNvPr id="5" name="Rectangle 5"/>
          <p:cNvSpPr txBox="1">
            <a:spLocks noChangeArrowheads="1"/>
          </p:cNvSpPr>
          <p:nvPr/>
        </p:nvSpPr>
        <p:spPr bwMode="auto">
          <a:xfrm>
            <a:off x="762000" y="5043055"/>
            <a:ext cx="7467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a:lstStyle>
          <a:p>
            <a:pPr>
              <a:lnSpc>
                <a:spcPct val="80000"/>
              </a:lnSpc>
              <a:defRPr/>
            </a:pPr>
            <a:r>
              <a:rPr lang="en-US" u="sng" kern="0" dirty="0" smtClean="0">
                <a:solidFill>
                  <a:srgbClr val="FF0000"/>
                </a:solidFill>
              </a:rPr>
              <a:t>States?</a:t>
            </a:r>
            <a:r>
              <a:rPr lang="en-US" kern="0" dirty="0" smtClean="0">
                <a:solidFill>
                  <a:srgbClr val="FF0000"/>
                </a:solidFill>
              </a:rPr>
              <a:t> </a:t>
            </a:r>
            <a:r>
              <a:rPr lang="en-US" kern="0" dirty="0" smtClean="0">
                <a:solidFill>
                  <a:srgbClr val="002060"/>
                </a:solidFill>
              </a:rPr>
              <a:t>locations of tiles </a:t>
            </a:r>
            <a:endParaRPr lang="en-US" u="sng" kern="0" dirty="0" smtClean="0">
              <a:solidFill>
                <a:srgbClr val="CC0099"/>
              </a:solidFill>
            </a:endParaRPr>
          </a:p>
          <a:p>
            <a:pPr>
              <a:lnSpc>
                <a:spcPct val="80000"/>
              </a:lnSpc>
              <a:defRPr/>
            </a:pPr>
            <a:r>
              <a:rPr lang="en-US" u="sng" kern="0" dirty="0" smtClean="0">
                <a:solidFill>
                  <a:srgbClr val="FF0000"/>
                </a:solidFill>
              </a:rPr>
              <a:t>Actions?</a:t>
            </a:r>
            <a:r>
              <a:rPr lang="en-US" kern="0" dirty="0" smtClean="0">
                <a:solidFill>
                  <a:srgbClr val="CC0099"/>
                </a:solidFill>
              </a:rPr>
              <a:t> </a:t>
            </a:r>
            <a:r>
              <a:rPr lang="en-US" kern="0" dirty="0" smtClean="0">
                <a:solidFill>
                  <a:srgbClr val="002060"/>
                </a:solidFill>
              </a:rPr>
              <a:t>move blank left, right, up, down </a:t>
            </a:r>
            <a:endParaRPr lang="en-US" u="sng" kern="0" dirty="0" smtClean="0">
              <a:solidFill>
                <a:srgbClr val="CC0099"/>
              </a:solidFill>
            </a:endParaRPr>
          </a:p>
          <a:p>
            <a:pPr>
              <a:lnSpc>
                <a:spcPct val="80000"/>
              </a:lnSpc>
              <a:defRPr/>
            </a:pPr>
            <a:r>
              <a:rPr lang="en-US" u="sng" kern="0" dirty="0" smtClean="0">
                <a:solidFill>
                  <a:srgbClr val="FF0000"/>
                </a:solidFill>
              </a:rPr>
              <a:t>Goal test?</a:t>
            </a:r>
            <a:r>
              <a:rPr lang="en-US" kern="0" dirty="0" smtClean="0">
                <a:solidFill>
                  <a:srgbClr val="CC0099"/>
                </a:solidFill>
              </a:rPr>
              <a:t> </a:t>
            </a:r>
            <a:r>
              <a:rPr lang="en-US" kern="0" dirty="0" smtClean="0">
                <a:solidFill>
                  <a:srgbClr val="002060"/>
                </a:solidFill>
              </a:rPr>
              <a:t>= goal state (given)</a:t>
            </a:r>
            <a:endParaRPr lang="en-US" u="sng" kern="0" dirty="0" smtClean="0">
              <a:solidFill>
                <a:srgbClr val="CC0099"/>
              </a:solidFill>
            </a:endParaRPr>
          </a:p>
          <a:p>
            <a:pPr>
              <a:lnSpc>
                <a:spcPct val="80000"/>
              </a:lnSpc>
              <a:defRPr/>
            </a:pPr>
            <a:r>
              <a:rPr lang="en-US" u="sng" kern="0" dirty="0" smtClean="0">
                <a:solidFill>
                  <a:srgbClr val="FF0000"/>
                </a:solidFill>
              </a:rPr>
              <a:t>Path cost? </a:t>
            </a:r>
            <a:r>
              <a:rPr lang="en-US" kern="0" dirty="0" smtClean="0">
                <a:solidFill>
                  <a:srgbClr val="002060"/>
                </a:solidFill>
              </a:rPr>
              <a:t>1 per move</a:t>
            </a:r>
          </a:p>
          <a:p>
            <a:pPr>
              <a:lnSpc>
                <a:spcPct val="80000"/>
              </a:lnSpc>
              <a:defRPr/>
            </a:pPr>
            <a:endParaRPr lang="en-US" kern="0" dirty="0" smtClean="0">
              <a:solidFill>
                <a:srgbClr val="002060"/>
              </a:solidFill>
            </a:endParaRPr>
          </a:p>
          <a:p>
            <a:pPr>
              <a:lnSpc>
                <a:spcPct val="80000"/>
              </a:lnSpc>
              <a:buFont typeface="Wingdings" panose="05000000000000000000" pitchFamily="2" charset="2"/>
              <a:buNone/>
              <a:defRPr/>
            </a:pPr>
            <a:r>
              <a:rPr lang="en-US" kern="0" dirty="0" smtClean="0">
                <a:solidFill>
                  <a:srgbClr val="002060"/>
                </a:solidFill>
              </a:rPr>
              <a:t>[Note: optimal solution of </a:t>
            </a:r>
            <a:r>
              <a:rPr lang="en-US" i="1" kern="0" dirty="0" smtClean="0">
                <a:solidFill>
                  <a:srgbClr val="002060"/>
                </a:solidFill>
              </a:rPr>
              <a:t>n</a:t>
            </a:r>
            <a:r>
              <a:rPr lang="en-US" kern="0" dirty="0" smtClean="0">
                <a:solidFill>
                  <a:srgbClr val="002060"/>
                </a:solidFill>
              </a:rPr>
              <a:t>-Puzzle family is NP-hard]
</a:t>
            </a:r>
          </a:p>
          <a:p>
            <a:pPr>
              <a:lnSpc>
                <a:spcPct val="80000"/>
              </a:lnSpc>
              <a:defRPr/>
            </a:pPr>
            <a:endParaRPr lang="en-US" u="sng" kern="0" dirty="0">
              <a:solidFill>
                <a:srgbClr val="CC0099"/>
              </a:solidFill>
            </a:endParaRPr>
          </a:p>
        </p:txBody>
      </p:sp>
    </p:spTree>
    <p:extLst>
      <p:ext uri="{BB962C8B-B14F-4D97-AF65-F5344CB8AC3E}">
        <p14:creationId xmlns:p14="http://schemas.microsoft.com/office/powerpoint/2010/main" val="3951305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Robotic Assembly</a:t>
            </a:r>
          </a:p>
        </p:txBody>
      </p:sp>
      <p:pic>
        <p:nvPicPr>
          <p:cNvPr id="4" name="Picture 4" descr="stanford-arm+blocks"/>
          <p:cNvPicPr>
            <a:picLocks noGrp="1" noChangeAspect="1" noChangeArrowheads="1"/>
          </p:cNvPicPr>
          <p:nvPr>
            <p:ph idx="1"/>
          </p:nvPr>
        </p:nvPicPr>
        <p:blipFill>
          <a:blip r:embed="rId2"/>
          <a:srcRect/>
          <a:stretch>
            <a:fillRect/>
          </a:stretch>
        </p:blipFill>
        <p:spPr bwMode="auto">
          <a:xfrm>
            <a:off x="4191000" y="2362200"/>
            <a:ext cx="3429000" cy="2324100"/>
          </a:xfrm>
          <a:prstGeom prst="rect">
            <a:avLst/>
          </a:prstGeom>
          <a:ln>
            <a:noFill/>
          </a:ln>
          <a:effectLst>
            <a:outerShdw blurRad="292100" dist="139700" dir="2700000" algn="tl" rotWithShape="0">
              <a:srgbClr val="333333">
                <a:alpha val="65000"/>
              </a:srgbClr>
            </a:outerShdw>
          </a:effectLst>
        </p:spPr>
      </p:pic>
      <p:sp>
        <p:nvSpPr>
          <p:cNvPr id="5" name="Rectangle 3"/>
          <p:cNvSpPr txBox="1">
            <a:spLocks noChangeArrowheads="1"/>
          </p:cNvSpPr>
          <p:nvPr/>
        </p:nvSpPr>
        <p:spPr bwMode="auto">
          <a:xfrm>
            <a:off x="609600" y="4627418"/>
            <a:ext cx="822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a:lstStyle>
          <a:p>
            <a:pPr>
              <a:lnSpc>
                <a:spcPct val="80000"/>
              </a:lnSpc>
              <a:buFont typeface="Wingdings" panose="05000000000000000000" pitchFamily="2" charset="2"/>
              <a:buNone/>
              <a:defRPr/>
            </a:pPr>
            <a:endParaRPr lang="en-US" kern="0" dirty="0" smtClean="0">
              <a:solidFill>
                <a:srgbClr val="002060"/>
              </a:solidFill>
            </a:endParaRPr>
          </a:p>
          <a:p>
            <a:pPr algn="just">
              <a:lnSpc>
                <a:spcPct val="80000"/>
              </a:lnSpc>
              <a:defRPr/>
            </a:pPr>
            <a:r>
              <a:rPr lang="en-US" u="sng" kern="0" dirty="0" smtClean="0">
                <a:solidFill>
                  <a:srgbClr val="FF0000"/>
                </a:solidFill>
              </a:rPr>
              <a:t>States?</a:t>
            </a:r>
            <a:r>
              <a:rPr lang="en-US" kern="0" dirty="0" smtClean="0">
                <a:solidFill>
                  <a:srgbClr val="002060"/>
                </a:solidFill>
              </a:rPr>
              <a:t>: real-valued coordinates of robot joint angles, parts of the object to be assembled, current assembly</a:t>
            </a:r>
          </a:p>
          <a:p>
            <a:pPr algn="just">
              <a:lnSpc>
                <a:spcPct val="80000"/>
              </a:lnSpc>
              <a:defRPr/>
            </a:pPr>
            <a:r>
              <a:rPr lang="en-US" u="sng" kern="0" dirty="0" smtClean="0">
                <a:solidFill>
                  <a:srgbClr val="FF0000"/>
                </a:solidFill>
              </a:rPr>
              <a:t>Actions?</a:t>
            </a:r>
            <a:r>
              <a:rPr lang="en-US" kern="0" dirty="0" smtClean="0">
                <a:solidFill>
                  <a:srgbClr val="002060"/>
                </a:solidFill>
              </a:rPr>
              <a:t>: continuous motions of robot joints</a:t>
            </a:r>
          </a:p>
          <a:p>
            <a:pPr algn="just">
              <a:lnSpc>
                <a:spcPct val="80000"/>
              </a:lnSpc>
              <a:defRPr/>
            </a:pPr>
            <a:r>
              <a:rPr lang="en-US" u="sng" kern="0" dirty="0" smtClean="0">
                <a:solidFill>
                  <a:srgbClr val="FF0000"/>
                </a:solidFill>
              </a:rPr>
              <a:t>Goal test?</a:t>
            </a:r>
            <a:r>
              <a:rPr lang="en-US" kern="0" dirty="0" smtClean="0">
                <a:solidFill>
                  <a:srgbClr val="002060"/>
                </a:solidFill>
              </a:rPr>
              <a:t>: complete assembly</a:t>
            </a:r>
          </a:p>
          <a:p>
            <a:pPr algn="just">
              <a:lnSpc>
                <a:spcPct val="80000"/>
              </a:lnSpc>
              <a:defRPr/>
            </a:pPr>
            <a:r>
              <a:rPr lang="en-US" u="sng" kern="0" dirty="0" smtClean="0">
                <a:solidFill>
                  <a:srgbClr val="FF0000"/>
                </a:solidFill>
              </a:rPr>
              <a:t>Path cost?</a:t>
            </a:r>
            <a:r>
              <a:rPr lang="en-US" kern="0" dirty="0" smtClean="0">
                <a:solidFill>
                  <a:srgbClr val="002060"/>
                </a:solidFill>
              </a:rPr>
              <a:t>: time to execute</a:t>
            </a:r>
            <a:endParaRPr lang="en-US" kern="0" dirty="0">
              <a:solidFill>
                <a:srgbClr val="002060"/>
              </a:solidFill>
            </a:endParaRPr>
          </a:p>
        </p:txBody>
      </p:sp>
    </p:spTree>
    <p:extLst>
      <p:ext uri="{BB962C8B-B14F-4D97-AF65-F5344CB8AC3E}">
        <p14:creationId xmlns:p14="http://schemas.microsoft.com/office/powerpoint/2010/main" val="8824093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Search Algorithms</a:t>
            </a:r>
          </a:p>
        </p:txBody>
      </p:sp>
      <p:sp>
        <p:nvSpPr>
          <p:cNvPr id="3" name="Content Placeholder 2"/>
          <p:cNvSpPr>
            <a:spLocks noGrp="1"/>
          </p:cNvSpPr>
          <p:nvPr>
            <p:ph idx="1"/>
          </p:nvPr>
        </p:nvSpPr>
        <p:spPr>
          <a:xfrm>
            <a:off x="838201" y="2362202"/>
            <a:ext cx="7693025" cy="4190998"/>
          </a:xfrm>
        </p:spPr>
        <p:txBody>
          <a:bodyPr/>
          <a:lstStyle/>
          <a:p>
            <a:pPr>
              <a:defRPr/>
            </a:pPr>
            <a:r>
              <a:rPr lang="en-US" dirty="0">
                <a:solidFill>
                  <a:srgbClr val="FF0000"/>
                </a:solidFill>
              </a:rPr>
              <a:t>Basic idea:</a:t>
            </a:r>
          </a:p>
          <a:p>
            <a:pPr lvl="1" algn="just">
              <a:defRPr/>
            </a:pPr>
            <a:r>
              <a:rPr lang="en-US" dirty="0">
                <a:solidFill>
                  <a:srgbClr val="002060"/>
                </a:solidFill>
              </a:rPr>
              <a:t>Offline (not dynamic), simulated exploration of state space by generating successors of already-explored states (a.k.a. </a:t>
            </a:r>
            <a:r>
              <a:rPr lang="en-US" dirty="0">
                <a:solidFill>
                  <a:srgbClr val="FF0000"/>
                </a:solidFill>
              </a:rPr>
              <a:t>expanding</a:t>
            </a:r>
            <a:r>
              <a:rPr lang="en-US" dirty="0">
                <a:solidFill>
                  <a:srgbClr val="002060"/>
                </a:solidFill>
              </a:rPr>
              <a:t> the states)</a:t>
            </a:r>
          </a:p>
          <a:p>
            <a:pPr lvl="1" algn="just">
              <a:defRPr/>
            </a:pPr>
            <a:r>
              <a:rPr lang="en-US" dirty="0">
                <a:solidFill>
                  <a:srgbClr val="002060"/>
                </a:solidFill>
              </a:rPr>
              <a:t>The expansion strategy defines the different search algorithms.</a:t>
            </a:r>
          </a:p>
          <a:p>
            <a:endParaRPr lang="en-US" dirty="0"/>
          </a:p>
        </p:txBody>
      </p:sp>
      <p:pic>
        <p:nvPicPr>
          <p:cNvPr id="4" name="Picture 4"/>
          <p:cNvPicPr>
            <a:picLocks noChangeAspect="1" noChangeArrowheads="1"/>
          </p:cNvPicPr>
          <p:nvPr/>
        </p:nvPicPr>
        <p:blipFill>
          <a:blip r:embed="rId2"/>
          <a:srcRect l="14844" t="37500" r="3125" b="28125"/>
          <a:stretch>
            <a:fillRect/>
          </a:stretch>
        </p:blipFill>
        <p:spPr bwMode="auto">
          <a:xfrm>
            <a:off x="762000" y="4939145"/>
            <a:ext cx="7696200" cy="190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92414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search example</a:t>
            </a:r>
          </a:p>
        </p:txBody>
      </p:sp>
      <p:pic>
        <p:nvPicPr>
          <p:cNvPr id="4" name="Picture 4" descr="search-map1c"/>
          <p:cNvPicPr>
            <a:picLocks noGrp="1" noChangeAspect="1" noChangeArrowheads="1"/>
          </p:cNvPicPr>
          <p:nvPr>
            <p:ph idx="1"/>
          </p:nvPr>
        </p:nvPicPr>
        <p:blipFill>
          <a:blip r:embed="rId2"/>
          <a:srcRect/>
          <a:stretch>
            <a:fillRect/>
          </a:stretch>
        </p:blipFill>
        <p:spPr bwMode="auto">
          <a:xfrm>
            <a:off x="990600" y="2514600"/>
            <a:ext cx="6248400" cy="1609725"/>
          </a:xfrm>
          <a:prstGeom prst="rect">
            <a:avLst/>
          </a:prstGeom>
          <a:ln>
            <a:noFill/>
          </a:ln>
          <a:effectLst>
            <a:outerShdw blurRad="292100" dist="139700" dir="2700000" algn="tl" rotWithShape="0">
              <a:srgbClr val="333333">
                <a:alpha val="65000"/>
              </a:srgbClr>
            </a:outerShdw>
          </a:effectLst>
        </p:spPr>
      </p:pic>
      <p:pic>
        <p:nvPicPr>
          <p:cNvPr id="5" name="Picture 4" descr="search-map2c"/>
          <p:cNvPicPr>
            <a:picLocks noChangeAspect="1" noChangeArrowheads="1"/>
          </p:cNvPicPr>
          <p:nvPr/>
        </p:nvPicPr>
        <p:blipFill>
          <a:blip r:embed="rId3"/>
          <a:srcRect/>
          <a:stretch>
            <a:fillRect/>
          </a:stretch>
        </p:blipFill>
        <p:spPr bwMode="auto">
          <a:xfrm>
            <a:off x="969818" y="4419600"/>
            <a:ext cx="6421582" cy="2138363"/>
          </a:xfrm>
          <a:prstGeom prst="rect">
            <a:avLst/>
          </a:prstGeom>
          <a:noFill/>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945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E77-0C19-4159-8AC1-A5FCF3CDB7C9}"/>
              </a:ext>
            </a:extLst>
          </p:cNvPr>
          <p:cNvSpPr>
            <a:spLocks noGrp="1"/>
          </p:cNvSpPr>
          <p:nvPr>
            <p:ph type="title"/>
          </p:nvPr>
        </p:nvSpPr>
        <p:spPr/>
        <p:txBody>
          <a:bodyPr/>
          <a:lstStyle/>
          <a:p>
            <a:r>
              <a:rPr lang="en-US" dirty="0"/>
              <a:t>Lecture Outline</a:t>
            </a:r>
            <a:endParaRPr lang="en-PK" dirty="0"/>
          </a:p>
        </p:txBody>
      </p:sp>
      <p:sp>
        <p:nvSpPr>
          <p:cNvPr id="3" name="Content Placeholder 2">
            <a:extLst>
              <a:ext uri="{FF2B5EF4-FFF2-40B4-BE49-F238E27FC236}">
                <a16:creationId xmlns:a16="http://schemas.microsoft.com/office/drawing/2014/main" id="{2B80E79B-D753-4142-8A42-B1DEA7C266BE}"/>
              </a:ext>
            </a:extLst>
          </p:cNvPr>
          <p:cNvSpPr>
            <a:spLocks noGrp="1"/>
          </p:cNvSpPr>
          <p:nvPr>
            <p:ph idx="1"/>
          </p:nvPr>
        </p:nvSpPr>
        <p:spPr>
          <a:xfrm>
            <a:off x="838201" y="2362202"/>
            <a:ext cx="7391399" cy="3724275"/>
          </a:xfrm>
        </p:spPr>
        <p:txBody>
          <a:bodyPr/>
          <a:lstStyle/>
          <a:p>
            <a:pPr algn="just"/>
            <a:r>
              <a:rPr lang="en-US" altLang="en-US" dirty="0" smtClean="0">
                <a:solidFill>
                  <a:srgbClr val="002060"/>
                </a:solidFill>
                <a:latin typeface="Bahnschrift" panose="020B0502040204020203" pitchFamily="34" charset="0"/>
              </a:rPr>
              <a:t>Agent types</a:t>
            </a:r>
          </a:p>
          <a:p>
            <a:pPr algn="just"/>
            <a:r>
              <a:rPr lang="en-US" altLang="en-US" dirty="0" smtClean="0">
                <a:solidFill>
                  <a:srgbClr val="002060"/>
                </a:solidFill>
                <a:latin typeface="Bahnschrift" panose="020B0502040204020203" pitchFamily="34" charset="0"/>
              </a:rPr>
              <a:t>Problem Solving through Search </a:t>
            </a:r>
            <a:endParaRPr lang="en-US" altLang="en-US"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23882128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search-map3c"/>
          <p:cNvPicPr>
            <a:picLocks noGrp="1" noChangeAspect="1" noChangeArrowheads="1"/>
          </p:cNvPicPr>
          <p:nvPr>
            <p:ph idx="1"/>
          </p:nvPr>
        </p:nvPicPr>
        <p:blipFill>
          <a:blip r:embed="rId2"/>
          <a:srcRect/>
          <a:stretch>
            <a:fillRect/>
          </a:stretch>
        </p:blipFill>
        <p:spPr>
          <a:xfrm>
            <a:off x="762000" y="2514600"/>
            <a:ext cx="6276975" cy="2057400"/>
          </a:xfrm>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600274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Fringe</a:t>
            </a:r>
          </a:p>
        </p:txBody>
      </p:sp>
      <p:sp>
        <p:nvSpPr>
          <p:cNvPr id="3" name="Content Placeholder 2"/>
          <p:cNvSpPr>
            <a:spLocks noGrp="1"/>
          </p:cNvSpPr>
          <p:nvPr>
            <p:ph idx="1"/>
          </p:nvPr>
        </p:nvSpPr>
        <p:spPr/>
        <p:txBody>
          <a:bodyPr/>
          <a:lstStyle/>
          <a:p>
            <a:pPr algn="just">
              <a:defRPr/>
            </a:pPr>
            <a:r>
              <a:rPr lang="en-US" dirty="0">
                <a:solidFill>
                  <a:srgbClr val="FF0000"/>
                </a:solidFill>
              </a:rPr>
              <a:t>Fringe</a:t>
            </a:r>
            <a:r>
              <a:rPr lang="en-US" dirty="0">
                <a:solidFill>
                  <a:srgbClr val="002060"/>
                </a:solidFill>
              </a:rPr>
              <a:t>: The collection of nodes that have been generated but not yet expanded</a:t>
            </a:r>
          </a:p>
          <a:p>
            <a:pPr algn="just">
              <a:defRPr/>
            </a:pPr>
            <a:r>
              <a:rPr lang="en-US" dirty="0">
                <a:solidFill>
                  <a:srgbClr val="002060"/>
                </a:solidFill>
              </a:rPr>
              <a:t>Each element of the fringe is a leaf node, with (currently) no successors in the tree</a:t>
            </a:r>
          </a:p>
          <a:p>
            <a:pPr algn="just">
              <a:defRPr/>
            </a:pPr>
            <a:r>
              <a:rPr lang="en-US" dirty="0">
                <a:solidFill>
                  <a:srgbClr val="002060"/>
                </a:solidFill>
              </a:rPr>
              <a:t>The search strategy defines which element to choose from the fringe</a:t>
            </a:r>
          </a:p>
          <a:p>
            <a:endParaRPr lang="en-US" dirty="0"/>
          </a:p>
        </p:txBody>
      </p:sp>
    </p:spTree>
    <p:extLst>
      <p:ext uri="{BB962C8B-B14F-4D97-AF65-F5344CB8AC3E}">
        <p14:creationId xmlns:p14="http://schemas.microsoft.com/office/powerpoint/2010/main" val="18811045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Fringe</a:t>
            </a:r>
          </a:p>
        </p:txBody>
      </p:sp>
      <p:pic>
        <p:nvPicPr>
          <p:cNvPr id="4" name="Content Placeholder 3"/>
          <p:cNvPicPr>
            <a:picLocks noGrp="1" noChangeAspect="1"/>
          </p:cNvPicPr>
          <p:nvPr>
            <p:ph idx="1"/>
          </p:nvPr>
        </p:nvPicPr>
        <p:blipFill>
          <a:blip r:embed="rId2"/>
          <a:stretch>
            <a:fillRect/>
          </a:stretch>
        </p:blipFill>
        <p:spPr>
          <a:xfrm>
            <a:off x="1143000" y="2514600"/>
            <a:ext cx="6629399" cy="3809999"/>
          </a:xfrm>
          <a:prstGeom prst="rect">
            <a:avLst/>
          </a:prstGeom>
        </p:spPr>
      </p:pic>
    </p:spTree>
    <p:extLst>
      <p:ext uri="{BB962C8B-B14F-4D97-AF65-F5344CB8AC3E}">
        <p14:creationId xmlns:p14="http://schemas.microsoft.com/office/powerpoint/2010/main" val="26676081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States vs. Nodes</a:t>
            </a:r>
          </a:p>
        </p:txBody>
      </p:sp>
      <p:sp>
        <p:nvSpPr>
          <p:cNvPr id="3" name="Content Placeholder 2"/>
          <p:cNvSpPr>
            <a:spLocks noGrp="1"/>
          </p:cNvSpPr>
          <p:nvPr>
            <p:ph idx="1"/>
          </p:nvPr>
        </p:nvSpPr>
        <p:spPr/>
        <p:txBody>
          <a:bodyPr/>
          <a:lstStyle/>
          <a:p>
            <a:pPr algn="just">
              <a:lnSpc>
                <a:spcPct val="80000"/>
              </a:lnSpc>
            </a:pPr>
            <a:r>
              <a:rPr lang="en-US" altLang="en-US" dirty="0">
                <a:solidFill>
                  <a:srgbClr val="002060"/>
                </a:solidFill>
              </a:rPr>
              <a:t>A </a:t>
            </a:r>
            <a:r>
              <a:rPr lang="en-US" altLang="en-US" dirty="0">
                <a:solidFill>
                  <a:srgbClr val="FF0000"/>
                </a:solidFill>
              </a:rPr>
              <a:t>state</a:t>
            </a:r>
            <a:r>
              <a:rPr lang="en-US" altLang="en-US" dirty="0">
                <a:solidFill>
                  <a:srgbClr val="002060"/>
                </a:solidFill>
              </a:rPr>
              <a:t> is a representation of a physical configuration</a:t>
            </a:r>
          </a:p>
          <a:p>
            <a:pPr algn="just">
              <a:lnSpc>
                <a:spcPct val="80000"/>
              </a:lnSpc>
            </a:pPr>
            <a:r>
              <a:rPr lang="en-US" altLang="en-US" dirty="0">
                <a:solidFill>
                  <a:srgbClr val="002060"/>
                </a:solidFill>
              </a:rPr>
              <a:t>A </a:t>
            </a:r>
            <a:r>
              <a:rPr lang="en-US" altLang="en-US" dirty="0">
                <a:solidFill>
                  <a:srgbClr val="FF0000"/>
                </a:solidFill>
              </a:rPr>
              <a:t>node</a:t>
            </a:r>
            <a:r>
              <a:rPr lang="en-US" altLang="en-US" dirty="0">
                <a:solidFill>
                  <a:srgbClr val="002060"/>
                </a:solidFill>
              </a:rPr>
              <a:t> is a data structure constituting part of a search tree includes </a:t>
            </a:r>
            <a:r>
              <a:rPr lang="en-US" altLang="en-US" dirty="0">
                <a:solidFill>
                  <a:srgbClr val="FF0000"/>
                </a:solidFill>
              </a:rPr>
              <a:t>state</a:t>
            </a:r>
            <a:r>
              <a:rPr lang="en-US" altLang="en-US" dirty="0">
                <a:solidFill>
                  <a:srgbClr val="002060"/>
                </a:solidFill>
              </a:rPr>
              <a:t>, </a:t>
            </a:r>
            <a:r>
              <a:rPr lang="en-US" altLang="en-US" dirty="0">
                <a:solidFill>
                  <a:srgbClr val="FF0000"/>
                </a:solidFill>
              </a:rPr>
              <a:t>parent node</a:t>
            </a:r>
            <a:r>
              <a:rPr lang="en-US" altLang="en-US" dirty="0">
                <a:solidFill>
                  <a:srgbClr val="002060"/>
                </a:solidFill>
              </a:rPr>
              <a:t>, </a:t>
            </a:r>
            <a:r>
              <a:rPr lang="en-US" altLang="en-US" dirty="0">
                <a:solidFill>
                  <a:srgbClr val="FF0000"/>
                </a:solidFill>
              </a:rPr>
              <a:t>action</a:t>
            </a:r>
            <a:r>
              <a:rPr lang="en-US" altLang="en-US" dirty="0">
                <a:solidFill>
                  <a:srgbClr val="002060"/>
                </a:solidFill>
              </a:rPr>
              <a:t>, </a:t>
            </a:r>
            <a:r>
              <a:rPr lang="en-US" altLang="en-US" dirty="0">
                <a:solidFill>
                  <a:srgbClr val="FF0000"/>
                </a:solidFill>
              </a:rPr>
              <a:t>path cost</a:t>
            </a:r>
            <a:r>
              <a:rPr lang="en-US" altLang="en-US" dirty="0">
                <a:solidFill>
                  <a:srgbClr val="002060"/>
                </a:solidFill>
              </a:rPr>
              <a:t> </a:t>
            </a:r>
            <a:r>
              <a:rPr lang="en-US" altLang="en-US" i="1" dirty="0">
                <a:solidFill>
                  <a:srgbClr val="002060"/>
                </a:solidFill>
              </a:rPr>
              <a:t>g(x)</a:t>
            </a:r>
            <a:r>
              <a:rPr lang="en-US" altLang="en-US" dirty="0">
                <a:solidFill>
                  <a:srgbClr val="002060"/>
                </a:solidFill>
              </a:rPr>
              <a:t>, </a:t>
            </a:r>
            <a:r>
              <a:rPr lang="en-US" altLang="en-US" dirty="0">
                <a:solidFill>
                  <a:srgbClr val="FF0000"/>
                </a:solidFill>
              </a:rPr>
              <a:t>depth</a:t>
            </a:r>
            <a:endParaRPr lang="en-US" altLang="en-US" dirty="0">
              <a:solidFill>
                <a:srgbClr val="002060"/>
              </a:solidFill>
            </a:endParaRPr>
          </a:p>
          <a:p>
            <a:pPr algn="just">
              <a:lnSpc>
                <a:spcPct val="80000"/>
              </a:lnSpc>
            </a:pPr>
            <a:r>
              <a:rPr lang="en-US" altLang="en-US" dirty="0">
                <a:solidFill>
                  <a:srgbClr val="002060"/>
                </a:solidFill>
              </a:rPr>
              <a:t>The </a:t>
            </a:r>
            <a:r>
              <a:rPr lang="en-US" altLang="en-US" dirty="0">
                <a:solidFill>
                  <a:srgbClr val="FF0000"/>
                </a:solidFill>
                <a:latin typeface="Courier New" panose="02070309020205020404" pitchFamily="49" charset="0"/>
              </a:rPr>
              <a:t>Expand</a:t>
            </a:r>
            <a:r>
              <a:rPr lang="en-US" altLang="en-US" dirty="0">
                <a:solidFill>
                  <a:srgbClr val="002060"/>
                </a:solidFill>
              </a:rPr>
              <a:t> function creates new nodes, filling in the various fields and using the </a:t>
            </a:r>
            <a:r>
              <a:rPr lang="en-US" altLang="en-US" dirty="0" err="1">
                <a:solidFill>
                  <a:srgbClr val="FF0000"/>
                </a:solidFill>
                <a:latin typeface="Courier New" panose="02070309020205020404" pitchFamily="49" charset="0"/>
              </a:rPr>
              <a:t>SuccessorFn</a:t>
            </a:r>
            <a:r>
              <a:rPr lang="en-US" altLang="en-US" dirty="0">
                <a:solidFill>
                  <a:srgbClr val="002060"/>
                </a:solidFill>
              </a:rPr>
              <a:t> of the problem to create the corresponding states.</a:t>
            </a:r>
          </a:p>
          <a:p>
            <a:endParaRPr lang="en-US" dirty="0"/>
          </a:p>
        </p:txBody>
      </p:sp>
    </p:spTree>
    <p:extLst>
      <p:ext uri="{BB962C8B-B14F-4D97-AF65-F5344CB8AC3E}">
        <p14:creationId xmlns:p14="http://schemas.microsoft.com/office/powerpoint/2010/main" val="6218062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States vs. Nodes</a:t>
            </a:r>
          </a:p>
        </p:txBody>
      </p:sp>
      <p:pic>
        <p:nvPicPr>
          <p:cNvPr id="4" name="Picture 4" descr="state-vs-node"/>
          <p:cNvPicPr>
            <a:picLocks noGrp="1" noChangeAspect="1" noChangeArrowheads="1"/>
          </p:cNvPicPr>
          <p:nvPr>
            <p:ph idx="1"/>
          </p:nvPr>
        </p:nvPicPr>
        <p:blipFill>
          <a:blip r:embed="rId2"/>
          <a:srcRect/>
          <a:stretch>
            <a:fillRect/>
          </a:stretch>
        </p:blipFill>
        <p:spPr bwMode="auto">
          <a:xfrm>
            <a:off x="1066800" y="2514600"/>
            <a:ext cx="6610350" cy="38861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86049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Strategies</a:t>
            </a:r>
          </a:p>
        </p:txBody>
      </p:sp>
      <p:sp>
        <p:nvSpPr>
          <p:cNvPr id="3" name="Content Placeholder 2"/>
          <p:cNvSpPr>
            <a:spLocks noGrp="1"/>
          </p:cNvSpPr>
          <p:nvPr>
            <p:ph idx="1"/>
          </p:nvPr>
        </p:nvSpPr>
        <p:spPr/>
        <p:txBody>
          <a:bodyPr/>
          <a:lstStyle/>
          <a:p>
            <a:pPr algn="just">
              <a:lnSpc>
                <a:spcPct val="90000"/>
              </a:lnSpc>
            </a:pPr>
            <a:r>
              <a:rPr lang="en-US" altLang="en-US" sz="2000" dirty="0">
                <a:solidFill>
                  <a:srgbClr val="002060"/>
                </a:solidFill>
              </a:rPr>
              <a:t>A search strategy is defined by picking the </a:t>
            </a:r>
            <a:r>
              <a:rPr lang="en-US" altLang="en-US" sz="2000" dirty="0">
                <a:solidFill>
                  <a:srgbClr val="FF0000"/>
                </a:solidFill>
              </a:rPr>
              <a:t>order of node expansion</a:t>
            </a:r>
            <a:endParaRPr lang="en-US" altLang="en-US" sz="2000" dirty="0">
              <a:solidFill>
                <a:srgbClr val="002060"/>
              </a:solidFill>
            </a:endParaRPr>
          </a:p>
          <a:p>
            <a:pPr algn="just">
              <a:lnSpc>
                <a:spcPct val="90000"/>
              </a:lnSpc>
            </a:pPr>
            <a:r>
              <a:rPr lang="en-US" altLang="en-US" sz="2000" dirty="0">
                <a:solidFill>
                  <a:srgbClr val="002060"/>
                </a:solidFill>
              </a:rPr>
              <a:t>Strategies are evaluated along the following dimensions:</a:t>
            </a:r>
          </a:p>
          <a:p>
            <a:pPr lvl="1" algn="just">
              <a:lnSpc>
                <a:spcPct val="90000"/>
              </a:lnSpc>
            </a:pPr>
            <a:r>
              <a:rPr lang="en-US" altLang="en-US" sz="2000" dirty="0">
                <a:solidFill>
                  <a:srgbClr val="FF0000"/>
                </a:solidFill>
              </a:rPr>
              <a:t>Completeness</a:t>
            </a:r>
            <a:r>
              <a:rPr lang="en-US" altLang="en-US" sz="2000" dirty="0">
                <a:solidFill>
                  <a:srgbClr val="002060"/>
                </a:solidFill>
              </a:rPr>
              <a:t>: Does it always find a solution if one exists?</a:t>
            </a:r>
          </a:p>
          <a:p>
            <a:pPr lvl="1" algn="just">
              <a:lnSpc>
                <a:spcPct val="90000"/>
              </a:lnSpc>
            </a:pPr>
            <a:r>
              <a:rPr lang="en-US" altLang="en-US" sz="2000" dirty="0">
                <a:solidFill>
                  <a:srgbClr val="FF0000"/>
                </a:solidFill>
              </a:rPr>
              <a:t>Time complexity</a:t>
            </a:r>
            <a:r>
              <a:rPr lang="en-US" altLang="en-US" sz="2000" dirty="0">
                <a:solidFill>
                  <a:srgbClr val="002060"/>
                </a:solidFill>
              </a:rPr>
              <a:t>: Number of nodes generated</a:t>
            </a:r>
          </a:p>
          <a:p>
            <a:pPr lvl="1" algn="just">
              <a:lnSpc>
                <a:spcPct val="90000"/>
              </a:lnSpc>
            </a:pPr>
            <a:r>
              <a:rPr lang="en-US" altLang="en-US" sz="2000" dirty="0">
                <a:solidFill>
                  <a:srgbClr val="FF0000"/>
                </a:solidFill>
              </a:rPr>
              <a:t>Space complexity</a:t>
            </a:r>
            <a:r>
              <a:rPr lang="en-US" altLang="en-US" sz="2000" dirty="0">
                <a:solidFill>
                  <a:srgbClr val="002060"/>
                </a:solidFill>
              </a:rPr>
              <a:t>: Maximum number of nodes in memory</a:t>
            </a:r>
          </a:p>
          <a:p>
            <a:pPr lvl="1" algn="just">
              <a:lnSpc>
                <a:spcPct val="90000"/>
              </a:lnSpc>
            </a:pPr>
            <a:r>
              <a:rPr lang="en-US" altLang="en-US" sz="2000" dirty="0">
                <a:solidFill>
                  <a:srgbClr val="FF0000"/>
                </a:solidFill>
              </a:rPr>
              <a:t>Optimality</a:t>
            </a:r>
            <a:r>
              <a:rPr lang="en-US" altLang="en-US" sz="2000" dirty="0">
                <a:solidFill>
                  <a:srgbClr val="002060"/>
                </a:solidFill>
              </a:rPr>
              <a:t>: Does it always find a least-cost solution?</a:t>
            </a:r>
          </a:p>
          <a:p>
            <a:pPr algn="just">
              <a:lnSpc>
                <a:spcPct val="90000"/>
              </a:lnSpc>
            </a:pPr>
            <a:r>
              <a:rPr lang="en-US" altLang="en-US" sz="2000" dirty="0">
                <a:solidFill>
                  <a:srgbClr val="002060"/>
                </a:solidFill>
              </a:rPr>
              <a:t>Time and space complexity are measured in terms of </a:t>
            </a:r>
          </a:p>
          <a:p>
            <a:pPr lvl="1" algn="just">
              <a:lnSpc>
                <a:spcPct val="90000"/>
              </a:lnSpc>
            </a:pPr>
            <a:r>
              <a:rPr lang="en-US" altLang="en-US" sz="2000" i="1" dirty="0">
                <a:solidFill>
                  <a:srgbClr val="FF0000"/>
                </a:solidFill>
              </a:rPr>
              <a:t>b</a:t>
            </a:r>
            <a:r>
              <a:rPr lang="en-US" altLang="en-US" sz="2000" i="1" dirty="0">
                <a:solidFill>
                  <a:srgbClr val="002060"/>
                </a:solidFill>
              </a:rPr>
              <a:t>:</a:t>
            </a:r>
            <a:r>
              <a:rPr lang="en-US" altLang="en-US" sz="2000" dirty="0">
                <a:solidFill>
                  <a:srgbClr val="002060"/>
                </a:solidFill>
              </a:rPr>
              <a:t> maximum no. of successors of any node</a:t>
            </a:r>
          </a:p>
          <a:p>
            <a:pPr lvl="1" algn="just">
              <a:lnSpc>
                <a:spcPct val="90000"/>
              </a:lnSpc>
            </a:pPr>
            <a:r>
              <a:rPr lang="en-US" altLang="en-US" sz="2000" i="1" dirty="0">
                <a:solidFill>
                  <a:srgbClr val="FF0000"/>
                </a:solidFill>
              </a:rPr>
              <a:t>d</a:t>
            </a:r>
            <a:r>
              <a:rPr lang="en-US" altLang="en-US" sz="2000" i="1" dirty="0">
                <a:solidFill>
                  <a:srgbClr val="002060"/>
                </a:solidFill>
              </a:rPr>
              <a:t>: </a:t>
            </a:r>
            <a:r>
              <a:rPr lang="en-US" altLang="en-US" sz="2000" dirty="0">
                <a:solidFill>
                  <a:srgbClr val="002060"/>
                </a:solidFill>
              </a:rPr>
              <a:t>depth of the shallowest goal node</a:t>
            </a:r>
          </a:p>
          <a:p>
            <a:pPr lvl="1" algn="just">
              <a:lnSpc>
                <a:spcPct val="90000"/>
              </a:lnSpc>
            </a:pPr>
            <a:r>
              <a:rPr lang="en-US" altLang="en-US" sz="2000" i="1" dirty="0">
                <a:solidFill>
                  <a:srgbClr val="FF0000"/>
                </a:solidFill>
              </a:rPr>
              <a:t>m</a:t>
            </a:r>
            <a:r>
              <a:rPr lang="en-US" altLang="en-US" sz="2000" dirty="0">
                <a:solidFill>
                  <a:srgbClr val="002060"/>
                </a:solidFill>
              </a:rPr>
              <a:t>: maximum length of any path in the state space.</a:t>
            </a:r>
          </a:p>
          <a:p>
            <a:endParaRPr lang="en-US" dirty="0"/>
          </a:p>
        </p:txBody>
      </p:sp>
    </p:spTree>
    <p:extLst>
      <p:ext uri="{BB962C8B-B14F-4D97-AF65-F5344CB8AC3E}">
        <p14:creationId xmlns:p14="http://schemas.microsoft.com/office/powerpoint/2010/main" val="4048819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p>
        </p:txBody>
      </p:sp>
      <p:sp>
        <p:nvSpPr>
          <p:cNvPr id="3" name="Content Placeholder 2"/>
          <p:cNvSpPr>
            <a:spLocks noGrp="1"/>
          </p:cNvSpPr>
          <p:nvPr>
            <p:ph idx="1"/>
          </p:nvPr>
        </p:nvSpPr>
        <p:spPr/>
        <p:txBody>
          <a:bodyPr/>
          <a:lstStyle/>
          <a:p>
            <a:pPr algn="just"/>
            <a:r>
              <a:rPr lang="en-US" sz="2000" dirty="0"/>
              <a:t>These agents are similar to the goal-based agent but provide an extra component of utility measurement which makes them different by providing a measure of success at a given state.</a:t>
            </a:r>
          </a:p>
          <a:p>
            <a:pPr algn="just"/>
            <a:r>
              <a:rPr lang="en-US" sz="2000" dirty="0"/>
              <a:t>Utility-based agent act based not only goals but also the best way to achieve the goal.</a:t>
            </a:r>
          </a:p>
          <a:p>
            <a:pPr algn="just"/>
            <a:r>
              <a:rPr lang="en-US" sz="2000" dirty="0"/>
              <a:t>The Utility-based agent is useful when there are multiple possible alternatives, and an agent has to choose in order to perform the best action.</a:t>
            </a:r>
          </a:p>
          <a:p>
            <a:pPr algn="just"/>
            <a:r>
              <a:rPr lang="en-US" sz="2000" dirty="0"/>
              <a:t>The utility function maps each state to a real number to check how efficiently each action achieves the goals.</a:t>
            </a:r>
          </a:p>
          <a:p>
            <a:endParaRPr lang="en-US" dirty="0"/>
          </a:p>
        </p:txBody>
      </p:sp>
    </p:spTree>
    <p:extLst>
      <p:ext uri="{BB962C8B-B14F-4D97-AF65-F5344CB8AC3E}">
        <p14:creationId xmlns:p14="http://schemas.microsoft.com/office/powerpoint/2010/main" val="16052737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p>
        </p:txBody>
      </p:sp>
      <p:pic>
        <p:nvPicPr>
          <p:cNvPr id="4" name="Picture 5" descr="utility-based-ag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362200"/>
            <a:ext cx="6934200" cy="4343400"/>
          </a:xfrm>
          <a:noFill/>
        </p:spPr>
      </p:pic>
      <p:sp>
        <p:nvSpPr>
          <p:cNvPr id="5" name="TextBox 3"/>
          <p:cNvSpPr txBox="1">
            <a:spLocks noChangeArrowheads="1"/>
          </p:cNvSpPr>
          <p:nvPr/>
        </p:nvSpPr>
        <p:spPr bwMode="auto">
          <a:xfrm>
            <a:off x="852055" y="4953000"/>
            <a:ext cx="372687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2000" b="1" dirty="0">
                <a:solidFill>
                  <a:srgbClr val="FF0000"/>
                </a:solidFill>
                <a:latin typeface="Arial" panose="020B0604020202020204" pitchFamily="34" charset="0"/>
              </a:rPr>
              <a:t>Solves the problem of conflicting goals, and quantifies the acquirement of goal</a:t>
            </a:r>
          </a:p>
        </p:txBody>
      </p:sp>
    </p:spTree>
    <p:extLst>
      <p:ext uri="{BB962C8B-B14F-4D97-AF65-F5344CB8AC3E}">
        <p14:creationId xmlns:p14="http://schemas.microsoft.com/office/powerpoint/2010/main" val="39485594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a:t>
            </a:r>
          </a:p>
        </p:txBody>
      </p:sp>
      <p:sp>
        <p:nvSpPr>
          <p:cNvPr id="3" name="Content Placeholder 2"/>
          <p:cNvSpPr>
            <a:spLocks noGrp="1"/>
          </p:cNvSpPr>
          <p:nvPr>
            <p:ph idx="1"/>
          </p:nvPr>
        </p:nvSpPr>
        <p:spPr>
          <a:xfrm>
            <a:off x="838201" y="2362202"/>
            <a:ext cx="7693025" cy="4190998"/>
          </a:xfrm>
        </p:spPr>
        <p:txBody>
          <a:bodyPr/>
          <a:lstStyle/>
          <a:p>
            <a:r>
              <a:rPr lang="en-US" altLang="en-US" dirty="0">
                <a:solidFill>
                  <a:srgbClr val="FF0000"/>
                </a:solidFill>
              </a:rPr>
              <a:t>Automated Taxi</a:t>
            </a:r>
            <a:r>
              <a:rPr lang="en-US" altLang="en-US" dirty="0">
                <a:solidFill>
                  <a:srgbClr val="002060"/>
                </a:solidFill>
              </a:rPr>
              <a:t>:</a:t>
            </a:r>
          </a:p>
          <a:p>
            <a:pPr lvl="1" algn="just"/>
            <a:r>
              <a:rPr lang="en-US" altLang="en-US" dirty="0">
                <a:solidFill>
                  <a:srgbClr val="002060"/>
                </a:solidFill>
              </a:rPr>
              <a:t>Consider the agent at a crossing, where it can turn right, left, or go straight</a:t>
            </a:r>
          </a:p>
          <a:p>
            <a:pPr lvl="1" algn="just"/>
            <a:r>
              <a:rPr lang="en-US" altLang="en-US" dirty="0">
                <a:solidFill>
                  <a:srgbClr val="002060"/>
                </a:solidFill>
              </a:rPr>
              <a:t>The agent will calculate the utility of each such action</a:t>
            </a:r>
          </a:p>
          <a:p>
            <a:pPr lvl="1" algn="just"/>
            <a:r>
              <a:rPr lang="en-US" altLang="en-US" dirty="0">
                <a:solidFill>
                  <a:srgbClr val="002060"/>
                </a:solidFill>
              </a:rPr>
              <a:t>It will select the action which maximizes the utility function, i.e., in most cases, the expected profit that the agent can expect to receive in the long run (when the passenger reaches the destination)</a:t>
            </a:r>
          </a:p>
          <a:p>
            <a:pPr lvl="1" algn="just"/>
            <a:r>
              <a:rPr lang="en-US" altLang="en-US" dirty="0">
                <a:solidFill>
                  <a:srgbClr val="002060"/>
                </a:solidFill>
              </a:rPr>
              <a:t>E.g., going straight could have highest utility.</a:t>
            </a:r>
          </a:p>
          <a:p>
            <a:endParaRPr lang="en-US" dirty="0"/>
          </a:p>
        </p:txBody>
      </p:sp>
    </p:spTree>
    <p:extLst>
      <p:ext uri="{BB962C8B-B14F-4D97-AF65-F5344CB8AC3E}">
        <p14:creationId xmlns:p14="http://schemas.microsoft.com/office/powerpoint/2010/main" val="24783847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dirty="0"/>
              <a:t>Learning Agents</a:t>
            </a:r>
          </a:p>
        </p:txBody>
      </p:sp>
      <p:pic>
        <p:nvPicPr>
          <p:cNvPr id="6" name="Content Placeholder 5"/>
          <p:cNvPicPr>
            <a:picLocks noGrp="1" noChangeAspect="1"/>
          </p:cNvPicPr>
          <p:nvPr>
            <p:ph idx="1"/>
          </p:nvPr>
        </p:nvPicPr>
        <p:blipFill>
          <a:blip r:embed="rId2"/>
          <a:stretch>
            <a:fillRect/>
          </a:stretch>
        </p:blipFill>
        <p:spPr>
          <a:xfrm>
            <a:off x="838200" y="2362200"/>
            <a:ext cx="6781800" cy="4419600"/>
          </a:xfrm>
          <a:prstGeom prst="rect">
            <a:avLst/>
          </a:prstGeom>
        </p:spPr>
      </p:pic>
    </p:spTree>
    <p:extLst>
      <p:ext uri="{BB962C8B-B14F-4D97-AF65-F5344CB8AC3E}">
        <p14:creationId xmlns:p14="http://schemas.microsoft.com/office/powerpoint/2010/main" val="26199899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SEARCH?</a:t>
            </a:r>
          </a:p>
        </p:txBody>
      </p:sp>
      <p:sp>
        <p:nvSpPr>
          <p:cNvPr id="3" name="Content Placeholder 2"/>
          <p:cNvSpPr>
            <a:spLocks noGrp="1"/>
          </p:cNvSpPr>
          <p:nvPr>
            <p:ph idx="1"/>
          </p:nvPr>
        </p:nvSpPr>
        <p:spPr>
          <a:xfrm>
            <a:off x="838201" y="2362202"/>
            <a:ext cx="7693025" cy="4038598"/>
          </a:xfrm>
        </p:spPr>
        <p:txBody>
          <a:bodyPr/>
          <a:lstStyle/>
          <a:p>
            <a:pPr algn="just">
              <a:lnSpc>
                <a:spcPct val="90000"/>
              </a:lnSpc>
            </a:pPr>
            <a:r>
              <a:rPr lang="en-US" altLang="en-US" sz="2000" dirty="0"/>
              <a:t>Suppose an agent can execute several actions immediately in a given state</a:t>
            </a:r>
          </a:p>
          <a:p>
            <a:pPr algn="just">
              <a:lnSpc>
                <a:spcPct val="90000"/>
              </a:lnSpc>
            </a:pPr>
            <a:r>
              <a:rPr lang="en-US" altLang="en-US" sz="2000" dirty="0"/>
              <a:t>It doesn’t know the utility of these actions</a:t>
            </a:r>
          </a:p>
          <a:p>
            <a:pPr algn="just">
              <a:lnSpc>
                <a:spcPct val="90000"/>
              </a:lnSpc>
            </a:pPr>
            <a:r>
              <a:rPr lang="en-US" altLang="en-US" sz="2000" dirty="0"/>
              <a:t>Then, for each action, it can execute a sequence of actions until it reaches the goal </a:t>
            </a:r>
          </a:p>
          <a:p>
            <a:pPr algn="just">
              <a:lnSpc>
                <a:spcPct val="90000"/>
              </a:lnSpc>
            </a:pPr>
            <a:r>
              <a:rPr lang="en-US" altLang="en-US" sz="2000" dirty="0"/>
              <a:t>The immediate action which has the best sequence (according to the performance measure) is then the solution</a:t>
            </a:r>
          </a:p>
          <a:p>
            <a:pPr algn="just">
              <a:lnSpc>
                <a:spcPct val="90000"/>
              </a:lnSpc>
            </a:pPr>
            <a:r>
              <a:rPr lang="en-US" altLang="en-US" sz="2000" dirty="0">
                <a:solidFill>
                  <a:srgbClr val="FF0000"/>
                </a:solidFill>
              </a:rPr>
              <a:t>Finding this sequence of actions is called search, and the agent which does this is called the problem-solver.</a:t>
            </a:r>
          </a:p>
          <a:p>
            <a:pPr algn="just">
              <a:lnSpc>
                <a:spcPct val="90000"/>
              </a:lnSpc>
            </a:pPr>
            <a:r>
              <a:rPr lang="en-US" altLang="en-US" sz="2000" dirty="0"/>
              <a:t>NB: Its possible that some sequence might fail, e.g., getting stuck in an infinite loop, or unable to find the goal at all</a:t>
            </a:r>
            <a:endParaRPr lang="en-US" sz="2000" dirty="0"/>
          </a:p>
        </p:txBody>
      </p:sp>
    </p:spTree>
    <p:extLst>
      <p:ext uri="{BB962C8B-B14F-4D97-AF65-F5344CB8AC3E}">
        <p14:creationId xmlns:p14="http://schemas.microsoft.com/office/powerpoint/2010/main" val="30125932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Search to Trees</a:t>
            </a:r>
          </a:p>
        </p:txBody>
      </p:sp>
      <p:sp>
        <p:nvSpPr>
          <p:cNvPr id="3" name="Content Placeholder 2"/>
          <p:cNvSpPr>
            <a:spLocks noGrp="1"/>
          </p:cNvSpPr>
          <p:nvPr>
            <p:ph idx="1"/>
          </p:nvPr>
        </p:nvSpPr>
        <p:spPr/>
        <p:txBody>
          <a:bodyPr/>
          <a:lstStyle/>
          <a:p>
            <a:pPr algn="just"/>
            <a:r>
              <a:rPr lang="en-US" altLang="en-US" sz="1800" dirty="0"/>
              <a:t>You can begin to visualize the concept of a graph</a:t>
            </a:r>
          </a:p>
          <a:p>
            <a:pPr algn="just"/>
            <a:r>
              <a:rPr lang="en-US" altLang="en-US" sz="1800" dirty="0"/>
              <a:t>Searching along different paths of the graph until you reach the solution</a:t>
            </a:r>
          </a:p>
          <a:p>
            <a:pPr algn="just"/>
            <a:r>
              <a:rPr lang="en-US" altLang="en-US" sz="1800" dirty="0"/>
              <a:t>The nodes can be considered congruous to the states</a:t>
            </a:r>
          </a:p>
          <a:p>
            <a:pPr algn="just"/>
            <a:r>
              <a:rPr lang="en-US" altLang="en-US" sz="1800" dirty="0"/>
              <a:t>The whole graph can be the state space</a:t>
            </a:r>
          </a:p>
          <a:p>
            <a:pPr algn="just"/>
            <a:r>
              <a:rPr lang="en-US" altLang="en-US" sz="1800" dirty="0"/>
              <a:t>The links can be congruous to the actions……</a:t>
            </a:r>
          </a:p>
          <a:p>
            <a:endParaRPr lang="en-US" dirty="0"/>
          </a:p>
        </p:txBody>
      </p:sp>
      <p:pic>
        <p:nvPicPr>
          <p:cNvPr id="4" name="Picture 6" descr="http://t0.gstatic.com/images?q=tbn:ANd9GcSslWj17tQIeN6JrehXeYEjfzgyl-gLs6-Yvb6jccMNtvgWTfM&amp;t=1&amp;usg=__lXoUkIX_l5PpYFykpc7Nrlvp1bM="/>
          <p:cNvPicPr>
            <a:picLocks noChangeAspect="1" noChangeArrowheads="1"/>
          </p:cNvPicPr>
          <p:nvPr/>
        </p:nvPicPr>
        <p:blipFill>
          <a:blip r:embed="rId2"/>
          <a:srcRect/>
          <a:stretch>
            <a:fillRect/>
          </a:stretch>
        </p:blipFill>
        <p:spPr bwMode="auto">
          <a:xfrm>
            <a:off x="4419600" y="4419600"/>
            <a:ext cx="4419600" cy="2319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34095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Traveling in Romania</a:t>
            </a:r>
          </a:p>
        </p:txBody>
      </p:sp>
      <p:sp>
        <p:nvSpPr>
          <p:cNvPr id="3" name="Content Placeholder 2"/>
          <p:cNvSpPr>
            <a:spLocks noGrp="1"/>
          </p:cNvSpPr>
          <p:nvPr>
            <p:ph idx="1"/>
          </p:nvPr>
        </p:nvSpPr>
        <p:spPr/>
        <p:txBody>
          <a:bodyPr/>
          <a:lstStyle/>
          <a:p>
            <a:pPr algn="just">
              <a:lnSpc>
                <a:spcPct val="90000"/>
              </a:lnSpc>
            </a:pPr>
            <a:r>
              <a:rPr lang="en-US" altLang="en-US" dirty="0"/>
              <a:t>On holiday in Romania; currently in Arad.</a:t>
            </a:r>
          </a:p>
          <a:p>
            <a:pPr algn="just">
              <a:lnSpc>
                <a:spcPct val="90000"/>
              </a:lnSpc>
            </a:pPr>
            <a:r>
              <a:rPr lang="en-US" altLang="en-US" dirty="0"/>
              <a:t>Flight leaves tomorrow from Bucharest</a:t>
            </a:r>
          </a:p>
          <a:p>
            <a:pPr algn="just">
              <a:lnSpc>
                <a:spcPct val="90000"/>
              </a:lnSpc>
            </a:pPr>
            <a:r>
              <a:rPr lang="en-US" altLang="en-US" dirty="0">
                <a:solidFill>
                  <a:srgbClr val="FF0000"/>
                </a:solidFill>
              </a:rPr>
              <a:t>Formulate goal</a:t>
            </a:r>
            <a:r>
              <a:rPr lang="en-US" altLang="en-US" dirty="0"/>
              <a:t>: Be in Bucharest</a:t>
            </a:r>
          </a:p>
          <a:p>
            <a:pPr algn="just">
              <a:lnSpc>
                <a:spcPct val="90000"/>
              </a:lnSpc>
            </a:pPr>
            <a:r>
              <a:rPr lang="en-US" altLang="en-US" dirty="0">
                <a:solidFill>
                  <a:srgbClr val="FF0000"/>
                </a:solidFill>
              </a:rPr>
              <a:t>Formulate problem</a:t>
            </a:r>
            <a:r>
              <a:rPr lang="en-US" altLang="en-US" dirty="0"/>
              <a:t>:</a:t>
            </a:r>
          </a:p>
          <a:p>
            <a:pPr lvl="1" algn="just">
              <a:lnSpc>
                <a:spcPct val="90000"/>
              </a:lnSpc>
            </a:pPr>
            <a:r>
              <a:rPr lang="en-US" altLang="en-US" dirty="0">
                <a:solidFill>
                  <a:srgbClr val="FF0000"/>
                </a:solidFill>
              </a:rPr>
              <a:t>States</a:t>
            </a:r>
            <a:r>
              <a:rPr lang="en-US" altLang="en-US" dirty="0"/>
              <a:t>: various cities</a:t>
            </a:r>
          </a:p>
          <a:p>
            <a:pPr lvl="1" algn="just">
              <a:lnSpc>
                <a:spcPct val="90000"/>
              </a:lnSpc>
            </a:pPr>
            <a:r>
              <a:rPr lang="en-US" altLang="en-US" dirty="0">
                <a:solidFill>
                  <a:srgbClr val="FF0000"/>
                </a:solidFill>
              </a:rPr>
              <a:t>Actions</a:t>
            </a:r>
            <a:r>
              <a:rPr lang="en-US" altLang="en-US" dirty="0"/>
              <a:t>: drive between cities</a:t>
            </a:r>
          </a:p>
          <a:p>
            <a:pPr algn="just">
              <a:lnSpc>
                <a:spcPct val="90000"/>
              </a:lnSpc>
            </a:pPr>
            <a:r>
              <a:rPr lang="en-US" altLang="en-US" dirty="0">
                <a:solidFill>
                  <a:srgbClr val="FF0000"/>
                </a:solidFill>
              </a:rPr>
              <a:t>Find solution</a:t>
            </a:r>
            <a:r>
              <a:rPr lang="en-US" altLang="en-US" dirty="0"/>
              <a:t>:</a:t>
            </a:r>
          </a:p>
          <a:p>
            <a:pPr lvl="1" algn="just">
              <a:lnSpc>
                <a:spcPct val="90000"/>
              </a:lnSpc>
            </a:pPr>
            <a:r>
              <a:rPr lang="en-US" altLang="en-US" dirty="0"/>
              <a:t>Sequence of cities, e.g., Arad, Sibiu, </a:t>
            </a:r>
            <a:r>
              <a:rPr lang="en-US" altLang="en-US" dirty="0" err="1"/>
              <a:t>Fagaras</a:t>
            </a:r>
            <a:r>
              <a:rPr lang="en-US" altLang="en-US" dirty="0"/>
              <a:t>, Bucharest.</a:t>
            </a:r>
          </a:p>
          <a:p>
            <a:endParaRPr lang="en-US" dirty="0"/>
          </a:p>
        </p:txBody>
      </p:sp>
    </p:spTree>
    <p:extLst>
      <p:ext uri="{BB962C8B-B14F-4D97-AF65-F5344CB8AC3E}">
        <p14:creationId xmlns:p14="http://schemas.microsoft.com/office/powerpoint/2010/main" val="2769911459"/>
      </p:ext>
    </p:extLst>
  </p:cSld>
  <p:clrMapOvr>
    <a:masterClrMapping/>
  </p:clrMapOvr>
  <p:transition>
    <p:fade/>
  </p:transition>
</p:sld>
</file>

<file path=ppt/theme/theme1.xml><?xml version="1.0" encoding="utf-8"?>
<a:theme xmlns:a="http://schemas.openxmlformats.org/drawingml/2006/main" name="Theme1">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5C8782E-8FD1-4DD5-B1D4-2219BDDE01B3}" vid="{796131F4-60EA-4B71-AF3A-7C794936D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19019</TotalTime>
  <Words>1052</Words>
  <Application>Microsoft Office PowerPoint</Application>
  <PresentationFormat>On-screen Show (4:3)</PresentationFormat>
  <Paragraphs>111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Bahnschrift</vt:lpstr>
      <vt:lpstr>Calibri</vt:lpstr>
      <vt:lpstr>Courier New</vt:lpstr>
      <vt:lpstr>Lucida Sans</vt:lpstr>
      <vt:lpstr>Times New Roman</vt:lpstr>
      <vt:lpstr>Wingdings</vt:lpstr>
      <vt:lpstr>Theme1</vt:lpstr>
      <vt:lpstr>Artificial Intelligence Lecture 04: Problem Solving Through Search</vt:lpstr>
      <vt:lpstr>Lecture Outline</vt:lpstr>
      <vt:lpstr>Utility-based agents</vt:lpstr>
      <vt:lpstr>Utility-based agents</vt:lpstr>
      <vt:lpstr>Utility-based Agent</vt:lpstr>
      <vt:lpstr>Learning Agents</vt:lpstr>
      <vt:lpstr>What is SEARCH?</vt:lpstr>
      <vt:lpstr>Linking Search to Trees</vt:lpstr>
      <vt:lpstr>Example: Traveling in Romania</vt:lpstr>
      <vt:lpstr>Example: Traveling in Romaniam</vt:lpstr>
      <vt:lpstr>Search Problem Types</vt:lpstr>
      <vt:lpstr>Problem-Solver Formulation</vt:lpstr>
      <vt:lpstr>Vacuum World State Space Graph</vt:lpstr>
      <vt:lpstr>PowerPoint Presentation</vt:lpstr>
      <vt:lpstr>Example: The 8-puzzle</vt:lpstr>
      <vt:lpstr>PowerPoint Presentation</vt:lpstr>
      <vt:lpstr>Example: Robotic Assembly</vt:lpstr>
      <vt:lpstr>Tree Search Algorithms</vt:lpstr>
      <vt:lpstr>Tree search example</vt:lpstr>
      <vt:lpstr>PowerPoint Presentation</vt:lpstr>
      <vt:lpstr>Fringe</vt:lpstr>
      <vt:lpstr>Fringe</vt:lpstr>
      <vt:lpstr>Implementation: States vs. Nodes</vt:lpstr>
      <vt:lpstr>Implementation: States vs. Nodes</vt:lpstr>
      <vt:lpstr>Search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Tariq Mahmood</dc:creator>
  <cp:lastModifiedBy>Moorche</cp:lastModifiedBy>
  <cp:revision>425</cp:revision>
  <cp:lastPrinted>2018-11-01T11:08:50Z</cp:lastPrinted>
  <dcterms:created xsi:type="dcterms:W3CDTF">2009-02-25T08:44:18Z</dcterms:created>
  <dcterms:modified xsi:type="dcterms:W3CDTF">2023-02-27T10:18:00Z</dcterms:modified>
</cp:coreProperties>
</file>