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6"/>
  </p:notesMasterIdLst>
  <p:sldIdLst>
    <p:sldId id="430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9" r:id="rId19"/>
    <p:sldId id="468" r:id="rId20"/>
    <p:sldId id="470" r:id="rId21"/>
    <p:sldId id="471" r:id="rId22"/>
    <p:sldId id="472" r:id="rId23"/>
    <p:sldId id="473" r:id="rId24"/>
    <p:sldId id="474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1A1"/>
    <a:srgbClr val="0909FF"/>
    <a:srgbClr val="990000"/>
    <a:srgbClr val="F3F9FB"/>
    <a:srgbClr val="008000"/>
    <a:srgbClr val="4F0AFA"/>
    <a:srgbClr val="5B0DF7"/>
    <a:srgbClr val="6C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4" autoAdjust="0"/>
    <p:restoredTop sz="94346" autoAdjust="0"/>
  </p:normalViewPr>
  <p:slideViewPr>
    <p:cSldViewPr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1T10:31:53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5488 10975 0,'39'0'203,"39"0"-187,-39 0 15,40 0-15,-79-39-16,39 39 15,39 0 1,-38 0-1,-1 0 1,0 0 0,0-40-1,0 40 17,0 0-17,1 0-15,-1 0 31,0 0 1,0 0-17,0 0 1,1 0 0,-1 0-1,0 0 1,0 0 15,0 0-31,1 0 16,-1 0 15,39 0-15,-39 0-1,1 0 32,-1 0-31,0 0 15,0 0-15,0 0 15,1 0-16,-40 40 1,39-40 0,0 0-16,0 0 31,0 0-15,1 0-1,-1 0 16,0 39-31,0-39 32,0 0-1</inkml:trace>
  <inkml:trace contextRef="#ctx0" brushRef="#br0" timeOffset="14753.232">5488 10740 0,'0'-79'63,"0"40"-32,0-39-15,0 38-1,0-38 1,0 39-16,39 0 16,-39-79 15,39 40-16,0 38-15,0-38 16,1 0 0,-1-1-16,-39 1 15,78-1 1,-78 1 0,39 39-1,-39 0-15,40 39 16,-40-40-16,39 1 31,-39 0-15,78-39-1,-78 38-15,39 1 16,-39 0 0,39 0-1,-39 0 1,40 39-1,-1-79 1,39 1-16,-39-1 16,40 1-1,-40 39-15,0 0 16,-39-1 0,79 40-16,-40-39 140,0 39-93,-39-39-47,0 0 31,0 0 1,0 0 124,39-1-141,-39 1 1,0 0 15</inkml:trace>
  <inkml:trace contextRef="#ctx0" brushRef="#br0" timeOffset="19814.2308">5566 11092 0,'0'40'140,"0"38"-124,0-39-1,0 0 1,0 1-16,0 38 16,0-39-1,0 0 1,0 1-16,0-1 31,0 0-15,0 0-16,39 0 31,-39 1-31,0-1 63,0 0-32,0 0-16,0 0 1,0 0 0,0 1 15,39-40-31,-39 39 47,0 0-32,40 0 17,-40 0-1,0 1-15,0-1-16,0 0 31,39 0-16,-39 0-15,0 1 375,39 38-375,0-39 32,-39 40-17,0-1-15,39 0 16,1 40 0,-1-40-1,-39 1-15,39-1 16,0-39-1,-39 40-15,0-40 16,39 39 0,0-38-1,-39 38-15,40 0 16,-40-38 0,0-1-1,39 39-15,-39-39 47,39 40-31,0-40 15,-39 0-31,0 0 16,39 1-1,-39-1 1,40 0-1,-40 0 1,39-39-16,-39 79 16,39-40 15,-39 0-31,0 0 16,39 0-1,0 40 1,1-40 31,-1 0-16,-39 0-15,39 1-1,-39-1 1,39-39 31,-39 39-32,39-39 32,-39 39-31,0 0 15,40-39-15,-40 40-1,39-40 1,0 39 0,0 0-1</inkml:trace>
  <inkml:trace contextRef="#ctx0" brushRef="#br0" timeOffset="23501.6776">8310 11014 0,'39'0'141,"0"0"-141,0 0 15,1 0 1,38 0-1,-39 0-15,40 0 16,-40 0 0,0 0-16,0 0 47,0 0-32,40 0 16,-40 0-15,0 0 15,0 0-31,1 0 16,-1 0 15,0 0-31,0 0 16,0 0-1,0 0 1,40-39 15,-40 39 1,0 0-1,0-39-31,1 39 31,-1 0 16,0 0-31,0 0-1,0 0 16,1 0-15,-1 0 31,0 0-31,-39-40 15</inkml:trace>
  <inkml:trace contextRef="#ctx0" brushRef="#br0" timeOffset="24888.7797">11132 10936 0,'78'39'94,"1"0"-63,-40 0-15,79-39-16,-79 79 16,39-40-1,1 0 1,-1 0-16,-39-39 15,40 79 1,-40-40-16,0-39 16,79 39-1,-79 0 1,39-39-16,1 39 16,-1 1-1,0-1 16,-39 0-15,1-39 0,-1 39-1,0-39 1,-39 39 0,39-39-1,0 40 1,1-40 15,38 0-15,-39 0 15,0 0-31,1 0 16,-1 0-1,-39-40 95</inkml:trace>
  <inkml:trace contextRef="#ctx0" brushRef="#br0" timeOffset="26055.6382">13719 11563 0,'39'0'78,"40"0"-63,-1 0 1,40 0-16,-40 0 16,40 0-1,-1 0 1,-38 0-16,-1 0 15,-39 0 1,40 0-16,-40 0 31,0 0-15,0 0 15,0 0-31,1 0 47,-1 0-16,39 0-15,-39 0 0,1 0-1,38 0 1,-39 0-1,0 0 1,1 0 0,-1 0-1,0 0-15,0-39 32</inkml:trace>
  <inkml:trace contextRef="#ctx0" brushRef="#br0" timeOffset="27442.3133">16894 11524 0,'0'-40'32,"0"1"30,0 0-46,39-39-1,40-1 1,38-117 0,118 0-1,118-39-15,-78 0 32,-40 78-17,-39 79-15,-118 38 16,1 1-1,-40 39 17,0 0-17,0 0-15,0 0 16,0 0 0,1 0-1,-1 0 1,0 0 15,0 0-31,0 0 31,1 0-15,38 0 15,-39 39-15,0 1-1,1-40 1,-1 0-16,0 39 16,0-39 15,0 0-31,1 0 16,-40 39-1,39-39 1</inkml:trace>
  <inkml:trace contextRef="#ctx0" brushRef="#br0" timeOffset="29394.0038">19951 9877 0,'40'0'0,"38"-39"31,0 0-31,40 0 16,0-1-1,-40 40 1,40-39-16,-79 39 15,39 0 17,-39 0-32,40 0 31,-40 39-31,0-39 16,0 40-1,40-1 1,-79 0-1,39 0 1,0 0-16,-39 40 16,39-40-1,1 0 1,-40 40-16,0-40 31,0 0-15,0 39-1,39-38-15,-39 38 32,0-39-32,0 0 15,0 1 1,0-1 0,0 0-16,0 39 15,0-38 1,-39-1-16,-1 39 15,1-39 17,0-39 15,0 0-47,39 40 15,-39-1 1,-40 0-1,1 0 1,-1 0-16,1 1 16,39-40-1,0 0 17,-1 0-32,-38 0 15,39 0 1,0 0-1,-1 0-15,-38 0 16,39 0 0,0 0-1,-40 0-15,40-40 32,0 40-17,0-39-15,-40-39 31,79 39-15,-78-1-16,78 1 16,0 0-1,-39 0 1,39 0-16,-40-1 16,40 1 15,0 0-16,0 0 1,0 0 15,40 39-15,-40-40 15,0 1 0,0 0 1,39 0-17,0-40 1,39 40-16,-78-39 16,79 39-1,-40-40 1,-39 40-1,39 39 1,0-39 93,79-40-93,156-38 0,158 78-16</inkml:trace>
  <inkml:trace contextRef="#ctx0" brushRef="#br0" timeOffset="45587.0193">6036 10387 0,'0'-39'16,"0"-1"0,0 80 171,0-1-156,0 0 1,0 0-17,0 0 17,0 1-1,39-40-16,1 0 1,-40 39 15,39-39 16,0 0 16,0 0-16,-39-79-1,0 40-30,0 0 0,0-39-16,0-1 31,0 40-15,0 78 124,0 0-124,39 1-1,-39 38 1,40-39 15,-1 0-31,-39 40 16,0-40 0,78 79-1,-78-79 1,0 0-1,39-39 17,-39 39-17,40 0 1</inkml:trace>
  <inkml:trace contextRef="#ctx0" brushRef="#br0" timeOffset="47273.9585">5448 9172 0,'0'0'0,"-39"-40"0,39 1 15,0 0 1,-39 39 15,39 39 110,0 0-126,0 1 1,0-1 0,0 0-16,0 0 15,0 0 17,0 1-32,0-1 46,0 0-46,0 0 16,0 0 31,39-39-31,0 0-1,-39 40-15,40-40 16,-1 0 31,0 0-16,0 0-15,0 0-16,1 0 31,-1 0 0,-39-40 47,0-38-47,0 39-15,0 0 15,-39 39 16,-1 0 0,1 0-31,0-40-1,0 40 1,39 40 78</inkml:trace>
  <inkml:trace contextRef="#ctx0" brushRef="#br0" timeOffset="48692.5608">5331 12856 0,'0'-39'31,"0"0"-15,0 0 0,0-1-1,0 80 110,0-1-125,0 39 16,0-39-1,0 79 1,0-79-16,0 0 16,0 1-1,0-1 32</inkml:trace>
  <inkml:trace contextRef="#ctx0" brushRef="#br0" timeOffset="50248.1361">5527 12739 0,'0'0'0,"0"39"109,0 0-77,0 39-17,0-38 1,39-40 15,-39 39-31,0 0 16,39-39-1,0 0 1,-39 39 0,40-39-1,-1 0 1,0 0 62,0-39 16,-39 0-79,0 0 1,0-40 0,0 40 15,0-39-31,0 38 47,-39 40 31,0 0-31,0 0 0,-118 196 46</inkml:trace>
  <inkml:trace contextRef="#ctx0" brushRef="#br0" timeOffset="57194.4285">9094 10465 0,'0'-39'391,"39"39"-32,0 0-343,0 0-1,40 0 1,-40 0 0,0 0-1,0 0-15,-78 39 110,39 40-95,-78-40 1,78 0-1,39-39 189,0 0-204,39 0 31,-38 0-16,-1 0 17,0 0 30,-39 39-15,0 0 16,-39-39 15,-40 40-78,40-1 15,0-39 17,-39 39-17,38-39 1,1 0-1</inkml:trace>
  <inkml:trace contextRef="#ctx0" brushRef="#br0" timeOffset="59047.0125">12190 10896 0,'0'0'0,"0"-39"94,40 39-63,38 0-31,39-39 16,-38 39 0,-40 0-1,0 0-15,0 0 16,-39 39 78,0 0-63,0 1-16,0-1 17,-39 0-17,39 0 1,-39 40 0,39-40 15,0 0 0,0 0 0,0 0 1,0 1-1,-39-80 63,39 1-79,0-39 1,0 39 15,39 39 63,0 0-79,0 0 1,1 0 0,-1 0 15,0 0 63,-39 39-79</inkml:trace>
  <inkml:trace contextRef="#ctx0" brushRef="#br0" timeOffset="60249.6942">14150 11014 0,'39'0'31,"1"78"-15,-40-38 0,0-1-1,39 39-15,0-78 16,-39 39 0,39 1-16,-39-1 31</inkml:trace>
  <inkml:trace contextRef="#ctx0" brushRef="#br0" timeOffset="61717.0529">16933 10191 0,'0'-79'47,"157"40"-32,78-78 1,0 38-1,1-38-15,-158 77 16,-39 40 0,0 0-16,-39 40 47,0-1-16,0 0 0,0 0-15,0 0-1,0 40 1,0-1-16,0 1 16,0 38-1,0-78 1,0 1-16,0-1 15,40-39 48</inkml:trace>
  <inkml:trace contextRef="#ctx0" brushRef="#br0" timeOffset="62618.5901">17639 10348 0,'39'-40'93,"0"1"-93,40 39 16,-40 0 0,0-39-16,79 0 15,-79 39 1,0 0 0,0 0-16,-39-39 15</inkml:trace>
  <inkml:trace contextRef="#ctx0" brushRef="#br0" timeOffset="67832.6692">22107 9916 0,'0'0'0,"0"40"16,-39-40-1,78 0 220,-39-40-220,39 40-15,1-39 16,-1 39 0,0-39-16,0 39 15,0-39 1,1 39 0</inkml:trace>
  <inkml:trace contextRef="#ctx0" brushRef="#br0" timeOffset="68802.3898">22303 10191 0,'39'0'125,"-39"-39"-125,40 39 62,-40-40-46,39 40 15</inkml:trace>
  <inkml:trace contextRef="#ctx0" brushRef="#br0" timeOffset="69516.1974">23166 9289 0,'0'39'141,"0"40"-125,39-1-1,0 1-15,0-40 16,0 78 0,-39-77-1,40-40 16</inkml:trace>
  <inkml:trace contextRef="#ctx0" brushRef="#br0" timeOffset="70571.6557">23322 9211 0,'0'-39'63,"40"39"-48,38-40-15,0 40 16,-78-39 15,40 39-15,-40 39 93,0 40-93,0-1-16,39 1 15,0-1 1,0 0 0,-39 1-16,0-40 31,0 0-15,0 0-16,39 40 15,1-79 16</inkml:trace>
  <inkml:trace contextRef="#ctx0" brushRef="#br0" timeOffset="71472.0319">23518 9564 0,'0'-40'79,"0"1"-33,40 39-30,-40-39 0,39 39-16,0-78 15,39 78 1,1-79 0,-40 79-16,0 0 15</inkml:trace>
  <inkml:trace contextRef="#ctx0" brushRef="#br0" timeOffset="73107.9093">23675 8897 0,'0'0'0,"0"-39"0,0 0 31,-39 39-15,0 0 15,0 0-15,-1 0-1,1 0 16,0 0 1,0 39-17,0 0 1,-1 0 0,1 1-1,0-1-15,0 0 31,0 39-31,-1-38 16,1 38 0,39-39-1,-39 0 1,39 40 15,-39-40-31,39 0 16,0 40-1,0-1 1,0-39 0,0 40-1,0-1 1,0-39-16,0 0 16,0 1-1,0 38 1,0-39-16,0 0 15,0 40 1,39-40 0,39 0-16,-38 79 15,-1-118 1,-39 39-16,78-39 16,-39 39-1,1-39 1,-1 0-16,39 0 47,-39 0-32,1-39 1,-1 39 0,78-39-1,-77-40-15,38 40 16,0-39-16,-38 78 15,-1-39 1,-39-1 15,0 1 16,39-39-16,0-1-31,40 1 16,-79-40 0,78 40-1,-39 39 1,-39-40 0,0 40 15,-39-39 0,39-1-31,-78 1 16,38 0-1,40-1-15,-39 1 16,0 78 0,0 0-1,0 39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647B1C-E4FF-44A5-AA58-AE32315C2FFA}" type="datetimeFigureOut">
              <a:rPr lang="en-US"/>
              <a:pPr>
                <a:defRPr/>
              </a:pPr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00C269-9F07-4DFB-B11B-15EFE2535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2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6AE006-1E9B-4516-B2E7-2D8710041DA7}" type="slidenum">
              <a:rPr lang="en-US" altLang="en-US" sz="120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597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97DB89-CDD6-472D-8A6C-DAA95BB1FA3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D1A2CC5-F66F-4FF1-9C12-E4C07F54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194141-4B13-4C0B-9E9E-4B6DF58F22B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PK" altLang="en-PK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CCC10C4-1070-49FF-9EC0-FC19F4D37B5A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95304FCF-25DE-4BD8-A83B-51D9A6ECE6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16389DA0-8CD8-4422-9A8F-A93463A8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 sz="1800"/>
            </a:p>
          </p:txBody>
        </p:sp>
      </p:grp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1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9144541-1081-4B27-9E4B-DD51FC1DCE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C7BED5-F055-412A-8E9E-74FB4E615AD3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7755DD8-7CD3-439F-A290-5D547A54A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37CD04-9D5B-417F-A66B-C38A4D2D5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1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F31E5A96-A172-42D5-9655-AA9A774A36B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98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64D6AB3-0BE0-4AE2-A565-F6DB7E10D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DFBD3-DFD7-4D4D-B7B7-2FEEDDAA322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4E88F6-7B9B-48EF-88D1-8B8546270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AFD07A6-C54B-4303-8783-79A5AA51D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BE0DA-F979-4E3F-B726-C179EF38E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018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2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2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E454C69-05BB-4376-BF5B-F23F07E40E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196C4-10AC-4B9B-B937-F64E5F1A6F6E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E95B74-3904-4687-A858-1857057DF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1F3940-CBCF-4E25-ACC0-395A595B0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D2E9A-60C8-416B-A024-CDD3AC562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85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1" y="2362202"/>
            <a:ext cx="7693025" cy="3724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77D68F-D4CE-414A-BDA9-E33AB488C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1F794-330A-4EB0-8274-5ED59C2FAC08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1A1324-E8FC-418E-94C0-85F2BD7D6E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B9D749-3CF9-4C82-90AE-BA2A543AF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31E-0AB9-4E05-8F3B-4DCF513603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41561C-CEBF-48F4-9E28-C4482E17C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33ACE-439C-4126-9A6D-19D3C514BD4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5660E3-240B-41E3-888C-1B88C6F55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180715-2C5B-4D99-B35D-5CB9C8F56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17698-604B-4D7F-9E42-DE609D4473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5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E7B7F9-9B63-4C99-B240-FC12E76B5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287B4-23FA-4D5E-8B17-DBEA4DFBFFF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EDBDB97-8B17-4504-8ADA-64F907DF6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1478AB-4749-4D3C-8589-3B6D14C30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9868B-3909-478A-9725-E925864EA9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5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D3B876-73DB-429F-B4A5-ACDB21507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A1967-ABF7-4C6A-A34B-F75DE6AF343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30567E-7D9B-4A0A-8C19-E932DA0E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332F7B6-D444-4E55-96A6-522A403CF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806C4-8FAE-4E06-AA81-8730B4B5B2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57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D9AB9F-2A0C-4FBB-B382-9C21E1687A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710DC-37CE-4DB3-B920-0926B4B270F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A914F3E-D7BB-499F-8AAC-D29CA4F04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7F3BCB4-F714-4117-802E-711CF7676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D2D9A-07F1-43B8-9A5D-3CD8D4C4EC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0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582D231-FDF6-426E-A616-698440509C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3E74D-3C1A-467B-B06D-8A58D07EF89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DCA115-9E3C-40D4-8912-F4E20DB6B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499D514-9105-4111-8B91-F8810A02C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4901D-76DD-4B12-A69C-8E219F44D10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35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939D947-A124-40F1-A1CD-BD82F65EC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6C6D-3E7E-4D1B-B4D9-6AEC4681687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EDE26CF-7FFF-494A-9127-8D239D271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08D1E9E-3392-4D0F-B80B-A17511304F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99F14-7343-44EC-AEF2-68F3C2FCF7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25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3958604-85A8-4A4E-97A7-ABA204D8DF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B6633-9930-4D2B-A706-EFB3092E956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4B8F9BB-0FC1-41C7-ADBB-7B2886ABC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CABE9D4-E092-4117-9D3B-3D8D4681F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0935F-A500-4F5F-8ECB-CD10949032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17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D75601F-C8A4-4A90-80B4-5F520901F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33552-7C5F-4007-BF3C-0E1DE091FBC5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F7F1E-3D7B-4FB8-A9F7-B9D427D0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AFB0A65-4C06-4F69-91E5-B374EC5B44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AAEF6-24C4-4FFD-AFC4-540060ECF5F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67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A3329E-0904-47A4-ACB5-5B91293A5AE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FF77DB7-AD29-49C8-93AA-EA0184FC3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D438BB5E-926C-4E0C-9E77-FE8E0784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95302D45-DF44-4885-8F20-439784359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PK" sz="1800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165704AF-ADD4-4E42-9951-9885E2AF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AD015C4F-F9D0-48B2-8315-4799ABF1D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7C227202-0AB4-426A-A6CB-F2C45BDC7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PK" altLang="en-PK" sz="1800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A90FCFEC-9F9D-4254-8D92-7B25B6EE3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 smtClean="0"/>
              <a:t>Click to edit Master title style</a:t>
            </a:r>
            <a:endParaRPr lang="en-US" altLang="en-PK"/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B398F237-95A9-4BFF-B4A1-C78F7FF69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2362202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PK"/>
              <a:t>Edit Master text styles</a:t>
            </a:r>
          </a:p>
          <a:p>
            <a:pPr lvl="1"/>
            <a:r>
              <a:rPr lang="en-US" altLang="en-PK"/>
              <a:t>Second level</a:t>
            </a:r>
          </a:p>
          <a:p>
            <a:pPr lvl="2"/>
            <a:r>
              <a:rPr lang="en-US" altLang="en-PK"/>
              <a:t>Third level</a:t>
            </a:r>
          </a:p>
          <a:p>
            <a:pPr lvl="3"/>
            <a:r>
              <a:rPr lang="en-US" altLang="en-PK"/>
              <a:t>Fourth level</a:t>
            </a:r>
          </a:p>
          <a:p>
            <a:pPr lvl="4"/>
            <a:r>
              <a:rPr lang="en-US" altLang="en-PK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1D379FF3-7792-4E0A-B32B-CDBBF4ABCF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fld id="{8944AD76-E8E2-4E48-AD63-27AC2104327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5F8406A0-86DE-4CF8-BE66-1FC1EC81C1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B08A31F9-D76D-43DC-8BDE-F2140B37C3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50231E-0AB9-4E05-8F3B-4DCF513603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EBD508-E1FD-4D13-9CEB-BB4AFA46A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4003966"/>
            <a:ext cx="4752110" cy="787399"/>
          </a:xfrm>
        </p:spPr>
        <p:txBody>
          <a:bodyPr/>
          <a:lstStyle/>
          <a:p>
            <a:r>
              <a:rPr lang="en-US" b="1" dirty="0"/>
              <a:t>Farhad Muhammad Riaz</a:t>
            </a:r>
            <a:endParaRPr lang="en-PK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D0600-20AD-4A75-8731-83EE02FBCE6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r">
              <a:buClr>
                <a:srgbClr val="F9F9F9"/>
              </a:buClr>
            </a:pPr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05: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sz="2800" dirty="0" smtClean="0">
                <a:solidFill>
                  <a:srgbClr val="FF0000"/>
                </a:solidFill>
              </a:rPr>
              <a:t>Problem Solving Through Search</a:t>
            </a:r>
            <a:endParaRPr lang="en-US" altLang="en-US" sz="2800" dirty="0">
              <a:solidFill>
                <a:srgbClr val="303030"/>
              </a:solidFill>
            </a:endParaRPr>
          </a:p>
        </p:txBody>
      </p:sp>
      <p:pic>
        <p:nvPicPr>
          <p:cNvPr id="4" name="Picture 2" descr="NUML Logo PNG Vector (EPS) Free Download">
            <a:extLst>
              <a:ext uri="{FF2B5EF4-FFF2-40B4-BE49-F238E27FC236}">
                <a16:creationId xmlns:a16="http://schemas.microsoft.com/office/drawing/2014/main" id="{2D3C8850-28E9-44A6-8D9F-53E8176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45" y="1050131"/>
            <a:ext cx="1728356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699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2514600"/>
            <a:ext cx="6276975" cy="205740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6002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>
                <a:solidFill>
                  <a:srgbClr val="FF0000"/>
                </a:solidFill>
              </a:rPr>
              <a:t>Fringe</a:t>
            </a:r>
            <a:r>
              <a:rPr lang="en-US" dirty="0">
                <a:solidFill>
                  <a:srgbClr val="002060"/>
                </a:solidFill>
              </a:rPr>
              <a:t>: The collection of nodes that have been generated but not yet expanded</a:t>
            </a:r>
          </a:p>
          <a:p>
            <a:pPr algn="just">
              <a:defRPr/>
            </a:pPr>
            <a:r>
              <a:rPr lang="en-US" dirty="0">
                <a:solidFill>
                  <a:srgbClr val="002060"/>
                </a:solidFill>
              </a:rPr>
              <a:t>Each element of the fringe is a leaf node, with (currently) no successors in the tree</a:t>
            </a:r>
          </a:p>
          <a:p>
            <a:pPr algn="just">
              <a:defRPr/>
            </a:pPr>
            <a:r>
              <a:rPr lang="en-US" dirty="0">
                <a:solidFill>
                  <a:srgbClr val="002060"/>
                </a:solidFill>
              </a:rPr>
              <a:t>The search strategy defines which element to choose from the fringe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04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514600"/>
            <a:ext cx="6629399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8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States vs.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A </a:t>
            </a:r>
            <a:r>
              <a:rPr lang="en-US" altLang="en-US" dirty="0">
                <a:solidFill>
                  <a:srgbClr val="FF0000"/>
                </a:solidFill>
              </a:rPr>
              <a:t>state</a:t>
            </a:r>
            <a:r>
              <a:rPr lang="en-US" altLang="en-US" dirty="0">
                <a:solidFill>
                  <a:srgbClr val="002060"/>
                </a:solidFill>
              </a:rPr>
              <a:t> is a representation of a physical configuration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A </a:t>
            </a:r>
            <a:r>
              <a:rPr lang="en-US" altLang="en-US" dirty="0">
                <a:solidFill>
                  <a:srgbClr val="FF0000"/>
                </a:solidFill>
              </a:rPr>
              <a:t>node</a:t>
            </a:r>
            <a:r>
              <a:rPr lang="en-US" altLang="en-US" dirty="0">
                <a:solidFill>
                  <a:srgbClr val="002060"/>
                </a:solidFill>
              </a:rPr>
              <a:t> is a data structure constituting part of a search tree includes </a:t>
            </a:r>
            <a:r>
              <a:rPr lang="en-US" altLang="en-US" dirty="0">
                <a:solidFill>
                  <a:srgbClr val="FF0000"/>
                </a:solidFill>
              </a:rPr>
              <a:t>state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parent node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action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path cost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g(x)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</a:rPr>
              <a:t>depth</a:t>
            </a:r>
            <a:endParaRPr lang="en-US" altLang="en-US" dirty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The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Expand</a:t>
            </a:r>
            <a:r>
              <a:rPr lang="en-US" altLang="en-US" dirty="0">
                <a:solidFill>
                  <a:srgbClr val="002060"/>
                </a:solidFill>
              </a:rPr>
              <a:t> function creates new nodes, filling in the various fields and using the </a:t>
            </a:r>
            <a:r>
              <a:rPr lang="en-US" alt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SuccessorFn</a:t>
            </a:r>
            <a:r>
              <a:rPr lang="en-US" altLang="en-US" dirty="0">
                <a:solidFill>
                  <a:srgbClr val="002060"/>
                </a:solidFill>
              </a:rPr>
              <a:t> of the problem to create the corresponding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06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States vs. Nodes</a:t>
            </a:r>
          </a:p>
        </p:txBody>
      </p:sp>
      <p:pic>
        <p:nvPicPr>
          <p:cNvPr id="4" name="Picture 4" descr="state-vs-nod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14600"/>
            <a:ext cx="6610350" cy="3886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604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A search strategy is defined by picking the </a:t>
            </a:r>
            <a:r>
              <a:rPr lang="en-US" altLang="en-US" sz="2000" dirty="0">
                <a:solidFill>
                  <a:srgbClr val="FF0000"/>
                </a:solidFill>
              </a:rPr>
              <a:t>order of node expansion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Strategies are evaluated along the following dimensions: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Completeness</a:t>
            </a:r>
            <a:r>
              <a:rPr lang="en-US" altLang="en-US" sz="2000" dirty="0">
                <a:solidFill>
                  <a:srgbClr val="002060"/>
                </a:solidFill>
              </a:rPr>
              <a:t>: Does it always find a solution if one exists?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Time complexity</a:t>
            </a:r>
            <a:r>
              <a:rPr lang="en-US" altLang="en-US" sz="2000" dirty="0">
                <a:solidFill>
                  <a:srgbClr val="002060"/>
                </a:solidFill>
              </a:rPr>
              <a:t>: Number of nodes generated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Space complexity</a:t>
            </a:r>
            <a:r>
              <a:rPr lang="en-US" altLang="en-US" sz="2000" dirty="0">
                <a:solidFill>
                  <a:srgbClr val="002060"/>
                </a:solidFill>
              </a:rPr>
              <a:t>: Maximum number of nodes in memory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Optimality</a:t>
            </a:r>
            <a:r>
              <a:rPr lang="en-US" altLang="en-US" sz="2000" dirty="0">
                <a:solidFill>
                  <a:srgbClr val="002060"/>
                </a:solidFill>
              </a:rPr>
              <a:t>: Does it always find a least-cost solution?</a:t>
            </a:r>
          </a:p>
          <a:p>
            <a:pPr algn="just">
              <a:lnSpc>
                <a:spcPct val="90000"/>
              </a:lnSpc>
            </a:pPr>
            <a:r>
              <a:rPr lang="en-US" altLang="en-US" sz="2000" dirty="0">
                <a:solidFill>
                  <a:srgbClr val="002060"/>
                </a:solidFill>
              </a:rPr>
              <a:t>Time and space complexity are measured in terms of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b</a:t>
            </a:r>
            <a:r>
              <a:rPr lang="en-US" altLang="en-US" sz="2000" i="1" dirty="0">
                <a:solidFill>
                  <a:srgbClr val="002060"/>
                </a:solidFill>
              </a:rPr>
              <a:t>:</a:t>
            </a:r>
            <a:r>
              <a:rPr lang="en-US" altLang="en-US" sz="2000" dirty="0">
                <a:solidFill>
                  <a:srgbClr val="002060"/>
                </a:solidFill>
              </a:rPr>
              <a:t> maximum no. of successors of any 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d</a:t>
            </a:r>
            <a:r>
              <a:rPr lang="en-US" altLang="en-US" sz="2000" i="1" dirty="0">
                <a:solidFill>
                  <a:srgbClr val="002060"/>
                </a:solidFill>
              </a:rPr>
              <a:t>: </a:t>
            </a:r>
            <a:r>
              <a:rPr lang="en-US" altLang="en-US" sz="2000" dirty="0">
                <a:solidFill>
                  <a:srgbClr val="002060"/>
                </a:solidFill>
              </a:rPr>
              <a:t>depth of the shallowest goal node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m</a:t>
            </a:r>
            <a:r>
              <a:rPr lang="en-US" altLang="en-US" sz="2000" dirty="0">
                <a:solidFill>
                  <a:srgbClr val="002060"/>
                </a:solidFill>
              </a:rPr>
              <a:t>: maximum length of any path in the state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1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Uninformed </a:t>
            </a:r>
            <a:r>
              <a:rPr lang="en-US" altLang="en-US" dirty="0" smtClean="0">
                <a:solidFill>
                  <a:srgbClr val="FF0000"/>
                </a:solidFill>
              </a:rPr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Uninformed</a:t>
            </a:r>
            <a:r>
              <a:rPr lang="en-US" altLang="en-US" sz="2400" dirty="0"/>
              <a:t>: While searching you have no clue whether one non-goal state is better than any other. Your search is blind. You don’t know if your current exploration is likely to be fruitful.</a:t>
            </a:r>
          </a:p>
          <a:p>
            <a:pPr algn="just"/>
            <a:r>
              <a:rPr lang="en-US" altLang="en-US" sz="2400" dirty="0">
                <a:solidFill>
                  <a:srgbClr val="FF0000"/>
                </a:solidFill>
              </a:rPr>
              <a:t>Various blind strategies:</a:t>
            </a:r>
          </a:p>
          <a:p>
            <a:pPr lvl="1" algn="just"/>
            <a:r>
              <a:rPr lang="en-US" altLang="en-US" sz="2000" dirty="0"/>
              <a:t>Breadth-first search</a:t>
            </a:r>
          </a:p>
          <a:p>
            <a:pPr lvl="1" algn="just"/>
            <a:r>
              <a:rPr lang="en-US" altLang="en-US" sz="2000" dirty="0"/>
              <a:t>Uniform-cost search</a:t>
            </a:r>
          </a:p>
          <a:p>
            <a:pPr lvl="1" algn="just"/>
            <a:r>
              <a:rPr lang="en-US" altLang="en-US" sz="2000" dirty="0"/>
              <a:t>Depth-first search</a:t>
            </a:r>
          </a:p>
          <a:p>
            <a:pPr lvl="1" algn="just"/>
            <a:r>
              <a:rPr lang="en-US" altLang="en-US" sz="2000" dirty="0"/>
              <a:t>Iterative deepening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93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2362200"/>
            <a:ext cx="673536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8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2200"/>
            <a:ext cx="76962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2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0C26A5-CCF1-4796-9ABD-E1503385B3BA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Breadth-first search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70269"/>
            <a:ext cx="7696200" cy="4608513"/>
          </a:xfrm>
        </p:spPr>
        <p:txBody>
          <a:bodyPr/>
          <a:lstStyle/>
          <a:p>
            <a:r>
              <a:rPr lang="en-US" altLang="en-US" sz="1800" b="1" dirty="0" smtClean="0"/>
              <a:t>Expand shallowest unexpanded node</a:t>
            </a:r>
          </a:p>
          <a:p>
            <a:pPr eaLnBrk="1" hangingPunct="1"/>
            <a:r>
              <a:rPr lang="en-US" altLang="en-US" sz="1800" b="1" dirty="0" smtClean="0"/>
              <a:t>Fringe: nodes waiting in a queue to be explored</a:t>
            </a:r>
          </a:p>
          <a:p>
            <a:pPr eaLnBrk="1" hangingPunct="1"/>
            <a:r>
              <a:rPr lang="en-US" altLang="en-US" sz="1800" b="1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1800" b="1" dirty="0" smtClean="0"/>
              <a:t>:</a:t>
            </a:r>
          </a:p>
          <a:p>
            <a:pPr lvl="1" eaLnBrk="1" hangingPunct="1"/>
            <a:r>
              <a:rPr lang="en-US" altLang="en-US" sz="1800" b="1" i="1" dirty="0" smtClean="0"/>
              <a:t>fringe</a:t>
            </a:r>
            <a:r>
              <a:rPr lang="en-US" altLang="en-US" sz="1800" b="1" dirty="0" smtClean="0"/>
              <a:t> is a first-in-first-out (FIFO) queue, i.e., new successors go at end of the queue</a:t>
            </a:r>
            <a:r>
              <a:rPr lang="en-US" altLang="en-US" dirty="0" smtClean="0"/>
              <a:t>.</a:t>
            </a:r>
          </a:p>
        </p:txBody>
      </p:sp>
      <p:pic>
        <p:nvPicPr>
          <p:cNvPr id="19461" name="Picture 4" descr="bfs-progress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04456"/>
            <a:ext cx="3240088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371600" y="4800600"/>
            <a:ext cx="194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Is A a goal state?</a:t>
            </a:r>
          </a:p>
        </p:txBody>
      </p:sp>
    </p:spTree>
    <p:extLst>
      <p:ext uri="{BB962C8B-B14F-4D97-AF65-F5344CB8AC3E}">
        <p14:creationId xmlns:p14="http://schemas.microsoft.com/office/powerpoint/2010/main" val="2556679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Problem-Solver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693025" cy="4343398"/>
          </a:xfrm>
        </p:spPr>
        <p:txBody>
          <a:bodyPr/>
          <a:lstStyle/>
          <a:p>
            <a:pPr marL="381000" indent="-381000" algn="just">
              <a:lnSpc>
                <a:spcPct val="70000"/>
              </a:lnSpc>
              <a:defRPr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problem</a:t>
            </a:r>
            <a:r>
              <a:rPr lang="en-US" sz="2000" dirty="0"/>
              <a:t> is defined by five items:</a:t>
            </a:r>
          </a:p>
          <a:p>
            <a:pPr marL="381000" indent="-381000" algn="just">
              <a:lnSpc>
                <a:spcPct val="70000"/>
              </a:lnSpc>
              <a:buNone/>
              <a:defRPr/>
            </a:pPr>
            <a:endParaRPr lang="en-US" sz="2000" dirty="0"/>
          </a:p>
          <a:p>
            <a:pPr marL="777875" lvl="1" indent="-457200" algn="just">
              <a:lnSpc>
                <a:spcPct val="70000"/>
              </a:lnSpc>
              <a:buFont typeface="Lucida Sans" pitchFamily="34" charset="0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An Initial state, </a:t>
            </a:r>
            <a:r>
              <a:rPr lang="en-US" sz="2000" dirty="0"/>
              <a:t>e.g., “In Arad</a:t>
            </a:r>
            <a:r>
              <a:rPr lang="en-US" sz="2000" dirty="0" smtClean="0"/>
              <a:t>“</a:t>
            </a:r>
            <a:endParaRPr lang="en-US" sz="2000" dirty="0">
              <a:solidFill>
                <a:srgbClr val="FF0000"/>
              </a:solidFill>
            </a:endParaRPr>
          </a:p>
          <a:p>
            <a:pPr marL="777875" lvl="1" indent="-457200" algn="just">
              <a:lnSpc>
                <a:spcPct val="70000"/>
              </a:lnSpc>
              <a:buFont typeface="Lucida Sans" pitchFamily="34" charset="0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Possible actions available, </a:t>
            </a:r>
            <a:r>
              <a:rPr lang="en-US" sz="2000" dirty="0"/>
              <a:t>ACTIONS(s) returns the set of actions that can be executed in s</a:t>
            </a:r>
            <a:r>
              <a:rPr lang="en-US" sz="2000" dirty="0" smtClean="0"/>
              <a:t>.</a:t>
            </a:r>
            <a:endParaRPr lang="en-US" sz="2000" dirty="0"/>
          </a:p>
          <a:p>
            <a:pPr marL="777875" lvl="1" indent="-457200" algn="just">
              <a:lnSpc>
                <a:spcPct val="70000"/>
              </a:lnSpc>
              <a:buFont typeface="Lucida Sans" pitchFamily="34" charset="0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A successor function</a:t>
            </a:r>
            <a:r>
              <a:rPr lang="en-US" sz="2000" dirty="0"/>
              <a:t> </a:t>
            </a:r>
            <a:r>
              <a:rPr lang="en-US" sz="2000" i="1" dirty="0"/>
              <a:t>S(x)</a:t>
            </a:r>
            <a:r>
              <a:rPr lang="en-US" sz="2000" dirty="0"/>
              <a:t> = the set of all possible {Action–State} pairs from some state, e.g., </a:t>
            </a:r>
            <a:r>
              <a:rPr lang="en-US" sz="2000" i="1" dirty="0" err="1"/>
              <a:t>Succ</a:t>
            </a:r>
            <a:r>
              <a:rPr lang="en-US" sz="2000" i="1" dirty="0"/>
              <a:t>(Arad) = </a:t>
            </a:r>
            <a:r>
              <a:rPr lang="en-US" sz="2000" dirty="0"/>
              <a:t>{</a:t>
            </a:r>
            <a:r>
              <a:rPr lang="en-US" sz="2000" i="1" dirty="0"/>
              <a:t>&lt;Arad </a:t>
            </a:r>
            <a:r>
              <a:rPr lang="en-US" sz="2000" i="1" dirty="0">
                <a:sym typeface="Wingdings" pitchFamily="2" charset="2"/>
              </a:rPr>
              <a:t> </a:t>
            </a:r>
            <a:r>
              <a:rPr lang="en-US" sz="2000" i="1" dirty="0" err="1"/>
              <a:t>Zerind</a:t>
            </a:r>
            <a:r>
              <a:rPr lang="en-US" sz="2000" i="1" dirty="0"/>
              <a:t>, In </a:t>
            </a:r>
            <a:r>
              <a:rPr lang="en-US" sz="2000" i="1" dirty="0" err="1"/>
              <a:t>Zerind</a:t>
            </a:r>
            <a:r>
              <a:rPr lang="en-US" sz="2000" i="1" dirty="0"/>
              <a:t>&gt;, … </a:t>
            </a:r>
            <a:r>
              <a:rPr lang="en-US" sz="2000" dirty="0" smtClean="0"/>
              <a:t>}</a:t>
            </a:r>
            <a:endParaRPr lang="en-US" sz="2000" dirty="0">
              <a:solidFill>
                <a:srgbClr val="FF0000"/>
              </a:solidFill>
            </a:endParaRPr>
          </a:p>
          <a:p>
            <a:pPr marL="777875" lvl="1" indent="-457200" algn="just">
              <a:lnSpc>
                <a:spcPct val="70000"/>
              </a:lnSpc>
              <a:buFont typeface="Lucida Sans" pitchFamily="34" charset="0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Goal test</a:t>
            </a:r>
            <a:r>
              <a:rPr lang="en-US" sz="2000" dirty="0"/>
              <a:t>, can be</a:t>
            </a:r>
          </a:p>
          <a:p>
            <a:pPr marL="965200" lvl="2" indent="-381000" algn="just">
              <a:lnSpc>
                <a:spcPct val="7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explicit</a:t>
            </a:r>
            <a:r>
              <a:rPr lang="en-US" dirty="0"/>
              <a:t>, e.g., </a:t>
            </a:r>
            <a:r>
              <a:rPr lang="en-US" i="1" dirty="0"/>
              <a:t>x </a:t>
            </a:r>
            <a:r>
              <a:rPr lang="en-US" dirty="0"/>
              <a:t>= "In Bucharest</a:t>
            </a:r>
          </a:p>
          <a:p>
            <a:pPr marL="965200" lvl="2" indent="-381000" algn="just">
              <a:lnSpc>
                <a:spcPct val="7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implicit</a:t>
            </a:r>
            <a:r>
              <a:rPr lang="en-US" dirty="0"/>
              <a:t>, e.g., </a:t>
            </a:r>
            <a:r>
              <a:rPr lang="en-US" i="1" dirty="0"/>
              <a:t>Checkmate(x</a:t>
            </a:r>
            <a:r>
              <a:rPr lang="en-US" i="1" dirty="0" smtClean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marL="777875" lvl="1" indent="-457200" algn="just">
              <a:lnSpc>
                <a:spcPct val="70000"/>
              </a:lnSpc>
              <a:buFont typeface="Lucida Sans" pitchFamily="34" charset="0"/>
              <a:buAutoNum type="arabicPeriod"/>
              <a:defRPr/>
            </a:pPr>
            <a:r>
              <a:rPr lang="en-US" sz="2000" dirty="0">
                <a:solidFill>
                  <a:srgbClr val="FF0000"/>
                </a:solidFill>
              </a:rPr>
              <a:t>Path cost</a:t>
            </a:r>
            <a:r>
              <a:rPr lang="en-US" sz="2000" dirty="0"/>
              <a:t> (additive)</a:t>
            </a:r>
          </a:p>
          <a:p>
            <a:pPr marL="965200" lvl="2" indent="-381000" algn="just">
              <a:lnSpc>
                <a:spcPct val="70000"/>
              </a:lnSpc>
              <a:defRPr/>
            </a:pPr>
            <a:r>
              <a:rPr lang="en-US" dirty="0"/>
              <a:t>e.g., sum of distances, number of actions executed, etc.</a:t>
            </a:r>
          </a:p>
          <a:p>
            <a:pPr marL="965200" lvl="2" indent="-381000" algn="just">
              <a:lnSpc>
                <a:spcPct val="70000"/>
              </a:lnSpc>
              <a:defRPr/>
            </a:pPr>
            <a:r>
              <a:rPr lang="en-US" i="1" dirty="0"/>
              <a:t>c(</a:t>
            </a:r>
            <a:r>
              <a:rPr lang="en-US" i="1" dirty="0" err="1"/>
              <a:t>x,a,y</a:t>
            </a:r>
            <a:r>
              <a:rPr lang="en-US" i="1" dirty="0"/>
              <a:t>) </a:t>
            </a:r>
            <a:r>
              <a:rPr lang="en-US" dirty="0"/>
              <a:t>is the </a:t>
            </a:r>
            <a:r>
              <a:rPr lang="en-US" dirty="0">
                <a:solidFill>
                  <a:srgbClr val="FF0000"/>
                </a:solidFill>
              </a:rPr>
              <a:t>step cost</a:t>
            </a:r>
            <a:r>
              <a:rPr lang="en-US" dirty="0"/>
              <a:t>, assumed to be </a:t>
            </a:r>
            <a:r>
              <a:rPr lang="en-US" dirty="0">
                <a:cs typeface="Arial" charset="0"/>
              </a:rPr>
              <a:t>≥ </a:t>
            </a:r>
            <a:r>
              <a:rPr lang="en-US" dirty="0" smtClean="0"/>
              <a:t>0</a:t>
            </a:r>
            <a:endParaRPr lang="en-US" sz="2000" dirty="0"/>
          </a:p>
          <a:p>
            <a:pPr marL="381000" indent="-381000" algn="just">
              <a:lnSpc>
                <a:spcPct val="70000"/>
              </a:lnSpc>
              <a:defRPr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solution</a:t>
            </a:r>
            <a:r>
              <a:rPr lang="en-US" sz="2000" dirty="0"/>
              <a:t> is a sequence of actions leading from the initial state to a goal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4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Implementation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90600" y="4572000"/>
            <a:ext cx="2362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fringe = [B,C]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>
                <a:solidFill>
                  <a:srgbClr val="FF0000"/>
                </a:solidFill>
              </a:rPr>
              <a:t>Is B a goal state?</a:t>
            </a:r>
          </a:p>
        </p:txBody>
      </p:sp>
      <p:pic>
        <p:nvPicPr>
          <p:cNvPr id="5" name="Picture 5" descr="bf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8600" y="3974089"/>
            <a:ext cx="4343400" cy="280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0756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</a:t>
            </a:r>
            <a:r>
              <a:rPr lang="en-US" altLang="en-US" dirty="0" smtClean="0"/>
              <a:t>node</a:t>
            </a:r>
            <a:endParaRPr lang="en-US" altLang="en-US" dirty="0"/>
          </a:p>
          <a:p>
            <a:r>
              <a:rPr lang="en-US" altLang="en-US" dirty="0">
                <a:solidFill>
                  <a:schemeClr val="accent2"/>
                </a:solidFill>
              </a:rPr>
              <a:t>Implementation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fringe</a:t>
            </a:r>
            <a:r>
              <a:rPr lang="en-US" altLang="en-US" dirty="0"/>
              <a:t> is a FIFO queue, i.e., new successors go at end</a:t>
            </a:r>
          </a:p>
          <a:p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838201" y="4800600"/>
            <a:ext cx="2012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fringe=[C,D,E]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>
                <a:solidFill>
                  <a:srgbClr val="FF0000"/>
                </a:solidFill>
              </a:rPr>
              <a:t>Is C a goal state? </a:t>
            </a:r>
          </a:p>
        </p:txBody>
      </p:sp>
      <p:pic>
        <p:nvPicPr>
          <p:cNvPr id="5" name="Picture 5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135507"/>
            <a:ext cx="4343400" cy="252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535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Expand shallowest unexpanded node</a:t>
            </a:r>
          </a:p>
          <a:p>
            <a:r>
              <a:rPr lang="en-US" altLang="en-US">
                <a:solidFill>
                  <a:schemeClr val="accent2"/>
                </a:solidFill>
              </a:rPr>
              <a:t>Implementation</a:t>
            </a:r>
            <a:r>
              <a:rPr lang="en-US" altLang="en-US"/>
              <a:t>:</a:t>
            </a:r>
          </a:p>
          <a:p>
            <a:pPr lvl="1"/>
            <a:r>
              <a:rPr lang="en-US" altLang="en-US" i="1"/>
              <a:t>fringe</a:t>
            </a:r>
            <a:r>
              <a:rPr lang="en-US" altLang="en-US"/>
              <a:t> is a FIFO queue, i.e., new successors go at end</a:t>
            </a:r>
            <a:endParaRPr lang="en-US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90600" y="5105400"/>
            <a:ext cx="19605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Expand: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fringe=[D,E,F,G]</a:t>
            </a:r>
          </a:p>
          <a:p>
            <a:endParaRPr lang="en-US" altLang="en-US" sz="1800" dirty="0">
              <a:solidFill>
                <a:srgbClr val="FF0000"/>
              </a:solidFill>
            </a:endParaRPr>
          </a:p>
          <a:p>
            <a:r>
              <a:rPr lang="en-US" altLang="en-US" sz="1800" dirty="0">
                <a:solidFill>
                  <a:srgbClr val="FF0000"/>
                </a:solidFill>
              </a:rPr>
              <a:t>Is D a goal state?</a:t>
            </a:r>
          </a:p>
        </p:txBody>
      </p:sp>
      <p:pic>
        <p:nvPicPr>
          <p:cNvPr id="5" name="Picture 5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4126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986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Breadth-first search</a:t>
            </a:r>
            <a:endParaRPr lang="en-US" dirty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79081"/>
              </p:ext>
            </p:extLst>
          </p:nvPr>
        </p:nvGraphicFramePr>
        <p:xfrm>
          <a:off x="1066800" y="2209800"/>
          <a:ext cx="65532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5433531" imgH="7948349" progId="Paint.Picture">
                  <p:embed/>
                </p:oleObj>
              </mc:Choice>
              <mc:Fallback>
                <p:oleObj name="Bitmap Image" r:id="rId3" imgW="5433531" imgH="7948349" progId="Paint.Picture">
                  <p:embed/>
                  <p:pic>
                    <p:nvPicPr>
                      <p:cNvPr id="276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3226"/>
                      <a:stretch>
                        <a:fillRect/>
                      </a:stretch>
                    </p:blipFill>
                    <p:spPr bwMode="auto">
                      <a:xfrm>
                        <a:off x="1066800" y="2209800"/>
                        <a:ext cx="65532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919160" y="3033720"/>
              <a:ext cx="6815880" cy="2286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9800" y="3024360"/>
                <a:ext cx="6834600" cy="23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170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breadth-first search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086599" cy="411479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Yes it always reaches goal (if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finite)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Time?</a:t>
            </a:r>
            <a:r>
              <a:rPr lang="en-US" altLang="en-US" sz="2400" dirty="0"/>
              <a:t> </a:t>
            </a:r>
            <a:r>
              <a:rPr lang="en-US" altLang="en-US" sz="2400" i="1" dirty="0"/>
              <a:t>1+b+b</a:t>
            </a:r>
            <a:r>
              <a:rPr lang="en-US" altLang="en-US" sz="2400" i="1" baseline="30000" dirty="0"/>
              <a:t>2</a:t>
            </a:r>
            <a:r>
              <a:rPr lang="en-US" altLang="en-US" sz="2400" i="1" dirty="0"/>
              <a:t>+b</a:t>
            </a:r>
            <a:r>
              <a:rPr lang="en-US" altLang="en-US" sz="2400" i="1" baseline="30000" dirty="0"/>
              <a:t>3</a:t>
            </a:r>
            <a:r>
              <a:rPr lang="en-US" altLang="en-US" sz="2400" dirty="0"/>
              <a:t>+… +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d</a:t>
            </a:r>
            <a:r>
              <a:rPr lang="en-US" altLang="en-US" sz="2400" dirty="0"/>
              <a:t> + (</a:t>
            </a:r>
            <a:r>
              <a:rPr lang="en-US" altLang="en-US" sz="2400" i="1" dirty="0"/>
              <a:t>b</a:t>
            </a:r>
            <a:r>
              <a:rPr lang="en-US" altLang="en-US" sz="2400" i="1" baseline="30000" dirty="0"/>
              <a:t>d+1</a:t>
            </a:r>
            <a:r>
              <a:rPr lang="en-US" altLang="en-US" sz="2400" i="1" dirty="0"/>
              <a:t>-b)</a:t>
            </a:r>
            <a:r>
              <a:rPr lang="en-US" altLang="en-US" sz="2400" dirty="0"/>
              <a:t>) = O(b</a:t>
            </a:r>
            <a:r>
              <a:rPr lang="en-US" altLang="en-US" sz="2400" baseline="30000" dirty="0"/>
              <a:t>d+1</a:t>
            </a:r>
            <a:r>
              <a:rPr lang="en-US" altLang="en-US" sz="2400" dirty="0"/>
              <a:t>)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sz="2400" dirty="0"/>
              <a:t>             (this is the number of nodes we generate)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Space?</a:t>
            </a:r>
            <a:r>
              <a:rPr lang="en-US" altLang="en-US" sz="2400" dirty="0"/>
              <a:t> </a:t>
            </a:r>
            <a:r>
              <a:rPr lang="en-US" altLang="en-US" sz="2400" i="1" dirty="0"/>
              <a:t>O(b</a:t>
            </a:r>
            <a:r>
              <a:rPr lang="en-US" altLang="en-US" sz="2400" i="1" baseline="30000" dirty="0"/>
              <a:t>d+1</a:t>
            </a:r>
            <a:r>
              <a:rPr lang="en-US" altLang="en-US" sz="2400" i="1" dirty="0"/>
              <a:t>)</a:t>
            </a:r>
            <a:r>
              <a:rPr lang="en-US" altLang="en-US" sz="2400" dirty="0"/>
              <a:t> (keeps every node in memory,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sz="2400" dirty="0"/>
              <a:t>               either in fringe or on a path to fringe).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(if we guarantee that deeper solutions are less optimal, e.g. step-cost=1).</a:t>
            </a:r>
          </a:p>
          <a:p>
            <a:pPr algn="just">
              <a:lnSpc>
                <a:spcPct val="90000"/>
              </a:lnSpc>
            </a:pPr>
            <a:endParaRPr lang="en-US" alt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Space</a:t>
            </a:r>
            <a:r>
              <a:rPr lang="en-US" altLang="en-US" sz="2400" dirty="0"/>
              <a:t> is the bigger problem (more than time)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43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World State Space Graph</a:t>
            </a:r>
          </a:p>
        </p:txBody>
      </p:sp>
      <p:pic>
        <p:nvPicPr>
          <p:cNvPr id="4" name="Content Placeholder 3" descr="Untitled.jp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286000"/>
            <a:ext cx="6705600" cy="3412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5770418"/>
            <a:ext cx="7162800" cy="85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u="sng" kern="0" smtClean="0">
                <a:solidFill>
                  <a:srgbClr val="FF0000"/>
                </a:solidFill>
              </a:rPr>
              <a:t>States?  Actions?</a:t>
            </a:r>
          </a:p>
          <a:p>
            <a:pPr>
              <a:lnSpc>
                <a:spcPct val="80000"/>
              </a:lnSpc>
            </a:pPr>
            <a:r>
              <a:rPr lang="en-US" altLang="en-US" u="sng" kern="0" smtClean="0">
                <a:solidFill>
                  <a:srgbClr val="FF0000"/>
                </a:solidFill>
              </a:rPr>
              <a:t>Goal test? Path cost?</a:t>
            </a:r>
            <a:endParaRPr lang="en-US" altLang="en-US" u="sng" kern="0" dirty="0" smtClean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87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.jp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286000"/>
            <a:ext cx="6858000" cy="3412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5562600"/>
            <a:ext cx="701040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u="sng" kern="0" dirty="0" smtClean="0">
                <a:solidFill>
                  <a:srgbClr val="FF0000"/>
                </a:solidFill>
              </a:rPr>
              <a:t>States?</a:t>
            </a:r>
            <a:r>
              <a:rPr lang="en-US" altLang="en-US" sz="2000" kern="0" dirty="0" smtClean="0">
                <a:solidFill>
                  <a:srgbClr val="CC0099"/>
                </a:solidFill>
              </a:rPr>
              <a:t> </a:t>
            </a:r>
            <a:r>
              <a:rPr lang="en-US" altLang="en-US" sz="2000" kern="0" dirty="0" smtClean="0"/>
              <a:t>dirt and robot location </a:t>
            </a:r>
            <a:endParaRPr lang="en-US" altLang="en-US" sz="2000" u="sng" kern="0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u="sng" kern="0" dirty="0" smtClean="0">
                <a:solidFill>
                  <a:srgbClr val="FF0000"/>
                </a:solidFill>
              </a:rPr>
              <a:t>Actions?</a:t>
            </a:r>
            <a:r>
              <a:rPr lang="en-US" altLang="en-US" sz="2000" kern="0" dirty="0" smtClean="0">
                <a:solidFill>
                  <a:srgbClr val="CC0099"/>
                </a:solidFill>
              </a:rPr>
              <a:t> </a:t>
            </a:r>
            <a:r>
              <a:rPr lang="en-US" altLang="en-US" sz="2000" i="1" kern="0" dirty="0" smtClean="0"/>
              <a:t>Left</a:t>
            </a:r>
            <a:r>
              <a:rPr lang="en-US" altLang="en-US" sz="2000" kern="0" dirty="0" smtClean="0"/>
              <a:t>, </a:t>
            </a:r>
            <a:r>
              <a:rPr lang="en-US" altLang="en-US" sz="2000" i="1" kern="0" dirty="0" smtClean="0"/>
              <a:t>Right</a:t>
            </a:r>
            <a:r>
              <a:rPr lang="en-US" altLang="en-US" sz="2000" kern="0" dirty="0" smtClean="0"/>
              <a:t>, </a:t>
            </a:r>
            <a:r>
              <a:rPr lang="en-US" altLang="en-US" sz="2000" i="1" kern="0" dirty="0" smtClean="0"/>
              <a:t>Pick</a:t>
            </a:r>
            <a:endParaRPr lang="en-US" altLang="en-US" sz="2000" u="sng" kern="0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u="sng" kern="0" dirty="0" smtClean="0">
                <a:solidFill>
                  <a:srgbClr val="FF0000"/>
                </a:solidFill>
              </a:rPr>
              <a:t>Goal test?</a:t>
            </a:r>
            <a:r>
              <a:rPr lang="en-US" altLang="en-US" sz="2000" kern="0" dirty="0" smtClean="0">
                <a:solidFill>
                  <a:srgbClr val="CC0099"/>
                </a:solidFill>
              </a:rPr>
              <a:t> </a:t>
            </a:r>
            <a:r>
              <a:rPr lang="en-US" altLang="en-US" sz="2000" kern="0" dirty="0" smtClean="0"/>
              <a:t>no dirt at all locations</a:t>
            </a:r>
            <a:endParaRPr lang="en-US" altLang="en-US" sz="2000" u="sng" kern="0" dirty="0" smtClean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u="sng" kern="0" dirty="0" smtClean="0">
                <a:solidFill>
                  <a:srgbClr val="FF0000"/>
                </a:solidFill>
              </a:rPr>
              <a:t>Path cost?</a:t>
            </a:r>
            <a:r>
              <a:rPr lang="en-US" altLang="en-US" sz="2000" kern="0" dirty="0" smtClean="0">
                <a:solidFill>
                  <a:srgbClr val="CC0099"/>
                </a:solidFill>
              </a:rPr>
              <a:t> </a:t>
            </a:r>
            <a:r>
              <a:rPr lang="en-US" altLang="en-US" sz="2000" kern="0" dirty="0" smtClean="0"/>
              <a:t>1 per action</a:t>
            </a:r>
          </a:p>
        </p:txBody>
      </p:sp>
    </p:spTree>
    <p:extLst>
      <p:ext uri="{BB962C8B-B14F-4D97-AF65-F5344CB8AC3E}">
        <p14:creationId xmlns:p14="http://schemas.microsoft.com/office/powerpoint/2010/main" val="3325501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8-puzzle</a:t>
            </a:r>
          </a:p>
        </p:txBody>
      </p:sp>
      <p:pic>
        <p:nvPicPr>
          <p:cNvPr id="4" name="Picture 4" descr="8puzz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6200" y="2438400"/>
            <a:ext cx="425767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2438400"/>
            <a:ext cx="28956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u="sng" kern="0" smtClean="0">
                <a:solidFill>
                  <a:srgbClr val="FF0000"/>
                </a:solidFill>
              </a:rPr>
              <a:t>States?</a:t>
            </a:r>
          </a:p>
          <a:p>
            <a:r>
              <a:rPr lang="en-US" altLang="en-US" u="sng" kern="0" smtClean="0">
                <a:solidFill>
                  <a:srgbClr val="FF0000"/>
                </a:solidFill>
              </a:rPr>
              <a:t>Actions?</a:t>
            </a:r>
          </a:p>
          <a:p>
            <a:r>
              <a:rPr lang="en-US" altLang="en-US" u="sng" kern="0" smtClean="0">
                <a:solidFill>
                  <a:srgbClr val="FF0000"/>
                </a:solidFill>
              </a:rPr>
              <a:t>Goal test?</a:t>
            </a:r>
          </a:p>
          <a:p>
            <a:r>
              <a:rPr lang="en-US" altLang="en-US" u="sng" kern="0" smtClean="0">
                <a:solidFill>
                  <a:srgbClr val="FF0000"/>
                </a:solidFill>
              </a:rPr>
              <a:t>Path cost?</a:t>
            </a:r>
            <a:endParaRPr lang="en-US" altLang="en-US" u="sng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5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8puzz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30582"/>
            <a:ext cx="3200400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62000" y="5043055"/>
            <a:ext cx="746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States?</a:t>
            </a:r>
            <a:r>
              <a:rPr lang="en-US" kern="0" dirty="0" smtClean="0">
                <a:solidFill>
                  <a:srgbClr val="FF0000"/>
                </a:solidFill>
              </a:rPr>
              <a:t> </a:t>
            </a:r>
            <a:r>
              <a:rPr lang="en-US" kern="0" dirty="0" smtClean="0">
                <a:solidFill>
                  <a:srgbClr val="002060"/>
                </a:solidFill>
              </a:rPr>
              <a:t>locations of tiles </a:t>
            </a:r>
            <a:endParaRPr lang="en-US" u="sng" kern="0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Actions?</a:t>
            </a:r>
            <a:r>
              <a:rPr lang="en-US" kern="0" dirty="0" smtClean="0">
                <a:solidFill>
                  <a:srgbClr val="CC0099"/>
                </a:solidFill>
              </a:rPr>
              <a:t> </a:t>
            </a:r>
            <a:r>
              <a:rPr lang="en-US" kern="0" dirty="0" smtClean="0">
                <a:solidFill>
                  <a:srgbClr val="002060"/>
                </a:solidFill>
              </a:rPr>
              <a:t>move blank left, right, up, down </a:t>
            </a:r>
            <a:endParaRPr lang="en-US" u="sng" kern="0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Goal test?</a:t>
            </a:r>
            <a:r>
              <a:rPr lang="en-US" kern="0" dirty="0" smtClean="0">
                <a:solidFill>
                  <a:srgbClr val="CC0099"/>
                </a:solidFill>
              </a:rPr>
              <a:t> </a:t>
            </a:r>
            <a:r>
              <a:rPr lang="en-US" kern="0" dirty="0" smtClean="0">
                <a:solidFill>
                  <a:srgbClr val="002060"/>
                </a:solidFill>
              </a:rPr>
              <a:t>= goal state (given)</a:t>
            </a:r>
            <a:endParaRPr lang="en-US" u="sng" kern="0" dirty="0" smtClean="0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Path cost? </a:t>
            </a:r>
            <a:r>
              <a:rPr lang="en-US" kern="0" dirty="0" smtClean="0">
                <a:solidFill>
                  <a:srgbClr val="002060"/>
                </a:solidFill>
              </a:rPr>
              <a:t>1 per move</a:t>
            </a:r>
          </a:p>
          <a:p>
            <a:pPr>
              <a:lnSpc>
                <a:spcPct val="80000"/>
              </a:lnSpc>
              <a:defRPr/>
            </a:pPr>
            <a:endParaRPr lang="en-US" kern="0" dirty="0" smtClean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kern="0" dirty="0" smtClean="0">
                <a:solidFill>
                  <a:srgbClr val="002060"/>
                </a:solidFill>
              </a:rPr>
              <a:t>[Note: optimal solution of </a:t>
            </a:r>
            <a:r>
              <a:rPr lang="en-US" i="1" kern="0" dirty="0" smtClean="0">
                <a:solidFill>
                  <a:srgbClr val="002060"/>
                </a:solidFill>
              </a:rPr>
              <a:t>n</a:t>
            </a:r>
            <a:r>
              <a:rPr lang="en-US" kern="0" dirty="0" smtClean="0">
                <a:solidFill>
                  <a:srgbClr val="002060"/>
                </a:solidFill>
              </a:rPr>
              <a:t>-Puzzle family is NP-hard]
</a:t>
            </a:r>
          </a:p>
          <a:p>
            <a:pPr>
              <a:lnSpc>
                <a:spcPct val="80000"/>
              </a:lnSpc>
              <a:defRPr/>
            </a:pPr>
            <a:endParaRPr lang="en-US" u="sng" kern="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0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Robotic Assembly</a:t>
            </a:r>
          </a:p>
        </p:txBody>
      </p:sp>
      <p:pic>
        <p:nvPicPr>
          <p:cNvPr id="4" name="Picture 4" descr="stanford-arm+block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362200"/>
            <a:ext cx="34290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4627418"/>
            <a:ext cx="822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kern="0" dirty="0" smtClean="0">
              <a:solidFill>
                <a:srgbClr val="002060"/>
              </a:solidFill>
            </a:endParaRPr>
          </a:p>
          <a:p>
            <a:pPr algn="just"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States?</a:t>
            </a:r>
            <a:r>
              <a:rPr lang="en-US" kern="0" dirty="0" smtClean="0">
                <a:solidFill>
                  <a:srgbClr val="002060"/>
                </a:solidFill>
              </a:rPr>
              <a:t>: real-valued coordinates of robot joint angles, parts of the object to be assembled, current assembly</a:t>
            </a:r>
          </a:p>
          <a:p>
            <a:pPr algn="just"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Actions?</a:t>
            </a:r>
            <a:r>
              <a:rPr lang="en-US" kern="0" dirty="0" smtClean="0">
                <a:solidFill>
                  <a:srgbClr val="002060"/>
                </a:solidFill>
              </a:rPr>
              <a:t>: continuous motions of robot joints</a:t>
            </a:r>
          </a:p>
          <a:p>
            <a:pPr algn="just"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Goal test?</a:t>
            </a:r>
            <a:r>
              <a:rPr lang="en-US" kern="0" dirty="0" smtClean="0">
                <a:solidFill>
                  <a:srgbClr val="002060"/>
                </a:solidFill>
              </a:rPr>
              <a:t>: complete assembly</a:t>
            </a:r>
          </a:p>
          <a:p>
            <a:pPr algn="just">
              <a:lnSpc>
                <a:spcPct val="80000"/>
              </a:lnSpc>
              <a:defRPr/>
            </a:pPr>
            <a:r>
              <a:rPr lang="en-US" u="sng" kern="0" dirty="0" smtClean="0">
                <a:solidFill>
                  <a:srgbClr val="FF0000"/>
                </a:solidFill>
              </a:rPr>
              <a:t>Path cost?</a:t>
            </a:r>
            <a:r>
              <a:rPr lang="en-US" kern="0" dirty="0" smtClean="0">
                <a:solidFill>
                  <a:srgbClr val="002060"/>
                </a:solidFill>
              </a:rPr>
              <a:t>: time to execute</a:t>
            </a:r>
            <a:endParaRPr lang="en-US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09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362202"/>
            <a:ext cx="7693025" cy="4190998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Basic idea:</a:t>
            </a:r>
          </a:p>
          <a:p>
            <a:pPr lvl="1" algn="just">
              <a:defRPr/>
            </a:pPr>
            <a:r>
              <a:rPr lang="en-US" dirty="0">
                <a:solidFill>
                  <a:srgbClr val="002060"/>
                </a:solidFill>
              </a:rPr>
              <a:t>Offline (not dynamic), simulated exploration of state space by generating successors of already-explored states (a.k.a. </a:t>
            </a:r>
            <a:r>
              <a:rPr lang="en-US" dirty="0">
                <a:solidFill>
                  <a:srgbClr val="FF0000"/>
                </a:solidFill>
              </a:rPr>
              <a:t>expanding</a:t>
            </a:r>
            <a:r>
              <a:rPr lang="en-US" dirty="0">
                <a:solidFill>
                  <a:srgbClr val="002060"/>
                </a:solidFill>
              </a:rPr>
              <a:t> the states)</a:t>
            </a:r>
          </a:p>
          <a:p>
            <a:pPr lvl="1" algn="just">
              <a:defRPr/>
            </a:pPr>
            <a:r>
              <a:rPr lang="en-US" dirty="0">
                <a:solidFill>
                  <a:srgbClr val="002060"/>
                </a:solidFill>
              </a:rPr>
              <a:t>The expansion strategy defines the different search algorithms.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4844" t="37500" r="3125" b="28125"/>
          <a:stretch>
            <a:fillRect/>
          </a:stretch>
        </p:blipFill>
        <p:spPr bwMode="auto">
          <a:xfrm>
            <a:off x="762000" y="4939145"/>
            <a:ext cx="7696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241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4" name="Picture 4" descr="search-map1c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514600"/>
            <a:ext cx="6248400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earch-map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818" y="4419600"/>
            <a:ext cx="6421582" cy="21383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945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5C8782E-8FD1-4DD5-B1D4-2219BDDE01B3}" vid="{796131F4-60EA-4B71-AF3A-7C794936D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19118</TotalTime>
  <Words>834</Words>
  <Application>Microsoft Office PowerPoint</Application>
  <PresentationFormat>On-screen Show (4:3)</PresentationFormat>
  <Paragraphs>116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MS PGothic</vt:lpstr>
      <vt:lpstr>Arial</vt:lpstr>
      <vt:lpstr>Calibri</vt:lpstr>
      <vt:lpstr>Courier New</vt:lpstr>
      <vt:lpstr>Lucida Sans</vt:lpstr>
      <vt:lpstr>Tahoma</vt:lpstr>
      <vt:lpstr>Times New Roman</vt:lpstr>
      <vt:lpstr>Wingdings</vt:lpstr>
      <vt:lpstr>Theme1</vt:lpstr>
      <vt:lpstr>Bitmap Image</vt:lpstr>
      <vt:lpstr>Artificial Intelligence Lecture 05: Problem Solving Through Search</vt:lpstr>
      <vt:lpstr>Problem-Solver Formulation</vt:lpstr>
      <vt:lpstr>Vacuum World State Space Graph</vt:lpstr>
      <vt:lpstr>PowerPoint Presentation</vt:lpstr>
      <vt:lpstr>Example: The 8-puzzle</vt:lpstr>
      <vt:lpstr>PowerPoint Presentation</vt:lpstr>
      <vt:lpstr>Example: Robotic Assembly</vt:lpstr>
      <vt:lpstr>Tree Search Algorithms</vt:lpstr>
      <vt:lpstr>Tree search example</vt:lpstr>
      <vt:lpstr>PowerPoint Presentation</vt:lpstr>
      <vt:lpstr>Fringe</vt:lpstr>
      <vt:lpstr>Fringe</vt:lpstr>
      <vt:lpstr>Implementation: States vs. Nodes</vt:lpstr>
      <vt:lpstr>Implementation: States vs. Nodes</vt:lpstr>
      <vt:lpstr>Search Strategies</vt:lpstr>
      <vt:lpstr>Uninformed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Properties of breadth-first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Tariq Mahmood</dc:creator>
  <cp:lastModifiedBy>Moorche</cp:lastModifiedBy>
  <cp:revision>434</cp:revision>
  <cp:lastPrinted>2018-11-01T11:08:50Z</cp:lastPrinted>
  <dcterms:created xsi:type="dcterms:W3CDTF">2009-02-25T08:44:18Z</dcterms:created>
  <dcterms:modified xsi:type="dcterms:W3CDTF">2023-03-01T11:25:50Z</dcterms:modified>
</cp:coreProperties>
</file>