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21"/>
  </p:notesMasterIdLst>
  <p:sldIdLst>
    <p:sldId id="430" r:id="rId2"/>
    <p:sldId id="431" r:id="rId3"/>
    <p:sldId id="432" r:id="rId4"/>
    <p:sldId id="433" r:id="rId5"/>
    <p:sldId id="434" r:id="rId6"/>
    <p:sldId id="435" r:id="rId7"/>
    <p:sldId id="436" r:id="rId8"/>
    <p:sldId id="437" r:id="rId9"/>
    <p:sldId id="438" r:id="rId10"/>
    <p:sldId id="439" r:id="rId11"/>
    <p:sldId id="440" r:id="rId12"/>
    <p:sldId id="441" r:id="rId13"/>
    <p:sldId id="442" r:id="rId14"/>
    <p:sldId id="443" r:id="rId15"/>
    <p:sldId id="444" r:id="rId16"/>
    <p:sldId id="446" r:id="rId17"/>
    <p:sldId id="445" r:id="rId18"/>
    <p:sldId id="447" r:id="rId19"/>
    <p:sldId id="448" r:id="rId2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A1A1"/>
    <a:srgbClr val="0909FF"/>
    <a:srgbClr val="990000"/>
    <a:srgbClr val="F3F9FB"/>
    <a:srgbClr val="008000"/>
    <a:srgbClr val="4F0AFA"/>
    <a:srgbClr val="5B0DF7"/>
    <a:srgbClr val="6C3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4" autoAdjust="0"/>
    <p:restoredTop sz="94346" autoAdjust="0"/>
  </p:normalViewPr>
  <p:slideViewPr>
    <p:cSldViewPr>
      <p:cViewPr varScale="1">
        <p:scale>
          <a:sx n="69" d="100"/>
          <a:sy n="69" d="100"/>
        </p:scale>
        <p:origin x="140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92647B1C-E4FF-44A5-AA58-AE32315C2FFA}" type="datetimeFigureOut">
              <a:rPr lang="en-US"/>
              <a:pPr>
                <a:defRPr/>
              </a:pPr>
              <a:t>3/13/2023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3900C269-9F07-4DFB-B11B-15EFE253598B}" type="slidenum">
              <a:rPr lang="en-US"/>
              <a:pPr>
                <a:defRPr/>
              </a:pPr>
              <a:t>‹#›</a:t>
            </a:fld>
            <a:endParaRPr lang="en-US" dirty="0"/>
          </a:p>
        </p:txBody>
      </p:sp>
    </p:spTree>
    <p:extLst>
      <p:ext uri="{BB962C8B-B14F-4D97-AF65-F5344CB8AC3E}">
        <p14:creationId xmlns:p14="http://schemas.microsoft.com/office/powerpoint/2010/main" val="1098624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pPr>
              <a:defRPr/>
            </a:pPr>
            <a:fld id="{69C7BED5-F055-412A-8E9E-74FB4E615AD3}" type="datetime1">
              <a:rPr lang="en-US" smtClean="0"/>
              <a:t>3/13/2023</a:t>
            </a:fld>
            <a:endParaRPr lang="en-US" dirty="0"/>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pPr>
              <a:defRPr/>
            </a:pPr>
            <a:fld id="{F31E5A96-A172-42D5-9655-AA9A774A36BE}" type="slidenum">
              <a:rPr lang="en-US" smtClean="0"/>
              <a:pPr>
                <a:defRPr/>
              </a:pPr>
              <a:t>‹#›</a:t>
            </a:fld>
            <a:endParaRPr lang="en-US" dirty="0"/>
          </a:p>
        </p:txBody>
      </p:sp>
    </p:spTree>
    <p:extLst>
      <p:ext uri="{BB962C8B-B14F-4D97-AF65-F5344CB8AC3E}">
        <p14:creationId xmlns:p14="http://schemas.microsoft.com/office/powerpoint/2010/main" val="16693986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pPr>
              <a:defRPr/>
            </a:pPr>
            <a:fld id="{0B5DFBD3-DFD7-4D4D-B7B7-2FEEDDAA3229}" type="datetime1">
              <a:rPr lang="en-US" smtClean="0"/>
              <a:t>3/13/2023</a:t>
            </a:fld>
            <a:endParaRPr lang="en-US" dirty="0"/>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pPr>
              <a:defRPr/>
            </a:pPr>
            <a:fld id="{23ABE0DA-F979-4E3F-B726-C179EF38E64F}" type="slidenum">
              <a:rPr lang="en-US" smtClean="0"/>
              <a:pPr>
                <a:defRPr/>
              </a:pPr>
              <a:t>‹#›</a:t>
            </a:fld>
            <a:endParaRPr lang="en-US" dirty="0"/>
          </a:p>
        </p:txBody>
      </p:sp>
    </p:spTree>
    <p:extLst>
      <p:ext uri="{BB962C8B-B14F-4D97-AF65-F5344CB8AC3E}">
        <p14:creationId xmlns:p14="http://schemas.microsoft.com/office/powerpoint/2010/main" val="9489018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pPr>
              <a:defRPr/>
            </a:pPr>
            <a:fld id="{49D196C4-10AC-4B9B-B937-F64E5F1A6F6E}" type="datetime1">
              <a:rPr lang="en-US" smtClean="0"/>
              <a:t>3/13/2023</a:t>
            </a:fld>
            <a:endParaRPr lang="en-US" dirty="0"/>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pPr>
              <a:defRPr/>
            </a:pPr>
            <a:fld id="{FA5D2E9A-60C8-416B-A024-CDD3AC562E37}" type="slidenum">
              <a:rPr lang="en-US" smtClean="0"/>
              <a:pPr>
                <a:defRPr/>
              </a:pPr>
              <a:t>‹#›</a:t>
            </a:fld>
            <a:endParaRPr lang="en-US" dirty="0"/>
          </a:p>
        </p:txBody>
      </p:sp>
    </p:spTree>
    <p:extLst>
      <p:ext uri="{BB962C8B-B14F-4D97-AF65-F5344CB8AC3E}">
        <p14:creationId xmlns:p14="http://schemas.microsoft.com/office/powerpoint/2010/main" val="363288501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1" y="2362202"/>
            <a:ext cx="7693025" cy="3724275"/>
          </a:xfrm>
        </p:spPr>
        <p:txBody>
          <a:bodyPr/>
          <a:lstStyle/>
          <a:p>
            <a:pPr lvl="0"/>
            <a:r>
              <a:rPr lang="en-US" noProof="0" smtClean="0"/>
              <a:t>Click icon to add table</a:t>
            </a:r>
            <a:endParaRPr lang="en-US" noProof="0"/>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pPr>
              <a:defRPr/>
            </a:pPr>
            <a:fld id="{6371F794-330A-4EB0-8274-5ED59C2FAC08}" type="datetime1">
              <a:rPr lang="en-US" smtClean="0"/>
              <a:t>3/13/2023</a:t>
            </a:fld>
            <a:endParaRPr lang="en-US" dirty="0"/>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42868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pPr>
              <a:defRPr/>
            </a:pPr>
            <a:fld id="{BB533ACE-439C-4126-9A6D-19D3C514BD46}" type="datetime1">
              <a:rPr lang="en-US" smtClean="0"/>
              <a:t>3/13/2023</a:t>
            </a:fld>
            <a:endParaRPr lang="en-US" dirty="0"/>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pPr>
              <a:defRPr/>
            </a:pPr>
            <a:fld id="{C5F17698-604B-4D7F-9E42-DE609D4473D1}" type="slidenum">
              <a:rPr lang="en-US" smtClean="0"/>
              <a:pPr>
                <a:defRPr/>
              </a:pPr>
              <a:t>‹#›</a:t>
            </a:fld>
            <a:endParaRPr lang="en-US" dirty="0"/>
          </a:p>
        </p:txBody>
      </p:sp>
    </p:spTree>
    <p:extLst>
      <p:ext uri="{BB962C8B-B14F-4D97-AF65-F5344CB8AC3E}">
        <p14:creationId xmlns:p14="http://schemas.microsoft.com/office/powerpoint/2010/main" val="42460577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pPr>
              <a:defRPr/>
            </a:pPr>
            <a:fld id="{42A287B4-23FA-4D5E-8B17-DBEA4DFBFFF5}" type="datetime1">
              <a:rPr lang="en-US" smtClean="0"/>
              <a:t>3/13/2023</a:t>
            </a:fld>
            <a:endParaRPr lang="en-US" dirty="0"/>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pPr>
              <a:defRPr/>
            </a:pPr>
            <a:fld id="{06A9868B-3909-478A-9725-E925864EA9D3}" type="slidenum">
              <a:rPr lang="en-US" smtClean="0"/>
              <a:pPr>
                <a:defRPr/>
              </a:pPr>
              <a:t>‹#›</a:t>
            </a:fld>
            <a:endParaRPr lang="en-US" dirty="0"/>
          </a:p>
        </p:txBody>
      </p:sp>
    </p:spTree>
    <p:extLst>
      <p:ext uri="{BB962C8B-B14F-4D97-AF65-F5344CB8AC3E}">
        <p14:creationId xmlns:p14="http://schemas.microsoft.com/office/powerpoint/2010/main" val="39154577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pPr>
              <a:defRPr/>
            </a:pPr>
            <a:fld id="{48AA1967-ABF7-4C6A-A34B-F75DE6AF343C}" type="datetime1">
              <a:rPr lang="en-US" smtClean="0"/>
              <a:t>3/13/2023</a:t>
            </a:fld>
            <a:endParaRPr lang="en-US" dirty="0"/>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pPr>
              <a:defRPr/>
            </a:pPr>
            <a:fld id="{249806C4-8FAE-4E06-AA81-8730B4B5B299}" type="slidenum">
              <a:rPr lang="en-US" smtClean="0"/>
              <a:pPr>
                <a:defRPr/>
              </a:pPr>
              <a:t>‹#›</a:t>
            </a:fld>
            <a:endParaRPr lang="en-US" dirty="0"/>
          </a:p>
        </p:txBody>
      </p:sp>
    </p:spTree>
    <p:extLst>
      <p:ext uri="{BB962C8B-B14F-4D97-AF65-F5344CB8AC3E}">
        <p14:creationId xmlns:p14="http://schemas.microsoft.com/office/powerpoint/2010/main" val="112155729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pPr>
              <a:defRPr/>
            </a:pPr>
            <a:fld id="{A6D710DC-37CE-4DB3-B920-0926B4B270F6}" type="datetime1">
              <a:rPr lang="en-US" smtClean="0"/>
              <a:t>3/13/2023</a:t>
            </a:fld>
            <a:endParaRPr lang="en-US" dirty="0"/>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pPr>
              <a:defRPr/>
            </a:pPr>
            <a:fld id="{562D2D9A-07F1-43B8-9A5D-3CD8D4C4ECEB}" type="slidenum">
              <a:rPr lang="en-US" smtClean="0"/>
              <a:pPr>
                <a:defRPr/>
              </a:pPr>
              <a:t>‹#›</a:t>
            </a:fld>
            <a:endParaRPr lang="en-US" dirty="0"/>
          </a:p>
        </p:txBody>
      </p:sp>
    </p:spTree>
    <p:extLst>
      <p:ext uri="{BB962C8B-B14F-4D97-AF65-F5344CB8AC3E}">
        <p14:creationId xmlns:p14="http://schemas.microsoft.com/office/powerpoint/2010/main" val="36710001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pPr>
              <a:defRPr/>
            </a:pPr>
            <a:fld id="{9F73E74D-3C1A-467B-B06D-8A58D07EF890}" type="datetime1">
              <a:rPr lang="en-US" smtClean="0"/>
              <a:t>3/13/2023</a:t>
            </a:fld>
            <a:endParaRPr lang="en-US" dirty="0"/>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pPr>
              <a:defRPr/>
            </a:pPr>
            <a:fld id="{8C84901D-76DD-4B12-A69C-8E219F44D10C}" type="slidenum">
              <a:rPr lang="en-US" smtClean="0"/>
              <a:pPr>
                <a:defRPr/>
              </a:pPr>
              <a:t>‹#›</a:t>
            </a:fld>
            <a:endParaRPr lang="en-US" dirty="0"/>
          </a:p>
        </p:txBody>
      </p:sp>
    </p:spTree>
    <p:extLst>
      <p:ext uri="{BB962C8B-B14F-4D97-AF65-F5344CB8AC3E}">
        <p14:creationId xmlns:p14="http://schemas.microsoft.com/office/powerpoint/2010/main" val="42524355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pPr>
              <a:defRPr/>
            </a:pPr>
            <a:fld id="{788F6C6D-3E7E-4D1B-B4D9-6AEC46816871}" type="datetime1">
              <a:rPr lang="en-US" smtClean="0"/>
              <a:t>3/13/2023</a:t>
            </a:fld>
            <a:endParaRPr lang="en-US" dirty="0"/>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pPr>
              <a:defRPr/>
            </a:pPr>
            <a:fld id="{0A299F14-7343-44EC-AEF2-68F3C2FCF7AB}" type="slidenum">
              <a:rPr lang="en-US" smtClean="0"/>
              <a:pPr>
                <a:defRPr/>
              </a:pPr>
              <a:t>‹#›</a:t>
            </a:fld>
            <a:endParaRPr lang="en-US" dirty="0"/>
          </a:p>
        </p:txBody>
      </p:sp>
    </p:spTree>
    <p:extLst>
      <p:ext uri="{BB962C8B-B14F-4D97-AF65-F5344CB8AC3E}">
        <p14:creationId xmlns:p14="http://schemas.microsoft.com/office/powerpoint/2010/main" val="27438257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pPr>
              <a:defRPr/>
            </a:pPr>
            <a:fld id="{AE0B6633-9930-4D2B-A706-EFB3092E9566}" type="datetime1">
              <a:rPr lang="en-US" smtClean="0"/>
              <a:t>3/13/2023</a:t>
            </a:fld>
            <a:endParaRPr lang="en-US" dirty="0"/>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pPr>
              <a:defRPr/>
            </a:pPr>
            <a:fld id="{04E0935F-A500-4F5F-8ECB-CD1094903207}" type="slidenum">
              <a:rPr lang="en-US" smtClean="0"/>
              <a:pPr>
                <a:defRPr/>
              </a:pPr>
              <a:t>‹#›</a:t>
            </a:fld>
            <a:endParaRPr lang="en-US" dirty="0"/>
          </a:p>
        </p:txBody>
      </p:sp>
    </p:spTree>
    <p:extLst>
      <p:ext uri="{BB962C8B-B14F-4D97-AF65-F5344CB8AC3E}">
        <p14:creationId xmlns:p14="http://schemas.microsoft.com/office/powerpoint/2010/main" val="28191176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pPr>
              <a:defRPr/>
            </a:pPr>
            <a:fld id="{65933552-7C5F-4007-BF3C-0E1DE091FBC5}" type="datetime1">
              <a:rPr lang="en-US" smtClean="0"/>
              <a:t>3/13/2023</a:t>
            </a:fld>
            <a:endParaRPr lang="en-US" dirty="0"/>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pPr>
              <a:defRPr/>
            </a:pPr>
            <a:fld id="{B0AAAEF6-24C4-4FFD-AFC4-540060ECF5FD}" type="slidenum">
              <a:rPr lang="en-US" smtClean="0"/>
              <a:pPr>
                <a:defRPr/>
              </a:pPr>
              <a:t>‹#›</a:t>
            </a:fld>
            <a:endParaRPr lang="en-US" dirty="0"/>
          </a:p>
        </p:txBody>
      </p:sp>
    </p:spTree>
    <p:extLst>
      <p:ext uri="{BB962C8B-B14F-4D97-AF65-F5344CB8AC3E}">
        <p14:creationId xmlns:p14="http://schemas.microsoft.com/office/powerpoint/2010/main" val="423916798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smtClean="0"/>
              <a:t>Click to edit Master title style</a:t>
            </a:r>
            <a:endParaRPr lang="en-US" altLang="en-PK"/>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fld id="{8944AD76-E8E2-4E48-AD63-27AC21043276}" type="datetime1">
              <a:rPr lang="en-US" smtClean="0"/>
              <a:t>3/13/2023</a:t>
            </a:fld>
            <a:endParaRPr lang="en-US" dirty="0"/>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291786037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p:fade/>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EBD508-E1FD-4D13-9CEB-BB4AFA46A589}"/>
              </a:ext>
            </a:extLst>
          </p:cNvPr>
          <p:cNvSpPr>
            <a:spLocks noGrp="1"/>
          </p:cNvSpPr>
          <p:nvPr>
            <p:ph type="subTitle" idx="1"/>
          </p:nvPr>
        </p:nvSpPr>
        <p:spPr>
          <a:xfrm>
            <a:off x="4572000" y="4003966"/>
            <a:ext cx="4752110" cy="787399"/>
          </a:xfrm>
        </p:spPr>
        <p:txBody>
          <a:bodyPr/>
          <a:lstStyle/>
          <a:p>
            <a:r>
              <a:rPr lang="en-US" b="1" dirty="0"/>
              <a:t>Farhad Muhammad Riaz</a:t>
            </a:r>
            <a:endParaRPr lang="en-PK" b="1" dirty="0"/>
          </a:p>
        </p:txBody>
      </p:sp>
      <p:sp>
        <p:nvSpPr>
          <p:cNvPr id="2" name="Title 1">
            <a:extLst>
              <a:ext uri="{FF2B5EF4-FFF2-40B4-BE49-F238E27FC236}">
                <a16:creationId xmlns:a16="http://schemas.microsoft.com/office/drawing/2014/main" id="{2CCD0600-20AD-4A75-8731-83EE02FBCE69}"/>
              </a:ext>
            </a:extLst>
          </p:cNvPr>
          <p:cNvSpPr>
            <a:spLocks noGrp="1"/>
          </p:cNvSpPr>
          <p:nvPr>
            <p:ph type="ctrTitle" sz="quarter"/>
          </p:nvPr>
        </p:nvSpPr>
        <p:spPr/>
        <p:txBody>
          <a:bodyPr/>
          <a:lstStyle/>
          <a:p>
            <a:pPr algn="r">
              <a:buClr>
                <a:srgbClr val="F9F9F9"/>
              </a:buClr>
            </a:pPr>
            <a:r>
              <a:rPr lang="en-US" dirty="0" smtClean="0"/>
              <a:t>Artificial Intelligence</a:t>
            </a:r>
            <a:br>
              <a:rPr lang="en-US" dirty="0" smtClean="0"/>
            </a:br>
            <a:r>
              <a:rPr lang="en-US" dirty="0" smtClean="0"/>
              <a:t>Lecture 07:</a:t>
            </a:r>
            <a:br>
              <a:rPr lang="en-US" dirty="0" smtClean="0"/>
            </a:br>
            <a:r>
              <a:rPr lang="en-US" altLang="en-US" sz="2800" dirty="0" smtClean="0">
                <a:solidFill>
                  <a:srgbClr val="FF0000"/>
                </a:solidFill>
              </a:rPr>
              <a:t>informed Search </a:t>
            </a:r>
            <a:endParaRPr lang="en-US" altLang="en-US" sz="2800" dirty="0">
              <a:solidFill>
                <a:srgbClr val="303030"/>
              </a:solidFill>
            </a:endParaRPr>
          </a:p>
        </p:txBody>
      </p:sp>
      <p:pic>
        <p:nvPicPr>
          <p:cNvPr id="4" name="Picture 2" descr="NUML Logo PNG Vector (EPS) Free Download">
            <a:extLst>
              <a:ext uri="{FF2B5EF4-FFF2-40B4-BE49-F238E27FC236}">
                <a16:creationId xmlns:a16="http://schemas.microsoft.com/office/drawing/2014/main" id="{2D3C8850-28E9-44A6-8D9F-53E817636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5" y="1050131"/>
            <a:ext cx="1728356"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998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Best-First </a:t>
            </a:r>
            <a:r>
              <a:rPr lang="en-US" dirty="0" smtClean="0"/>
              <a:t>Search (Example)</a:t>
            </a:r>
            <a:endParaRPr lang="en-US" dirty="0"/>
          </a:p>
        </p:txBody>
      </p:sp>
      <p:pic>
        <p:nvPicPr>
          <p:cNvPr id="4" name="Content Placeholder 3"/>
          <p:cNvPicPr>
            <a:picLocks noGrp="1" noChangeAspect="1"/>
          </p:cNvPicPr>
          <p:nvPr>
            <p:ph idx="1"/>
          </p:nvPr>
        </p:nvPicPr>
        <p:blipFill>
          <a:blip r:embed="rId2"/>
          <a:stretch>
            <a:fillRect/>
          </a:stretch>
        </p:blipFill>
        <p:spPr>
          <a:xfrm>
            <a:off x="990600" y="2514600"/>
            <a:ext cx="6477000" cy="3962400"/>
          </a:xfrm>
          <a:prstGeom prst="rect">
            <a:avLst/>
          </a:prstGeom>
        </p:spPr>
      </p:pic>
    </p:spTree>
    <p:extLst>
      <p:ext uri="{BB962C8B-B14F-4D97-AF65-F5344CB8AC3E}">
        <p14:creationId xmlns:p14="http://schemas.microsoft.com/office/powerpoint/2010/main" val="20117054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Greedy Best-First search</a:t>
            </a:r>
          </a:p>
        </p:txBody>
      </p:sp>
      <p:sp>
        <p:nvSpPr>
          <p:cNvPr id="3" name="Content Placeholder 2"/>
          <p:cNvSpPr>
            <a:spLocks noGrp="1"/>
          </p:cNvSpPr>
          <p:nvPr>
            <p:ph idx="1"/>
          </p:nvPr>
        </p:nvSpPr>
        <p:spPr/>
        <p:txBody>
          <a:bodyPr/>
          <a:lstStyle/>
          <a:p>
            <a:pPr algn="just">
              <a:defRPr/>
            </a:pPr>
            <a:r>
              <a:rPr lang="en-US" sz="2400" u="sng" dirty="0">
                <a:solidFill>
                  <a:srgbClr val="FF0000"/>
                </a:solidFill>
              </a:rPr>
              <a:t>Complete?</a:t>
            </a:r>
            <a:r>
              <a:rPr lang="en-US" sz="2400" dirty="0">
                <a:solidFill>
                  <a:srgbClr val="FF0000"/>
                </a:solidFill>
              </a:rPr>
              <a:t> </a:t>
            </a:r>
            <a:r>
              <a:rPr lang="en-US" sz="2400" dirty="0"/>
              <a:t>No – can get stuck in loops, e.g., with Oradea as goal and start from Iasi</a:t>
            </a:r>
            <a:r>
              <a:rPr lang="en-US" sz="2400" dirty="0" smtClean="0"/>
              <a:t>:</a:t>
            </a:r>
          </a:p>
          <a:p>
            <a:pPr lvl="1" algn="just">
              <a:defRPr/>
            </a:pPr>
            <a:r>
              <a:rPr lang="en-US" dirty="0" smtClean="0"/>
              <a:t>Complete </a:t>
            </a:r>
            <a:r>
              <a:rPr lang="en-US" dirty="0"/>
              <a:t>in finite space with repeated state </a:t>
            </a:r>
            <a:r>
              <a:rPr lang="en-US" dirty="0" smtClean="0"/>
              <a:t>checking</a:t>
            </a:r>
            <a:endParaRPr lang="en-US" u="sng" dirty="0">
              <a:solidFill>
                <a:srgbClr val="FF0000"/>
              </a:solidFill>
            </a:endParaRPr>
          </a:p>
          <a:p>
            <a:pPr algn="just">
              <a:defRPr/>
            </a:pPr>
            <a:r>
              <a:rPr lang="en-US" sz="2400" u="sng" dirty="0" smtClean="0">
                <a:solidFill>
                  <a:srgbClr val="FF0000"/>
                </a:solidFill>
              </a:rPr>
              <a:t>Time</a:t>
            </a:r>
            <a:r>
              <a:rPr lang="en-US" sz="2400" u="sng" dirty="0">
                <a:solidFill>
                  <a:srgbClr val="FF0000"/>
                </a:solidFill>
              </a:rPr>
              <a:t>?</a:t>
            </a:r>
            <a:r>
              <a:rPr lang="en-US" sz="2400" dirty="0">
                <a:solidFill>
                  <a:srgbClr val="FF0000"/>
                </a:solidFill>
              </a:rPr>
              <a:t> </a:t>
            </a:r>
            <a:r>
              <a:rPr lang="en-US" sz="2400" i="1" dirty="0"/>
              <a:t>O(</a:t>
            </a:r>
            <a:r>
              <a:rPr lang="en-US" sz="2400" i="1" dirty="0" err="1"/>
              <a:t>b</a:t>
            </a:r>
            <a:r>
              <a:rPr lang="en-US" sz="2400" i="1" baseline="30000" dirty="0" err="1"/>
              <a:t>m</a:t>
            </a:r>
            <a:r>
              <a:rPr lang="en-US" sz="2400" i="1" dirty="0"/>
              <a:t>)</a:t>
            </a:r>
            <a:r>
              <a:rPr lang="en-US" sz="2400" dirty="0"/>
              <a:t>, but a good heuristic can give dramatic </a:t>
            </a:r>
            <a:r>
              <a:rPr lang="en-US" sz="2400" dirty="0" smtClean="0"/>
              <a:t>improvement</a:t>
            </a:r>
            <a:endParaRPr lang="en-US" sz="2400" u="sng" dirty="0">
              <a:solidFill>
                <a:srgbClr val="FF0000"/>
              </a:solidFill>
            </a:endParaRPr>
          </a:p>
          <a:p>
            <a:pPr algn="just">
              <a:defRPr/>
            </a:pPr>
            <a:r>
              <a:rPr lang="en-US" sz="2400" u="sng" dirty="0">
                <a:solidFill>
                  <a:srgbClr val="FF0000"/>
                </a:solidFill>
              </a:rPr>
              <a:t>Space?</a:t>
            </a:r>
            <a:r>
              <a:rPr lang="en-US" sz="2400" dirty="0">
                <a:solidFill>
                  <a:srgbClr val="FF0000"/>
                </a:solidFill>
              </a:rPr>
              <a:t> </a:t>
            </a:r>
            <a:r>
              <a:rPr lang="en-US" sz="2400" i="1" dirty="0"/>
              <a:t>O(</a:t>
            </a:r>
            <a:r>
              <a:rPr lang="en-US" sz="2400" i="1" dirty="0" err="1"/>
              <a:t>b</a:t>
            </a:r>
            <a:r>
              <a:rPr lang="en-US" sz="2400" i="1" baseline="30000" dirty="0" err="1"/>
              <a:t>m</a:t>
            </a:r>
            <a:r>
              <a:rPr lang="en-US" sz="2400" i="1" dirty="0"/>
              <a:t>) </a:t>
            </a:r>
            <a:r>
              <a:rPr lang="en-US" sz="2400" dirty="0"/>
              <a:t>-- keeps all nodes in </a:t>
            </a:r>
            <a:r>
              <a:rPr lang="en-US" sz="2400" dirty="0" smtClean="0"/>
              <a:t>memory</a:t>
            </a:r>
            <a:endParaRPr lang="en-US" sz="2400" u="sng" dirty="0">
              <a:solidFill>
                <a:srgbClr val="FF0000"/>
              </a:solidFill>
            </a:endParaRPr>
          </a:p>
          <a:p>
            <a:pPr algn="just">
              <a:defRPr/>
            </a:pPr>
            <a:r>
              <a:rPr lang="en-US" sz="2400" u="sng" dirty="0">
                <a:solidFill>
                  <a:srgbClr val="FF0000"/>
                </a:solidFill>
              </a:rPr>
              <a:t>Optimal?</a:t>
            </a:r>
            <a:r>
              <a:rPr lang="en-US" sz="2400" dirty="0">
                <a:solidFill>
                  <a:srgbClr val="FF0000"/>
                </a:solidFill>
              </a:rPr>
              <a:t> </a:t>
            </a:r>
            <a:r>
              <a:rPr lang="en-US" sz="2400" dirty="0"/>
              <a:t>No.</a:t>
            </a:r>
          </a:p>
          <a:p>
            <a:endParaRPr lang="en-US" dirty="0"/>
          </a:p>
        </p:txBody>
      </p:sp>
    </p:spTree>
    <p:extLst>
      <p:ext uri="{BB962C8B-B14F-4D97-AF65-F5344CB8AC3E}">
        <p14:creationId xmlns:p14="http://schemas.microsoft.com/office/powerpoint/2010/main" val="193903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a:t>
            </a:r>
          </a:p>
        </p:txBody>
      </p:sp>
      <p:sp>
        <p:nvSpPr>
          <p:cNvPr id="3" name="Content Placeholder 2"/>
          <p:cNvSpPr>
            <a:spLocks noGrp="1"/>
          </p:cNvSpPr>
          <p:nvPr>
            <p:ph idx="1"/>
          </p:nvPr>
        </p:nvSpPr>
        <p:spPr>
          <a:xfrm>
            <a:off x="838201" y="2362202"/>
            <a:ext cx="7693025" cy="4038598"/>
          </a:xfrm>
        </p:spPr>
        <p:txBody>
          <a:bodyPr/>
          <a:lstStyle/>
          <a:p>
            <a:pPr algn="just">
              <a:defRPr/>
            </a:pPr>
            <a:r>
              <a:rPr lang="en-US" sz="2000" dirty="0">
                <a:solidFill>
                  <a:srgbClr val="FF0000"/>
                </a:solidFill>
              </a:rPr>
              <a:t>Idea: Avoid expanding paths that are already expensive</a:t>
            </a:r>
          </a:p>
          <a:p>
            <a:pPr algn="just">
              <a:defRPr/>
            </a:pPr>
            <a:r>
              <a:rPr lang="pt-BR" sz="2000" dirty="0"/>
              <a:t>Evaluation function </a:t>
            </a:r>
            <a:r>
              <a:rPr lang="pt-BR" sz="2000" dirty="0">
                <a:solidFill>
                  <a:srgbClr val="FF0000"/>
                </a:solidFill>
              </a:rPr>
              <a:t>f(n) = g(n) + h(n)</a:t>
            </a:r>
          </a:p>
          <a:p>
            <a:pPr lvl="1" algn="just">
              <a:defRPr/>
            </a:pPr>
            <a:r>
              <a:rPr lang="en-US" sz="2000" dirty="0"/>
              <a:t>g(n) = exact cost so far to reach n</a:t>
            </a:r>
          </a:p>
          <a:p>
            <a:pPr lvl="1" algn="just">
              <a:defRPr/>
            </a:pPr>
            <a:r>
              <a:rPr lang="en-US" sz="2000" dirty="0"/>
              <a:t>h(n) = estimated cost to goal from n</a:t>
            </a:r>
          </a:p>
          <a:p>
            <a:pPr lvl="1" algn="just">
              <a:defRPr/>
            </a:pPr>
            <a:r>
              <a:rPr lang="en-US" sz="2000" dirty="0"/>
              <a:t>f(n) = estimated total cost of cheapest path through n to goal</a:t>
            </a:r>
          </a:p>
          <a:p>
            <a:pPr algn="just">
              <a:defRPr/>
            </a:pPr>
            <a:r>
              <a:rPr lang="en-US" sz="2000" dirty="0"/>
              <a:t>A* search uses an </a:t>
            </a:r>
            <a:r>
              <a:rPr lang="en-US" sz="2000" dirty="0">
                <a:solidFill>
                  <a:srgbClr val="FF0000"/>
                </a:solidFill>
              </a:rPr>
              <a:t>admissible heuristic:</a:t>
            </a:r>
          </a:p>
          <a:p>
            <a:pPr lvl="1" algn="just">
              <a:defRPr/>
            </a:pPr>
            <a:r>
              <a:rPr lang="en-US" sz="2000" dirty="0"/>
              <a:t>h(n) ≤ h*(n) where h*(n) is the true cost from n</a:t>
            </a:r>
          </a:p>
          <a:p>
            <a:pPr lvl="1" algn="just">
              <a:defRPr/>
            </a:pPr>
            <a:r>
              <a:rPr lang="en-US" sz="2000" dirty="0"/>
              <a:t>Also h(n) ≥ 0, and h(G)=0 for any goal G</a:t>
            </a:r>
          </a:p>
          <a:p>
            <a:pPr lvl="1" algn="just">
              <a:defRPr/>
            </a:pPr>
            <a:r>
              <a:rPr lang="en-US" sz="2000" dirty="0"/>
              <a:t>E.g., </a:t>
            </a:r>
            <a:r>
              <a:rPr lang="en-US" sz="2000" dirty="0" err="1"/>
              <a:t>h</a:t>
            </a:r>
            <a:r>
              <a:rPr lang="en-US" sz="2000" baseline="-25000" dirty="0" err="1"/>
              <a:t>SLD</a:t>
            </a:r>
            <a:r>
              <a:rPr lang="en-US" sz="2000" dirty="0"/>
              <a:t>(n) is an admissible heuristic because it doesn’t overestimate the actual road distance</a:t>
            </a:r>
          </a:p>
        </p:txBody>
      </p:sp>
    </p:spTree>
    <p:extLst>
      <p:ext uri="{BB962C8B-B14F-4D97-AF65-F5344CB8AC3E}">
        <p14:creationId xmlns:p14="http://schemas.microsoft.com/office/powerpoint/2010/main" val="180892348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Search</a:t>
            </a:r>
          </a:p>
        </p:txBody>
      </p:sp>
      <p:sp>
        <p:nvSpPr>
          <p:cNvPr id="3" name="Content Placeholder 2"/>
          <p:cNvSpPr>
            <a:spLocks noGrp="1"/>
          </p:cNvSpPr>
          <p:nvPr>
            <p:ph idx="1"/>
          </p:nvPr>
        </p:nvSpPr>
        <p:spPr/>
        <p:txBody>
          <a:bodyPr/>
          <a:lstStyle/>
          <a:p>
            <a:pPr algn="just"/>
            <a:r>
              <a:rPr lang="en-US" altLang="en-US" dirty="0"/>
              <a:t>If we are trying to find the cheapest solution, a reasonable thing to try first is </a:t>
            </a:r>
            <a:r>
              <a:rPr lang="en-US" altLang="en-US" dirty="0">
                <a:solidFill>
                  <a:srgbClr val="FF0000"/>
                </a:solidFill>
              </a:rPr>
              <a:t>the node with the lowest value of g(n) + h(n)</a:t>
            </a:r>
          </a:p>
          <a:p>
            <a:pPr algn="just"/>
            <a:r>
              <a:rPr lang="en-US" altLang="en-US" dirty="0">
                <a:solidFill>
                  <a:srgbClr val="FF0000"/>
                </a:solidFill>
              </a:rPr>
              <a:t>This strategy is more than just reasonable</a:t>
            </a:r>
          </a:p>
          <a:p>
            <a:pPr lvl="1" algn="just"/>
            <a:r>
              <a:rPr lang="en-US" altLang="en-US" dirty="0"/>
              <a:t>Provided that h(n) satisfies certain conditions, A* using TREE search is both complete and optimal.</a:t>
            </a:r>
          </a:p>
          <a:p>
            <a:endParaRPr lang="en-US" dirty="0"/>
          </a:p>
        </p:txBody>
      </p:sp>
      <p:pic>
        <p:nvPicPr>
          <p:cNvPr id="4" name="Picture 3"/>
          <p:cNvPicPr>
            <a:picLocks noChangeAspect="1"/>
          </p:cNvPicPr>
          <p:nvPr/>
        </p:nvPicPr>
        <p:blipFill>
          <a:blip r:embed="rId2"/>
          <a:stretch>
            <a:fillRect/>
          </a:stretch>
        </p:blipFill>
        <p:spPr>
          <a:xfrm>
            <a:off x="2295525" y="5181600"/>
            <a:ext cx="4857750" cy="1552575"/>
          </a:xfrm>
          <a:prstGeom prst="rect">
            <a:avLst/>
          </a:prstGeom>
        </p:spPr>
      </p:pic>
    </p:spTree>
    <p:extLst>
      <p:ext uri="{BB962C8B-B14F-4D97-AF65-F5344CB8AC3E}">
        <p14:creationId xmlns:p14="http://schemas.microsoft.com/office/powerpoint/2010/main" val="53195738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smtClean="0"/>
              <a:t>Search Algorithm </a:t>
            </a:r>
            <a:endParaRPr lang="en-US" dirty="0"/>
          </a:p>
        </p:txBody>
      </p:sp>
      <p:sp>
        <p:nvSpPr>
          <p:cNvPr id="3" name="Content Placeholder 2"/>
          <p:cNvSpPr>
            <a:spLocks noGrp="1"/>
          </p:cNvSpPr>
          <p:nvPr>
            <p:ph idx="1"/>
          </p:nvPr>
        </p:nvSpPr>
        <p:spPr>
          <a:xfrm>
            <a:off x="838201" y="2362202"/>
            <a:ext cx="7693025" cy="4190998"/>
          </a:xfrm>
        </p:spPr>
        <p:txBody>
          <a:bodyPr/>
          <a:lstStyle/>
          <a:p>
            <a:pPr algn="just"/>
            <a:r>
              <a:rPr lang="en-US" sz="1800" b="1" dirty="0"/>
              <a:t>Step1</a:t>
            </a:r>
            <a:r>
              <a:rPr lang="en-US" sz="1800" dirty="0"/>
              <a:t>: Place the starting node in the OPEN list.</a:t>
            </a:r>
          </a:p>
          <a:p>
            <a:pPr algn="just"/>
            <a:r>
              <a:rPr lang="en-US" sz="1800" b="1" dirty="0"/>
              <a:t>Step 2</a:t>
            </a:r>
            <a:r>
              <a:rPr lang="en-US" sz="1800" dirty="0"/>
              <a:t>: Check if the OPEN list is empty or not, if the list is empty then return failure and stops.</a:t>
            </a:r>
          </a:p>
          <a:p>
            <a:pPr algn="just"/>
            <a:r>
              <a:rPr lang="en-US" sz="1800" b="1" dirty="0"/>
              <a:t>Step 3</a:t>
            </a:r>
            <a:r>
              <a:rPr lang="en-US" sz="1800" dirty="0"/>
              <a:t>: Select the node from the OPEN list which has the smallest value of evaluation function (</a:t>
            </a:r>
            <a:r>
              <a:rPr lang="en-US" sz="1800" dirty="0" err="1"/>
              <a:t>g+h</a:t>
            </a:r>
            <a:r>
              <a:rPr lang="en-US" sz="1800" dirty="0"/>
              <a:t>), if node n is goal node then return success and stop, otherwise</a:t>
            </a:r>
          </a:p>
          <a:p>
            <a:pPr algn="just"/>
            <a:r>
              <a:rPr lang="en-US" sz="1800" b="1" dirty="0"/>
              <a:t>Step 4</a:t>
            </a:r>
            <a:r>
              <a:rPr lang="en-US" sz="1800" dirty="0"/>
              <a:t>: Expand node n and generate all of its successors, and put n into the closed list. For each successor n', check whether n' is already in the OPEN or CLOSED list, if not then compute evaluation function for n' and place into Open list.</a:t>
            </a:r>
          </a:p>
          <a:p>
            <a:pPr algn="just"/>
            <a:r>
              <a:rPr lang="en-US" sz="1800" b="1" dirty="0"/>
              <a:t>Step 5</a:t>
            </a:r>
            <a:r>
              <a:rPr lang="en-US" sz="1800" dirty="0"/>
              <a:t>: Else if node n' is already in OPEN and CLOSED, then it should be attached to the back pointer which reflects the lowest g(n') value.</a:t>
            </a:r>
          </a:p>
          <a:p>
            <a:pPr algn="just"/>
            <a:r>
              <a:rPr lang="en-US" sz="1800" b="1" dirty="0"/>
              <a:t>Step 6: </a:t>
            </a:r>
            <a:r>
              <a:rPr lang="en-US" sz="1800" dirty="0"/>
              <a:t>Return to Step 2.</a:t>
            </a:r>
          </a:p>
          <a:p>
            <a:endParaRPr lang="en-US" dirty="0"/>
          </a:p>
        </p:txBody>
      </p:sp>
    </p:spTree>
    <p:extLst>
      <p:ext uri="{BB962C8B-B14F-4D97-AF65-F5344CB8AC3E}">
        <p14:creationId xmlns:p14="http://schemas.microsoft.com/office/powerpoint/2010/main" val="2163227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descr="https://www.gatevidyalay.com/wp-content/uploads/2020/01/A-Algorithm-Problem-0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2590800"/>
            <a:ext cx="6202042" cy="3962400"/>
          </a:xfrm>
          <a:prstGeom prst="rect">
            <a:avLst/>
          </a:prstGeom>
          <a:noFill/>
          <a:ln>
            <a:noFill/>
          </a:ln>
        </p:spPr>
      </p:pic>
    </p:spTree>
    <p:extLst>
      <p:ext uri="{BB962C8B-B14F-4D97-AF65-F5344CB8AC3E}">
        <p14:creationId xmlns:p14="http://schemas.microsoft.com/office/powerpoint/2010/main" val="67444545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descr="https://www.gatevidyalay.com/wp-content/uploads/2020/01/A-Algorithm-Problem-02-Solut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362200"/>
            <a:ext cx="6467155" cy="4191000"/>
          </a:xfrm>
          <a:prstGeom prst="rect">
            <a:avLst/>
          </a:prstGeom>
          <a:noFill/>
          <a:ln>
            <a:noFill/>
          </a:ln>
        </p:spPr>
      </p:pic>
    </p:spTree>
    <p:extLst>
      <p:ext uri="{BB962C8B-B14F-4D97-AF65-F5344CB8AC3E}">
        <p14:creationId xmlns:p14="http://schemas.microsoft.com/office/powerpoint/2010/main" val="32406833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idx="1"/>
          </p:nvPr>
        </p:nvPicPr>
        <p:blipFill>
          <a:blip r:embed="rId2"/>
          <a:stretch>
            <a:fillRect/>
          </a:stretch>
        </p:blipFill>
        <p:spPr>
          <a:xfrm>
            <a:off x="1295400" y="2667001"/>
            <a:ext cx="5942012" cy="3733800"/>
          </a:xfrm>
          <a:prstGeom prst="rect">
            <a:avLst/>
          </a:prstGeom>
        </p:spPr>
      </p:pic>
    </p:spTree>
    <p:extLst>
      <p:ext uri="{BB962C8B-B14F-4D97-AF65-F5344CB8AC3E}">
        <p14:creationId xmlns:p14="http://schemas.microsoft.com/office/powerpoint/2010/main" val="20759377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098" name="Picture 2" descr="Informed Search Algorith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390519"/>
            <a:ext cx="7010400" cy="408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41051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a:t>
            </a:r>
          </a:p>
        </p:txBody>
      </p:sp>
      <p:sp>
        <p:nvSpPr>
          <p:cNvPr id="3" name="Content Placeholder 2"/>
          <p:cNvSpPr>
            <a:spLocks noGrp="1"/>
          </p:cNvSpPr>
          <p:nvPr>
            <p:ph idx="1"/>
          </p:nvPr>
        </p:nvSpPr>
        <p:spPr/>
        <p:txBody>
          <a:bodyPr/>
          <a:lstStyle/>
          <a:p>
            <a:r>
              <a:rPr lang="en-US" altLang="en-US" u="sng" dirty="0">
                <a:solidFill>
                  <a:srgbClr val="FF0000"/>
                </a:solidFill>
              </a:rPr>
              <a:t>Complete?</a:t>
            </a:r>
            <a:r>
              <a:rPr lang="en-US" altLang="en-US" dirty="0">
                <a:solidFill>
                  <a:srgbClr val="FF0000"/>
                </a:solidFill>
              </a:rPr>
              <a:t> </a:t>
            </a:r>
            <a:r>
              <a:rPr lang="en-US" altLang="en-US" dirty="0"/>
              <a:t>Yes (unless there are infinitely many nodes with f </a:t>
            </a:r>
            <a:r>
              <a:rPr lang="en-US" altLang="en-US" i="1" dirty="0">
                <a:cs typeface="Arial" panose="020B0604020202020204" pitchFamily="34" charset="0"/>
              </a:rPr>
              <a:t>≤</a:t>
            </a:r>
            <a:r>
              <a:rPr lang="en-US" altLang="en-US" i="1" dirty="0"/>
              <a:t> f(G) </a:t>
            </a:r>
            <a:r>
              <a:rPr lang="en-US" altLang="en-US" dirty="0"/>
              <a:t>)</a:t>
            </a:r>
          </a:p>
          <a:p>
            <a:r>
              <a:rPr lang="en-US" altLang="en-US" u="sng" dirty="0">
                <a:solidFill>
                  <a:srgbClr val="FF0000"/>
                </a:solidFill>
              </a:rPr>
              <a:t>Time?</a:t>
            </a:r>
            <a:r>
              <a:rPr lang="en-US" altLang="en-US" dirty="0">
                <a:solidFill>
                  <a:srgbClr val="FF0000"/>
                </a:solidFill>
              </a:rPr>
              <a:t> </a:t>
            </a:r>
            <a:r>
              <a:rPr lang="en-US" altLang="en-US" dirty="0"/>
              <a:t>Exponential</a:t>
            </a:r>
          </a:p>
          <a:p>
            <a:r>
              <a:rPr lang="en-US" altLang="en-US" u="sng" dirty="0">
                <a:solidFill>
                  <a:srgbClr val="FF0000"/>
                </a:solidFill>
              </a:rPr>
              <a:t>Space?</a:t>
            </a:r>
            <a:r>
              <a:rPr lang="en-US" altLang="en-US" dirty="0"/>
              <a:t> Keeps all nodes in memory</a:t>
            </a:r>
          </a:p>
          <a:p>
            <a:r>
              <a:rPr lang="en-US" altLang="en-US" u="sng" dirty="0">
                <a:solidFill>
                  <a:srgbClr val="FF0000"/>
                </a:solidFill>
              </a:rPr>
              <a:t>Optimal?</a:t>
            </a:r>
            <a:r>
              <a:rPr lang="en-US" altLang="en-US" dirty="0">
                <a:solidFill>
                  <a:srgbClr val="FF0000"/>
                </a:solidFill>
              </a:rPr>
              <a:t> </a:t>
            </a:r>
            <a:r>
              <a:rPr lang="en-US" altLang="en-US" dirty="0"/>
              <a:t>Yes</a:t>
            </a:r>
          </a:p>
          <a:p>
            <a:endParaRPr lang="en-US" dirty="0"/>
          </a:p>
        </p:txBody>
      </p:sp>
    </p:spTree>
    <p:extLst>
      <p:ext uri="{BB962C8B-B14F-4D97-AF65-F5344CB8AC3E}">
        <p14:creationId xmlns:p14="http://schemas.microsoft.com/office/powerpoint/2010/main" val="26253952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Informed </a:t>
            </a:r>
            <a:r>
              <a:rPr lang="en-US" dirty="0" smtClean="0"/>
              <a:t>Search</a:t>
            </a:r>
            <a:endParaRPr lang="en-US" dirty="0"/>
          </a:p>
        </p:txBody>
      </p:sp>
      <p:sp>
        <p:nvSpPr>
          <p:cNvPr id="3" name="Content Placeholder 2"/>
          <p:cNvSpPr>
            <a:spLocks noGrp="1"/>
          </p:cNvSpPr>
          <p:nvPr>
            <p:ph idx="1"/>
          </p:nvPr>
        </p:nvSpPr>
        <p:spPr/>
        <p:txBody>
          <a:bodyPr/>
          <a:lstStyle/>
          <a:p>
            <a:pPr algn="just"/>
            <a:r>
              <a:rPr lang="en-US" dirty="0"/>
              <a:t>I</a:t>
            </a:r>
            <a:r>
              <a:rPr lang="en-US" dirty="0" smtClean="0"/>
              <a:t>nformed </a:t>
            </a:r>
            <a:r>
              <a:rPr lang="en-US" dirty="0"/>
              <a:t>search algorithm contains an array of knowledge such as how far we are from the goal, path cost, how to reach to goal node, etc. </a:t>
            </a:r>
            <a:endParaRPr lang="en-US" dirty="0" smtClean="0"/>
          </a:p>
          <a:p>
            <a:pPr algn="just"/>
            <a:r>
              <a:rPr lang="en-US" dirty="0" smtClean="0"/>
              <a:t>This </a:t>
            </a:r>
            <a:r>
              <a:rPr lang="en-US" dirty="0"/>
              <a:t>knowledge help agents to explore less to the search space and find more efficiently the goal </a:t>
            </a:r>
            <a:r>
              <a:rPr lang="en-US" dirty="0" smtClean="0"/>
              <a:t>node</a:t>
            </a:r>
            <a:endParaRPr lang="en-US" dirty="0"/>
          </a:p>
        </p:txBody>
      </p:sp>
    </p:spTree>
    <p:extLst>
      <p:ext uri="{BB962C8B-B14F-4D97-AF65-F5344CB8AC3E}">
        <p14:creationId xmlns:p14="http://schemas.microsoft.com/office/powerpoint/2010/main" val="406318268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Informed Search</a:t>
            </a:r>
          </a:p>
        </p:txBody>
      </p:sp>
      <p:sp>
        <p:nvSpPr>
          <p:cNvPr id="3" name="Content Placeholder 2"/>
          <p:cNvSpPr>
            <a:spLocks noGrp="1"/>
          </p:cNvSpPr>
          <p:nvPr>
            <p:ph idx="1"/>
          </p:nvPr>
        </p:nvSpPr>
        <p:spPr>
          <a:xfrm>
            <a:off x="838201" y="2362202"/>
            <a:ext cx="7693025" cy="4114798"/>
          </a:xfrm>
        </p:spPr>
        <p:txBody>
          <a:bodyPr/>
          <a:lstStyle/>
          <a:p>
            <a:r>
              <a:rPr lang="en-US" b="1" dirty="0"/>
              <a:t>Heuristics </a:t>
            </a:r>
            <a:r>
              <a:rPr lang="en-US" b="1" dirty="0" smtClean="0"/>
              <a:t>Function</a:t>
            </a:r>
          </a:p>
          <a:p>
            <a:pPr lvl="1" algn="just"/>
            <a:r>
              <a:rPr lang="en-US" sz="1800" dirty="0"/>
              <a:t>Heuristic is a function which is used in Informed Search, and it finds the most promising path. </a:t>
            </a:r>
            <a:endParaRPr lang="en-US" sz="1800" dirty="0" smtClean="0"/>
          </a:p>
          <a:p>
            <a:pPr lvl="1" algn="just"/>
            <a:r>
              <a:rPr lang="en-US" sz="1800" dirty="0" smtClean="0"/>
              <a:t>It </a:t>
            </a:r>
            <a:r>
              <a:rPr lang="en-US" sz="1800" dirty="0"/>
              <a:t>takes the current state of the agent as its input and produces the estimation of how close agent is from the goal. </a:t>
            </a:r>
            <a:endParaRPr lang="en-US" sz="1800" dirty="0" smtClean="0"/>
          </a:p>
          <a:p>
            <a:pPr lvl="1" algn="just"/>
            <a:r>
              <a:rPr lang="en-US" sz="1800" dirty="0" smtClean="0"/>
              <a:t>The </a:t>
            </a:r>
            <a:r>
              <a:rPr lang="en-US" sz="1800" dirty="0"/>
              <a:t>heuristic method, however, might not always give the best solution, but it guaranteed to find a good solution in reasonable time. </a:t>
            </a:r>
            <a:endParaRPr lang="en-US" sz="1800" dirty="0" smtClean="0"/>
          </a:p>
          <a:p>
            <a:pPr lvl="1" algn="just"/>
            <a:r>
              <a:rPr lang="en-US" sz="1800" dirty="0" smtClean="0"/>
              <a:t>Heuristic </a:t>
            </a:r>
            <a:r>
              <a:rPr lang="en-US" sz="1800" dirty="0"/>
              <a:t>function estimates how close a state is to the goal. It is represented by h(n), and it calculates the cost of an optimal path between the pair of states. </a:t>
            </a:r>
            <a:endParaRPr lang="en-US" sz="1800" dirty="0" smtClean="0"/>
          </a:p>
          <a:p>
            <a:pPr lvl="1" algn="just"/>
            <a:r>
              <a:rPr lang="en-US" sz="1800" dirty="0" smtClean="0"/>
              <a:t>The </a:t>
            </a:r>
            <a:r>
              <a:rPr lang="en-US" sz="1800" dirty="0"/>
              <a:t>value of the heuristic function is always positive</a:t>
            </a:r>
            <a:r>
              <a:rPr lang="en-US" sz="1800" dirty="0" smtClean="0"/>
              <a:t>.</a:t>
            </a:r>
          </a:p>
          <a:p>
            <a:pPr lvl="1" algn="just"/>
            <a:r>
              <a:rPr lang="en-US" dirty="0"/>
              <a:t>h(n) &lt;= h*(n)  </a:t>
            </a:r>
          </a:p>
          <a:p>
            <a:pPr lvl="1" algn="just"/>
            <a:endParaRPr lang="en-US" sz="1800" dirty="0"/>
          </a:p>
        </p:txBody>
      </p:sp>
    </p:spTree>
    <p:extLst>
      <p:ext uri="{BB962C8B-B14F-4D97-AF65-F5344CB8AC3E}">
        <p14:creationId xmlns:p14="http://schemas.microsoft.com/office/powerpoint/2010/main" val="325772355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Informed Search</a:t>
            </a:r>
          </a:p>
        </p:txBody>
      </p:sp>
      <p:sp>
        <p:nvSpPr>
          <p:cNvPr id="3" name="Content Placeholder 2"/>
          <p:cNvSpPr>
            <a:spLocks noGrp="1"/>
          </p:cNvSpPr>
          <p:nvPr>
            <p:ph idx="1"/>
          </p:nvPr>
        </p:nvSpPr>
        <p:spPr/>
        <p:txBody>
          <a:bodyPr/>
          <a:lstStyle/>
          <a:p>
            <a:r>
              <a:rPr lang="en-US" b="1" dirty="0"/>
              <a:t>Best First Search Algorithm(Greedy search)</a:t>
            </a:r>
            <a:endParaRPr lang="en-US" dirty="0"/>
          </a:p>
          <a:p>
            <a:r>
              <a:rPr lang="en-US" b="1" dirty="0"/>
              <a:t>A* Search Algorithm</a:t>
            </a:r>
            <a:endParaRPr lang="en-US" dirty="0"/>
          </a:p>
          <a:p>
            <a:endParaRPr lang="en-US" dirty="0"/>
          </a:p>
        </p:txBody>
      </p:sp>
    </p:spTree>
    <p:extLst>
      <p:ext uri="{BB962C8B-B14F-4D97-AF65-F5344CB8AC3E}">
        <p14:creationId xmlns:p14="http://schemas.microsoft.com/office/powerpoint/2010/main" val="8117847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Informed </a:t>
            </a:r>
            <a:r>
              <a:rPr lang="en-US" dirty="0" smtClean="0"/>
              <a:t>Search VS </a:t>
            </a:r>
            <a:r>
              <a:rPr lang="en-US" dirty="0" err="1" smtClean="0"/>
              <a:t>unInformed</a:t>
            </a:r>
            <a:r>
              <a:rPr lang="en-US" dirty="0" smtClean="0"/>
              <a:t> </a:t>
            </a:r>
            <a:r>
              <a:rPr lang="en-US" dirty="0"/>
              <a:t>Search</a:t>
            </a:r>
          </a:p>
        </p:txBody>
      </p:sp>
      <p:pic>
        <p:nvPicPr>
          <p:cNvPr id="4" name="Content Placeholder 3"/>
          <p:cNvPicPr>
            <a:picLocks noGrp="1" noChangeAspect="1"/>
          </p:cNvPicPr>
          <p:nvPr>
            <p:ph idx="1"/>
          </p:nvPr>
        </p:nvPicPr>
        <p:blipFill>
          <a:blip r:embed="rId2"/>
          <a:stretch>
            <a:fillRect/>
          </a:stretch>
        </p:blipFill>
        <p:spPr>
          <a:xfrm>
            <a:off x="762000" y="2362200"/>
            <a:ext cx="7467600" cy="4343400"/>
          </a:xfrm>
          <a:prstGeom prst="rect">
            <a:avLst/>
          </a:prstGeom>
        </p:spPr>
      </p:pic>
    </p:spTree>
    <p:extLst>
      <p:ext uri="{BB962C8B-B14F-4D97-AF65-F5344CB8AC3E}">
        <p14:creationId xmlns:p14="http://schemas.microsoft.com/office/powerpoint/2010/main" val="39735652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Best-First Search</a:t>
            </a:r>
          </a:p>
        </p:txBody>
      </p:sp>
      <p:sp>
        <p:nvSpPr>
          <p:cNvPr id="3" name="Content Placeholder 2"/>
          <p:cNvSpPr>
            <a:spLocks noGrp="1"/>
          </p:cNvSpPr>
          <p:nvPr>
            <p:ph idx="1"/>
          </p:nvPr>
        </p:nvSpPr>
        <p:spPr>
          <a:xfrm>
            <a:off x="838201" y="2362202"/>
            <a:ext cx="7693025" cy="4343398"/>
          </a:xfrm>
        </p:spPr>
        <p:txBody>
          <a:bodyPr/>
          <a:lstStyle/>
          <a:p>
            <a:pPr algn="just"/>
            <a:r>
              <a:rPr lang="en-US" altLang="en-US" sz="2400" dirty="0">
                <a:solidFill>
                  <a:srgbClr val="FF0000"/>
                </a:solidFill>
              </a:rPr>
              <a:t>Idea</a:t>
            </a:r>
            <a:r>
              <a:rPr lang="en-US" altLang="en-US" sz="2400" dirty="0"/>
              <a:t>: use an evaluation function for each node</a:t>
            </a:r>
          </a:p>
          <a:p>
            <a:pPr lvl="1" algn="just"/>
            <a:r>
              <a:rPr lang="en-US" altLang="en-US" dirty="0"/>
              <a:t>Estimate of desirability</a:t>
            </a:r>
          </a:p>
          <a:p>
            <a:pPr algn="just"/>
            <a:r>
              <a:rPr lang="en-US" altLang="en-US" sz="2400" dirty="0"/>
              <a:t>Expand most desirable unexpanded node</a:t>
            </a:r>
          </a:p>
          <a:p>
            <a:pPr algn="just"/>
            <a:r>
              <a:rPr lang="en-US" altLang="en-US" sz="2400" dirty="0"/>
              <a:t>Implementation:</a:t>
            </a:r>
          </a:p>
          <a:p>
            <a:pPr lvl="1" algn="just"/>
            <a:r>
              <a:rPr lang="en-US" altLang="en-US" dirty="0"/>
              <a:t>fringe is a queue sorted in decreasing order of desirability</a:t>
            </a:r>
          </a:p>
          <a:p>
            <a:pPr algn="just"/>
            <a:r>
              <a:rPr lang="en-US" altLang="en-US" sz="2400" dirty="0"/>
              <a:t>Special cases:</a:t>
            </a:r>
          </a:p>
          <a:p>
            <a:pPr lvl="1" algn="just"/>
            <a:r>
              <a:rPr lang="en-US" altLang="en-US" dirty="0"/>
              <a:t>Uniform Cost Search (uninformed)</a:t>
            </a:r>
          </a:p>
          <a:p>
            <a:pPr lvl="1" algn="just"/>
            <a:r>
              <a:rPr lang="en-US" altLang="en-US" dirty="0"/>
              <a:t>Greedy (best-first) Search (informed)</a:t>
            </a:r>
          </a:p>
          <a:p>
            <a:pPr lvl="1" algn="just"/>
            <a:r>
              <a:rPr lang="en-US" altLang="en-US" dirty="0"/>
              <a:t>A* Search (informed)</a:t>
            </a:r>
            <a:endParaRPr lang="en-US" dirty="0"/>
          </a:p>
        </p:txBody>
      </p:sp>
    </p:spTree>
    <p:extLst>
      <p:ext uri="{BB962C8B-B14F-4D97-AF65-F5344CB8AC3E}">
        <p14:creationId xmlns:p14="http://schemas.microsoft.com/office/powerpoint/2010/main" val="6175095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Evaluation </a:t>
            </a:r>
            <a:r>
              <a:rPr lang="fr-FR" altLang="en-US" dirty="0" err="1" smtClean="0"/>
              <a:t>Function</a:t>
            </a:r>
            <a:endParaRPr lang="en-US" dirty="0"/>
          </a:p>
        </p:txBody>
      </p:sp>
      <p:sp>
        <p:nvSpPr>
          <p:cNvPr id="3" name="Content Placeholder 2"/>
          <p:cNvSpPr>
            <a:spLocks noGrp="1"/>
          </p:cNvSpPr>
          <p:nvPr>
            <p:ph idx="1"/>
          </p:nvPr>
        </p:nvSpPr>
        <p:spPr>
          <a:xfrm>
            <a:off x="838201" y="2362202"/>
            <a:ext cx="6019799" cy="4190998"/>
          </a:xfrm>
        </p:spPr>
        <p:txBody>
          <a:bodyPr/>
          <a:lstStyle/>
          <a:p>
            <a:r>
              <a:rPr lang="pt-BR" altLang="en-US" sz="2200" dirty="0"/>
              <a:t>Evaluation function </a:t>
            </a:r>
            <a:r>
              <a:rPr lang="pt-BR" altLang="en-US" sz="2200" dirty="0">
                <a:solidFill>
                  <a:srgbClr val="FF0000"/>
                </a:solidFill>
              </a:rPr>
              <a:t>f(n) = g(n) + h(n)</a:t>
            </a:r>
          </a:p>
          <a:p>
            <a:pPr lvl="1"/>
            <a:r>
              <a:rPr lang="en-US" altLang="en-US" sz="2200" dirty="0"/>
              <a:t>g(n) = exact cost so far to reach n</a:t>
            </a:r>
          </a:p>
          <a:p>
            <a:pPr lvl="1"/>
            <a:r>
              <a:rPr lang="en-US" altLang="en-US" sz="2200" dirty="0"/>
              <a:t>h(n) = estimated cost to goal from n</a:t>
            </a:r>
          </a:p>
          <a:p>
            <a:pPr lvl="1"/>
            <a:r>
              <a:rPr lang="en-US" altLang="en-US" sz="2200" dirty="0"/>
              <a:t>f(n) = estimated total cost of cheapest path through n to </a:t>
            </a:r>
            <a:r>
              <a:rPr lang="en-US" altLang="en-US" sz="2200" dirty="0" smtClean="0"/>
              <a:t>goal</a:t>
            </a:r>
            <a:endParaRPr lang="fr-FR" altLang="en-US" sz="2200" dirty="0"/>
          </a:p>
          <a:p>
            <a:r>
              <a:rPr lang="en-US" altLang="en-US" dirty="0"/>
              <a:t>Special cases:</a:t>
            </a:r>
          </a:p>
          <a:p>
            <a:pPr lvl="1"/>
            <a:r>
              <a:rPr lang="en-US" altLang="en-US" sz="2200" dirty="0"/>
              <a:t>Uniform Cost Search: f(n) = g(n)</a:t>
            </a:r>
          </a:p>
          <a:p>
            <a:pPr lvl="1"/>
            <a:r>
              <a:rPr lang="en-US" altLang="en-US" sz="2200" dirty="0"/>
              <a:t>Greedy (best-first) Search: f(n) = h(n)</a:t>
            </a:r>
          </a:p>
          <a:p>
            <a:pPr lvl="1"/>
            <a:r>
              <a:rPr lang="en-US" altLang="en-US" sz="2200" dirty="0"/>
              <a:t>A* Search: f(n) = g(n) + h(n)</a:t>
            </a:r>
            <a:endParaRPr lang="fr-FR" altLang="en-US" sz="2200" dirty="0"/>
          </a:p>
          <a:p>
            <a:endParaRPr lang="en-US" dirty="0"/>
          </a:p>
        </p:txBody>
      </p:sp>
      <p:pic>
        <p:nvPicPr>
          <p:cNvPr id="4" name="Picture 4" descr="evaluation ft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514600"/>
            <a:ext cx="201612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510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Best-First Search</a:t>
            </a:r>
          </a:p>
        </p:txBody>
      </p:sp>
      <p:sp>
        <p:nvSpPr>
          <p:cNvPr id="3" name="Content Placeholder 2"/>
          <p:cNvSpPr>
            <a:spLocks noGrp="1"/>
          </p:cNvSpPr>
          <p:nvPr>
            <p:ph idx="1"/>
          </p:nvPr>
        </p:nvSpPr>
        <p:spPr/>
        <p:txBody>
          <a:bodyPr/>
          <a:lstStyle/>
          <a:p>
            <a:pPr algn="just"/>
            <a:r>
              <a:rPr lang="en-US" altLang="en-US" dirty="0"/>
              <a:t>Evaluation function h(n) (heuristic)	</a:t>
            </a:r>
          </a:p>
          <a:p>
            <a:pPr lvl="1" algn="just"/>
            <a:r>
              <a:rPr lang="en-US" altLang="en-US" dirty="0">
                <a:solidFill>
                  <a:srgbClr val="FF0000"/>
                </a:solidFill>
              </a:rPr>
              <a:t>Estimated cost of the cheapest path from n to a goal node</a:t>
            </a:r>
          </a:p>
          <a:p>
            <a:pPr algn="just"/>
            <a:r>
              <a:rPr lang="en-US" altLang="en-US" dirty="0"/>
              <a:t>E.g., </a:t>
            </a:r>
            <a:r>
              <a:rPr lang="en-US" altLang="en-US" dirty="0" err="1"/>
              <a:t>h</a:t>
            </a:r>
            <a:r>
              <a:rPr lang="en-US" altLang="en-US" baseline="-25000" dirty="0" err="1"/>
              <a:t>SLD</a:t>
            </a:r>
            <a:r>
              <a:rPr lang="en-US" altLang="en-US" dirty="0"/>
              <a:t>(n) = straight-line distance from n to Bucharest</a:t>
            </a:r>
          </a:p>
          <a:p>
            <a:pPr algn="just"/>
            <a:r>
              <a:rPr lang="en-US" altLang="en-US" dirty="0"/>
              <a:t>Greedy search expands the node that </a:t>
            </a:r>
            <a:r>
              <a:rPr lang="en-US" altLang="en-US" dirty="0">
                <a:solidFill>
                  <a:srgbClr val="FF0000"/>
                </a:solidFill>
              </a:rPr>
              <a:t>appears</a:t>
            </a:r>
            <a:r>
              <a:rPr lang="en-US" altLang="en-US" dirty="0"/>
              <a:t> to be closest to goal.</a:t>
            </a:r>
          </a:p>
          <a:p>
            <a:endParaRPr lang="en-US" dirty="0"/>
          </a:p>
        </p:txBody>
      </p:sp>
    </p:spTree>
    <p:extLst>
      <p:ext uri="{BB962C8B-B14F-4D97-AF65-F5344CB8AC3E}">
        <p14:creationId xmlns:p14="http://schemas.microsoft.com/office/powerpoint/2010/main" val="277482234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Best-First Search</a:t>
            </a:r>
          </a:p>
        </p:txBody>
      </p:sp>
      <p:sp>
        <p:nvSpPr>
          <p:cNvPr id="3" name="Content Placeholder 2"/>
          <p:cNvSpPr>
            <a:spLocks noGrp="1"/>
          </p:cNvSpPr>
          <p:nvPr>
            <p:ph idx="1"/>
          </p:nvPr>
        </p:nvSpPr>
        <p:spPr>
          <a:xfrm>
            <a:off x="838201" y="2362202"/>
            <a:ext cx="7693025" cy="4190998"/>
          </a:xfrm>
        </p:spPr>
        <p:txBody>
          <a:bodyPr/>
          <a:lstStyle/>
          <a:p>
            <a:pPr algn="just"/>
            <a:r>
              <a:rPr lang="en-US" sz="1800" b="1" dirty="0" smtClean="0"/>
              <a:t>Step </a:t>
            </a:r>
            <a:r>
              <a:rPr lang="en-US" sz="1800" b="1" dirty="0"/>
              <a:t>1:</a:t>
            </a:r>
            <a:r>
              <a:rPr lang="en-US" sz="1800" dirty="0"/>
              <a:t> Place the starting node into the OPEN list.</a:t>
            </a:r>
          </a:p>
          <a:p>
            <a:pPr algn="just"/>
            <a:r>
              <a:rPr lang="en-US" sz="1800" b="1" dirty="0"/>
              <a:t>Step 2:</a:t>
            </a:r>
            <a:r>
              <a:rPr lang="en-US" sz="1800" dirty="0"/>
              <a:t> If the OPEN list is empty, Stop and return failure.</a:t>
            </a:r>
          </a:p>
          <a:p>
            <a:pPr algn="just"/>
            <a:r>
              <a:rPr lang="en-US" sz="1800" b="1" dirty="0"/>
              <a:t>Step 3:</a:t>
            </a:r>
            <a:r>
              <a:rPr lang="en-US" sz="1800" dirty="0"/>
              <a:t> Remove the node n, from the OPEN list which has the lowest value of h(n), and places it in the CLOSED list.</a:t>
            </a:r>
          </a:p>
          <a:p>
            <a:pPr algn="just"/>
            <a:r>
              <a:rPr lang="en-US" sz="1800" b="1" dirty="0"/>
              <a:t>Step 4:</a:t>
            </a:r>
            <a:r>
              <a:rPr lang="en-US" sz="1800" dirty="0"/>
              <a:t> Expand the node n, and generate the successors of node n.</a:t>
            </a:r>
          </a:p>
          <a:p>
            <a:pPr algn="just"/>
            <a:r>
              <a:rPr lang="en-US" sz="1800" b="1" dirty="0"/>
              <a:t>Step 5:</a:t>
            </a:r>
            <a:r>
              <a:rPr lang="en-US" sz="1800" dirty="0"/>
              <a:t> Check each successor of node n, and find whether any node is a goal node or not. If any successor node is goal node, then return success and terminate the search, else proceed to Step 6.</a:t>
            </a:r>
          </a:p>
          <a:p>
            <a:pPr algn="just"/>
            <a:r>
              <a:rPr lang="en-US" sz="1800" b="1" dirty="0"/>
              <a:t>Step 6:</a:t>
            </a:r>
            <a:r>
              <a:rPr lang="en-US" sz="1800" dirty="0"/>
              <a:t> For each successor node, algorithm checks for evaluation function f(n), and then check if the node has been in either OPEN or CLOSED list. If the node has not been in both list, then add it to the OPEN list.</a:t>
            </a:r>
          </a:p>
          <a:p>
            <a:pPr algn="just"/>
            <a:r>
              <a:rPr lang="en-US" sz="1800" b="1" dirty="0"/>
              <a:t>Step 7:</a:t>
            </a:r>
            <a:r>
              <a:rPr lang="en-US" sz="1800" dirty="0"/>
              <a:t> Return to Step 2.</a:t>
            </a:r>
          </a:p>
          <a:p>
            <a:endParaRPr lang="en-US" dirty="0"/>
          </a:p>
        </p:txBody>
      </p:sp>
    </p:spTree>
    <p:extLst>
      <p:ext uri="{BB962C8B-B14F-4D97-AF65-F5344CB8AC3E}">
        <p14:creationId xmlns:p14="http://schemas.microsoft.com/office/powerpoint/2010/main" val="179027171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eme1">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5C8782E-8FD1-4DD5-B1D4-2219BDDE01B3}" vid="{796131F4-60EA-4B71-AF3A-7C794936D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19310</TotalTime>
  <Words>616</Words>
  <Application>Microsoft Office PowerPoint</Application>
  <PresentationFormat>On-screen Show (4:3)</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Theme1</vt:lpstr>
      <vt:lpstr>Artificial Intelligence Lecture 07: informed Search </vt:lpstr>
      <vt:lpstr>Informed Search</vt:lpstr>
      <vt:lpstr>Informed Search</vt:lpstr>
      <vt:lpstr>Informed Search</vt:lpstr>
      <vt:lpstr>Informed Search VS unInformed Search</vt:lpstr>
      <vt:lpstr>Best-First Search</vt:lpstr>
      <vt:lpstr>Evaluation Function</vt:lpstr>
      <vt:lpstr>Greedy Best-First Search</vt:lpstr>
      <vt:lpstr>Greedy Best-First Search</vt:lpstr>
      <vt:lpstr>Greedy Best-First Search (Example)</vt:lpstr>
      <vt:lpstr>Properties of Greedy Best-First search</vt:lpstr>
      <vt:lpstr>A* Search</vt:lpstr>
      <vt:lpstr>A* Search</vt:lpstr>
      <vt:lpstr>A* Search Algorithm </vt:lpstr>
      <vt:lpstr>Example </vt:lpstr>
      <vt:lpstr>Example </vt:lpstr>
      <vt:lpstr>Example </vt:lpstr>
      <vt:lpstr>Example </vt:lpstr>
      <vt:lpstr>Properties of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 Mahmood</dc:creator>
  <cp:lastModifiedBy>Moorche</cp:lastModifiedBy>
  <cp:revision>453</cp:revision>
  <cp:lastPrinted>2018-11-01T11:08:50Z</cp:lastPrinted>
  <dcterms:created xsi:type="dcterms:W3CDTF">2009-02-25T08:44:18Z</dcterms:created>
  <dcterms:modified xsi:type="dcterms:W3CDTF">2023-03-13T11:25:59Z</dcterms:modified>
</cp:coreProperties>
</file>