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90" autoAdjust="0"/>
  </p:normalViewPr>
  <p:slideViewPr>
    <p:cSldViewPr snapToGrid="0">
      <p:cViewPr varScale="1">
        <p:scale>
          <a:sx n="53" d="100"/>
          <a:sy n="53" d="100"/>
        </p:scale>
        <p:origin x="13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BC498-45F6-4F8B-ADDA-5133725B653B}"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15F82-99E9-42D4-961F-7BEC1E743C51}" type="slidenum">
              <a:rPr lang="en-US" smtClean="0"/>
              <a:t>‹#›</a:t>
            </a:fld>
            <a:endParaRPr lang="en-US"/>
          </a:p>
        </p:txBody>
      </p:sp>
    </p:spTree>
    <p:extLst>
      <p:ext uri="{BB962C8B-B14F-4D97-AF65-F5344CB8AC3E}">
        <p14:creationId xmlns:p14="http://schemas.microsoft.com/office/powerpoint/2010/main" val="200720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 </a:t>
            </a:r>
            <a:r>
              <a:rPr lang="en-US" sz="1200" b="1" i="0" kern="1200" dirty="0" smtClean="0">
                <a:solidFill>
                  <a:schemeClr val="tx1"/>
                </a:solidFill>
                <a:effectLst/>
                <a:latin typeface="Arial" charset="0"/>
                <a:ea typeface="ヒラギノ角ゴ Pro W3" pitchFamily="-111" charset="-128"/>
                <a:cs typeface="ヒラギノ角ゴ Pro W3" pitchFamily="-111" charset="-128"/>
              </a:rPr>
              <a:t>denial-of-service (DoS) attack </a:t>
            </a:r>
            <a:r>
              <a:rPr lang="en-US" sz="1200" i="0" kern="1200" dirty="0" smtClean="0">
                <a:solidFill>
                  <a:schemeClr val="tx1"/>
                </a:solidFill>
                <a:effectLst/>
                <a:latin typeface="Arial" charset="0"/>
                <a:ea typeface="ヒラギノ角ゴ Pro W3" pitchFamily="-111" charset="-128"/>
                <a:cs typeface="ヒラギノ角ゴ Pro W3" pitchFamily="-111" charset="-128"/>
              </a:rPr>
              <a:t>is an attack designed to prevent a system or service from functioning normally. A DoS attack can exploit a known vulnerability in a specific application or operating system, or it can attack</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features (or weaknesses) in specific protocols or services. In a DoS attack, the attacker attempts to deny authorized users access either to specific information or to the computer system or network itself.</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This can be accomplished by crashing the system—taking it offline—or by sending so many requests that the machine is overwhelmed.</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rPr>
              <a:t>The purpose of a DoS attack can be simply to prevent access to the target system, or the attack can be used in conjunction with other actions to gain unauthorized access to a computer or network. For example, a SYN flood attack can be used to prevent service to a system temporarily in order to take advantage of a trusted relationship that exists between that system and another.</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1D3EDE1-0842-44D8-9810-424D30D08056}" type="slidenum">
              <a:rPr lang="en-US" altLang="en-US" smtClean="0"/>
              <a:pPr eaLnBrk="1" hangingPunct="1"/>
              <a:t>2</a:t>
            </a:fld>
            <a:endParaRPr lang="en-US" altLang="en-US" dirty="0" smtClean="0"/>
          </a:p>
        </p:txBody>
      </p:sp>
    </p:spTree>
    <p:extLst>
      <p:ext uri="{BB962C8B-B14F-4D97-AF65-F5344CB8AC3E}">
        <p14:creationId xmlns:p14="http://schemas.microsoft.com/office/powerpoint/2010/main" val="3647538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a:t>
            </a:fld>
            <a:endParaRPr lang="en-US" altLang="en-US" dirty="0"/>
          </a:p>
        </p:txBody>
      </p:sp>
    </p:spTree>
    <p:extLst>
      <p:ext uri="{BB962C8B-B14F-4D97-AF65-F5344CB8AC3E}">
        <p14:creationId xmlns:p14="http://schemas.microsoft.com/office/powerpoint/2010/main" val="304598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a:t>
            </a:fld>
            <a:endParaRPr lang="en-US" altLang="en-US" dirty="0"/>
          </a:p>
        </p:txBody>
      </p:sp>
    </p:spTree>
    <p:extLst>
      <p:ext uri="{BB962C8B-B14F-4D97-AF65-F5344CB8AC3E}">
        <p14:creationId xmlns:p14="http://schemas.microsoft.com/office/powerpoint/2010/main" val="107679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War-dialing is an attempt by an attacker to find unprotected modem connections to an organizations computer systems and networks.</a:t>
            </a:r>
            <a:endParaRPr lang="en-US" baseline="0" dirty="0" smtClean="0"/>
          </a:p>
          <a:p>
            <a:endParaRPr lang="en-US" baseline="0" dirty="0" smtClean="0"/>
          </a:p>
          <a:p>
            <a:r>
              <a:rPr lang="en-US" dirty="0" smtClean="0"/>
              <a:t>Success is often the result of authorized individuals connecting unauthorized or rogue modems to the network. The authorized user’s intent is not usually malicious, but the results can be.</a:t>
            </a:r>
          </a:p>
          <a:p>
            <a:endParaRPr lang="en-US" dirty="0" smtClean="0"/>
          </a:p>
          <a:p>
            <a:r>
              <a:rPr lang="en-US" dirty="0" smtClean="0"/>
              <a:t>In recent years, advances in telephone firewalls have severely restricted unauthorized connections while also increasing the security of authorized modems as well.</a:t>
            </a:r>
          </a:p>
          <a:p>
            <a:endParaRPr lang="en-US" dirty="0" smtClean="0"/>
          </a:p>
          <a:p>
            <a:r>
              <a:rPr lang="en-US" dirty="0" smtClean="0"/>
              <a:t>The term war-driving refers to attackers wandering around an area (often in a car), searching for available wireless network connections. There are security measures built into both the hardware and software tasked with maintaining a wireless access point, but it will only operate as well as it is configured.</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a:t>
            </a:fld>
            <a:endParaRPr lang="en-US" altLang="en-US" dirty="0"/>
          </a:p>
        </p:txBody>
      </p:sp>
    </p:spTree>
    <p:extLst>
      <p:ext uri="{BB962C8B-B14F-4D97-AF65-F5344CB8AC3E}">
        <p14:creationId xmlns:p14="http://schemas.microsoft.com/office/powerpoint/2010/main" val="64375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smtClean="0">
                <a:latin typeface="Arial" pitchFamily="34" charset="0"/>
              </a:rPr>
              <a:t>The attacker might, for example, contact a system administrator and pretend to be an authorized user, asking to have a password reset. Another common ploy is to pose as a representative from a vendor who needs temporary access to perform</a:t>
            </a:r>
            <a:r>
              <a:rPr lang="en-US" baseline="0" dirty="0" smtClean="0">
                <a:latin typeface="Arial" pitchFamily="34" charset="0"/>
              </a:rPr>
              <a:t> </a:t>
            </a:r>
            <a:r>
              <a:rPr lang="en-US" dirty="0" smtClean="0">
                <a:latin typeface="Arial" pitchFamily="34" charset="0"/>
              </a:rPr>
              <a:t>some emergency maintenance. Social engineering also applies to physical access. Simple techniques include impersonating pizza or flower</a:t>
            </a:r>
            <a:r>
              <a:rPr lang="en-US" baseline="0" dirty="0" smtClean="0">
                <a:latin typeface="Arial" pitchFamily="34" charset="0"/>
              </a:rPr>
              <a:t> </a:t>
            </a:r>
            <a:r>
              <a:rPr lang="en-US" dirty="0" smtClean="0">
                <a:latin typeface="Arial" pitchFamily="34" charset="0"/>
              </a:rPr>
              <a:t>delivery personnel to gain physical access to a facility.</a:t>
            </a:r>
          </a:p>
          <a:p>
            <a:pPr>
              <a:defRPr/>
            </a:pPr>
            <a:endParaRPr lang="en-US" dirty="0" smtClean="0">
              <a:latin typeface="Arial" pitchFamily="34" charset="0"/>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Attackers know that, due to poor security practices, if they can gain physical access to an office, the chances are good that, given a little unsupervised time, a user ID and password pair might be found on a</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notepad or sticky note.</a:t>
            </a:r>
            <a:endParaRPr lang="en-US" dirty="0" smtClean="0">
              <a:latin typeface="Arial"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D4062DC-AE77-4BEC-AD33-656DEE35D5DF}" type="slidenum">
              <a:rPr lang="en-US" altLang="en-US" smtClean="0"/>
              <a:pPr eaLnBrk="1" hangingPunct="1"/>
              <a:t>14</a:t>
            </a:fld>
            <a:endParaRPr lang="en-US" altLang="en-US" dirty="0" smtClean="0"/>
          </a:p>
        </p:txBody>
      </p:sp>
    </p:spTree>
    <p:extLst>
      <p:ext uri="{BB962C8B-B14F-4D97-AF65-F5344CB8AC3E}">
        <p14:creationId xmlns:p14="http://schemas.microsoft.com/office/powerpoint/2010/main" val="185763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smtClean="0"/>
              <a:t>The group of protocols that makes up the TCP/IP suite was designed to work in a friendly environment in which everybody who connected to the network used the protocols as they were designed. The abuse of this friendly assumption is illustrated by network-traffic sniffing programs, sometimes referred to as </a:t>
            </a:r>
            <a:r>
              <a:rPr lang="en-US" i="1" dirty="0" smtClean="0"/>
              <a:t>sniffers</a:t>
            </a:r>
            <a:r>
              <a:rPr lang="en-US" dirty="0" smtClean="0"/>
              <a:t>.</a:t>
            </a:r>
          </a:p>
          <a:p>
            <a:pPr>
              <a:defRPr/>
            </a:pPr>
            <a:endParaRPr lang="en-US" dirty="0" smtClean="0"/>
          </a:p>
          <a:p>
            <a:pPr marL="227617" indent="-227617">
              <a:buFont typeface="+mj-lt"/>
              <a:buAutoNum type="arabicPeriod"/>
              <a:defRPr/>
            </a:pPr>
            <a:r>
              <a:rPr lang="en-US" dirty="0" smtClean="0"/>
              <a:t>Sniffing occurs when someone examines all the network traffic that passes their NIC, whether addressed for them or not.</a:t>
            </a:r>
          </a:p>
          <a:p>
            <a:pPr marL="682851" lvl="1" indent="-227617">
              <a:buFont typeface="+mj-lt"/>
              <a:buAutoNum type="alphaUcPeriod"/>
              <a:defRPr/>
            </a:pPr>
            <a:r>
              <a:rPr lang="en-US" dirty="0" smtClean="0">
                <a:cs typeface="ヒラギノ角ゴ Pro W3" pitchFamily="-111" charset="-128"/>
              </a:rPr>
              <a:t>A network sniffer is a software or hardware device that is used to observe traffic as it passes through a network on shared broadcast media.</a:t>
            </a:r>
          </a:p>
          <a:p>
            <a:pPr marL="682851" lvl="1" indent="-227617">
              <a:buFont typeface="+mj-lt"/>
              <a:buAutoNum type="alphaUcPeriod"/>
              <a:defRPr/>
            </a:pPr>
            <a:r>
              <a:rPr lang="en-US" dirty="0" smtClean="0">
                <a:cs typeface="ヒラギノ角ゴ Pro W3" pitchFamily="-111" charset="-128"/>
              </a:rPr>
              <a:t>Sniffing can be used to view all traffic, or it can target a specific protocol, service, or even string of characters (looking for logins, for example).</a:t>
            </a:r>
          </a:p>
          <a:p>
            <a:pPr marL="682851" lvl="1" indent="-227617">
              <a:buFont typeface="+mj-lt"/>
              <a:buAutoNum type="alphaUcPeriod"/>
              <a:defRPr/>
            </a:pPr>
            <a:r>
              <a:rPr lang="en-US" dirty="0" smtClean="0">
                <a:cs typeface="ヒラギノ角ゴ Pro W3" pitchFamily="-111" charset="-128"/>
              </a:rPr>
              <a:t>Some network sniffers are designed not just to observe all traffic but to modify traffic as well.</a:t>
            </a:r>
          </a:p>
          <a:p>
            <a:pPr marL="682851" lvl="1" indent="-227617">
              <a:buFont typeface="+mj-lt"/>
              <a:buAutoNum type="alphaUcPeriod"/>
              <a:defRPr/>
            </a:pPr>
            <a:r>
              <a:rPr lang="en-US" sz="1200" i="0" kern="1200" dirty="0" smtClean="0">
                <a:solidFill>
                  <a:schemeClr val="tx1"/>
                </a:solidFill>
                <a:effectLst/>
                <a:latin typeface="Arial" charset="0"/>
                <a:ea typeface="ヒラギノ角ゴ Pro W3" pitchFamily="-111" charset="-128"/>
                <a:cs typeface="ヒラギノ角ゴ Pro W3"/>
              </a:rPr>
              <a:t>Network sniffing is more difficult in switched network environments due to the way collision domains are eliminated in full-duplex switching, but certain techniques can be used (spanning ports, ARP poisoning, and attacks forcing a switch to fail and act as a hub) to circumvent this.</a:t>
            </a:r>
            <a:endParaRPr lang="en-US" dirty="0" smtClean="0">
              <a:cs typeface="ヒラギノ角ゴ Pro W3" pitchFamily="-111" charset="-128"/>
            </a:endParaRPr>
          </a:p>
          <a:p>
            <a:pPr marL="682851" lvl="1" indent="-227617">
              <a:buFont typeface="+mj-lt"/>
              <a:buAutoNum type="alphaUcPeriod"/>
              <a:defRPr/>
            </a:pPr>
            <a:r>
              <a:rPr lang="en-US" dirty="0" smtClean="0">
                <a:cs typeface="ヒラギノ角ゴ Pro W3" pitchFamily="-111" charset="-128"/>
              </a:rPr>
              <a:t>Network sniffers can be used by network administrators to monitor network performance.</a:t>
            </a:r>
          </a:p>
          <a:p>
            <a:pPr marL="682851" lvl="1" indent="-227617">
              <a:buFont typeface="+mj-lt"/>
              <a:buAutoNum type="alphaUcPeriod"/>
              <a:defRPr/>
            </a:pPr>
            <a:r>
              <a:rPr lang="en-US" dirty="0" smtClean="0">
                <a:cs typeface="ヒラギノ角ゴ Pro W3" pitchFamily="-111" charset="-128"/>
              </a:rPr>
              <a:t>Network sniffers can be used by attackers to gather information that can be used in penetration attempts.</a:t>
            </a:r>
          </a:p>
          <a:p>
            <a:pPr marL="682851" lvl="1" indent="-227617">
              <a:buFont typeface="+mj-lt"/>
              <a:buAutoNum type="alphaUcPeriod"/>
              <a:defRPr/>
            </a:pPr>
            <a:r>
              <a:rPr lang="en-US" sz="1200" i="0" kern="1200" dirty="0" smtClean="0">
                <a:solidFill>
                  <a:schemeClr val="tx1"/>
                </a:solidFill>
                <a:effectLst/>
                <a:latin typeface="Arial" charset="0"/>
                <a:ea typeface="ヒラギノ角ゴ Pro W3" pitchFamily="-111" charset="-128"/>
                <a:cs typeface="ヒラギノ角ゴ Pro W3"/>
              </a:rPr>
              <a:t>For network sniffers to be most effective, they need to be on the internal network, which generally means that the chances for outsiders to use them against you are extremely limited.</a:t>
            </a:r>
            <a:br>
              <a:rPr lang="en-US" sz="1200" i="0" kern="1200" dirty="0" smtClean="0">
                <a:solidFill>
                  <a:schemeClr val="tx1"/>
                </a:solidFill>
                <a:effectLst/>
                <a:latin typeface="Arial" charset="0"/>
                <a:ea typeface="ヒラギノ角ゴ Pro W3" pitchFamily="-111" charset="-128"/>
                <a:cs typeface="ヒラギノ角ゴ Pro W3"/>
              </a:rPr>
            </a:br>
            <a:endParaRPr lang="en-US" dirty="0" smtClean="0">
              <a:cs typeface="ヒラギノ角ゴ Pro W3" pitchFamily="-111" charset="-128"/>
            </a:endParaRPr>
          </a:p>
          <a:p>
            <a:pPr>
              <a:defRPr/>
            </a:pPr>
            <a:endParaRPr lang="en-US" dirty="0" smtClean="0"/>
          </a:p>
          <a:p>
            <a:pPr>
              <a:defRPr/>
            </a:pPr>
            <a:endParaRPr lang="en-US" dirty="0"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6CCC685-D7EC-4387-B8DB-19889C05C5A1}" type="slidenum">
              <a:rPr lang="en-US" altLang="en-US" smtClean="0"/>
              <a:pPr eaLnBrk="1" hangingPunct="1"/>
              <a:t>15</a:t>
            </a:fld>
            <a:endParaRPr lang="en-US" altLang="en-US" dirty="0" smtClean="0"/>
          </a:p>
        </p:txBody>
      </p:sp>
    </p:spTree>
    <p:extLst>
      <p:ext uri="{BB962C8B-B14F-4D97-AF65-F5344CB8AC3E}">
        <p14:creationId xmlns:p14="http://schemas.microsoft.com/office/powerpoint/2010/main" val="1211162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the network device that connects a computer to a network is designed to ignore all traffic that is not destined for that computer.</a:t>
            </a:r>
          </a:p>
          <a:p>
            <a:endParaRPr lang="en-US" dirty="0" smtClean="0"/>
          </a:p>
          <a:p>
            <a:r>
              <a:rPr lang="en-US" dirty="0" smtClean="0"/>
              <a:t>Network sniffers ignore this friendly agreement and observe all traffic on the network, whether destined for that computer or others, as shown in Figure 15.4.</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a:t>
            </a:fld>
            <a:endParaRPr lang="en-US" altLang="en-US" dirty="0"/>
          </a:p>
        </p:txBody>
      </p:sp>
    </p:spTree>
    <p:extLst>
      <p:ext uri="{BB962C8B-B14F-4D97-AF65-F5344CB8AC3E}">
        <p14:creationId xmlns:p14="http://schemas.microsoft.com/office/powerpoint/2010/main" val="3966646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itchFamily="34" charset="0"/>
              <a:buNone/>
            </a:pPr>
            <a:r>
              <a:rPr lang="en-US" sz="1200" b="1" i="0" kern="1200" dirty="0" smtClean="0">
                <a:solidFill>
                  <a:schemeClr val="tx1"/>
                </a:solidFill>
                <a:effectLst/>
                <a:latin typeface="Arial" charset="0"/>
                <a:ea typeface="ヒラギノ角ゴ Pro W3" pitchFamily="-111" charset="-128"/>
                <a:cs typeface="ヒラギノ角ゴ Pro W3" pitchFamily="-111" charset="-128"/>
              </a:rPr>
              <a:t>Spoofing </a:t>
            </a:r>
            <a:r>
              <a:rPr lang="en-US" sz="1200" i="0" kern="1200" dirty="0" smtClean="0">
                <a:solidFill>
                  <a:schemeClr val="tx1"/>
                </a:solidFill>
                <a:effectLst/>
                <a:latin typeface="Arial" charset="0"/>
                <a:ea typeface="ヒラギノ角ゴ Pro W3" pitchFamily="-111" charset="-128"/>
                <a:cs typeface="ヒラギノ角ゴ Pro W3" pitchFamily="-111" charset="-128"/>
              </a:rPr>
              <a:t>is nothing more than making data look like it has come from a different source. This is possible in TCP/IP because of the friendly</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assumptions behind the protocols. When the protocols were developed, it was assumed that individuals who had access to the network layer would be privileged users who could be trusted.</a:t>
            </a:r>
          </a:p>
          <a:p>
            <a:pPr>
              <a:buFont typeface="Calibri" pitchFamily="34" charset="0"/>
              <a:buNone/>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buFont typeface="Calibri"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When a packet is sent from one system to another, it includes not only the destination IP address and port but the source IP address as well. You are supposed to fill in the source with your own address, but nothing stops you from filling in another system’s address. This is one of the several forms of spoofing</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latin typeface="Arial" pitchFamily="34" charset="0"/>
              <a:ea typeface="ヒラギノ角ゴ Pro W3" pitchFamily="-112"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17</a:t>
            </a:fld>
            <a:endParaRPr lang="en-US" altLang="en-US" dirty="0" smtClean="0"/>
          </a:p>
        </p:txBody>
      </p:sp>
    </p:spTree>
    <p:extLst>
      <p:ext uri="{BB962C8B-B14F-4D97-AF65-F5344CB8AC3E}">
        <p14:creationId xmlns:p14="http://schemas.microsoft.com/office/powerpoint/2010/main" val="527966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itchFamily="34" charset="0"/>
              <a:buNone/>
            </a:pPr>
            <a:r>
              <a:rPr lang="en-US" altLang="en-US" dirty="0" smtClean="0">
                <a:latin typeface="Arial" pitchFamily="34" charset="0"/>
                <a:ea typeface="ヒラギノ角ゴ Pro W3" pitchFamily="-112" charset="-128"/>
              </a:rPr>
              <a:t>Spoofing E-Mail</a:t>
            </a:r>
          </a:p>
          <a:p>
            <a:pPr marL="682851" lvl="1" indent="-227617">
              <a:buFont typeface="Calibri" pitchFamily="34" charset="0"/>
              <a:buAutoNum type="alphaUcPeriod"/>
            </a:pPr>
            <a:r>
              <a:rPr lang="en-US" altLang="en-US" dirty="0" smtClean="0">
                <a:latin typeface="Arial" pitchFamily="34" charset="0"/>
                <a:ea typeface="ヒラギノ角ゴ Pro W3" pitchFamily="-112" charset="-128"/>
              </a:rPr>
              <a:t>In e-mail spoofing, a message is sent with a From address that differs from that of the sending system. This can be easily accomplished in several different ways using several programs.</a:t>
            </a:r>
          </a:p>
          <a:p>
            <a:pPr marL="682851" lvl="1" indent="-227617">
              <a:buFont typeface="Calibri" pitchFamily="34" charset="0"/>
              <a:buAutoNum type="alphaUcPeriod"/>
            </a:pPr>
            <a:r>
              <a:rPr lang="en-US" altLang="en-US" dirty="0" smtClean="0">
                <a:latin typeface="Arial" pitchFamily="34" charset="0"/>
                <a:ea typeface="ヒラギノ角ゴ Pro W3" pitchFamily="-112" charset="-128"/>
              </a:rPr>
              <a:t>Recipients can use several methods to determine whether an e-mail message was sent by the source it claims to have been sent from, but most users do not question their e-mail and will accept as authentic where it appears to have originated.</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18</a:t>
            </a:fld>
            <a:endParaRPr lang="en-US" altLang="en-US" dirty="0" smtClean="0"/>
          </a:p>
        </p:txBody>
      </p:sp>
    </p:spTree>
    <p:extLst>
      <p:ext uri="{BB962C8B-B14F-4D97-AF65-F5344CB8AC3E}">
        <p14:creationId xmlns:p14="http://schemas.microsoft.com/office/powerpoint/2010/main" val="281008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19</a:t>
            </a:fld>
            <a:endParaRPr lang="en-US" altLang="en-US" dirty="0" smtClean="0"/>
          </a:p>
        </p:txBody>
      </p:sp>
    </p:spTree>
    <p:extLst>
      <p:ext uri="{BB962C8B-B14F-4D97-AF65-F5344CB8AC3E}">
        <p14:creationId xmlns:p14="http://schemas.microsoft.com/office/powerpoint/2010/main" val="1405134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smurf attack, the packet sent by the attacker to the broadcast address is an echo request with the From address forged so that it appears that another system (the target system) has made the echo request. The normal response of a system to an echo request is an echo reply, and it is used in the ping utility to let a user know whether a remote system is reachable and is responding. In the smurf attack, the request is sent to all systems on the network, so all will respond with an echo reply to the target system, as shown in Figure 15.5. The attacker has sent one packet and has been able to generate as many as 254 responses aimed at the target. Should the attacker send several of these spoofed requests, or send them to several different networks, the target can quickly become overwhelmed.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268598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endParaRPr lang="en-US" dirty="0" smtClean="0">
              <a:latin typeface="Arial"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DE7138B-BA7F-46D5-B78C-FE560AFDB8E1}" type="slidenum">
              <a:rPr lang="en-US" altLang="en-US" smtClean="0"/>
              <a:pPr eaLnBrk="1" hangingPunct="1"/>
              <a:t>3</a:t>
            </a:fld>
            <a:endParaRPr lang="en-US" altLang="en-US" dirty="0" smtClean="0"/>
          </a:p>
        </p:txBody>
      </p:sp>
    </p:spTree>
    <p:extLst>
      <p:ext uri="{BB962C8B-B14F-4D97-AF65-F5344CB8AC3E}">
        <p14:creationId xmlns:p14="http://schemas.microsoft.com/office/powerpoint/2010/main" val="4251363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Spoofing can also take advantage of a trusted relationship between two systems. If two systems are configured to accept the authentication accomplished by each other, an individual logged onto one system might not be forced to go through an authentication process again to access the other system. An attacker can take advantage of this arrangement by sending a packet to one system that appears to have come from a trusted system. Since the trusted relationship is in place, the targeted system may perform the requested task without authentication.</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21</a:t>
            </a:fld>
            <a:endParaRPr lang="en-US" altLang="en-US" dirty="0" smtClean="0"/>
          </a:p>
        </p:txBody>
      </p:sp>
    </p:spTree>
    <p:extLst>
      <p:ext uri="{BB962C8B-B14F-4D97-AF65-F5344CB8AC3E}">
        <p14:creationId xmlns:p14="http://schemas.microsoft.com/office/powerpoint/2010/main" val="407033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15.6 illustrates a spoofing attack that includes a SYN flooding attack.</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22</a:t>
            </a:fld>
            <a:endParaRPr lang="en-US" altLang="en-US" dirty="0"/>
          </a:p>
        </p:txBody>
      </p:sp>
    </p:spTree>
    <p:extLst>
      <p:ext uri="{BB962C8B-B14F-4D97-AF65-F5344CB8AC3E}">
        <p14:creationId xmlns:p14="http://schemas.microsoft.com/office/powerpoint/2010/main" val="1688289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How complicated the spoofing is depends heavily on several factors, including whether the traffic is encrypted and where the attacker is located relative to the target. Spoofing attacks from inside a network, for example, are much easier to perform than attacks from outside of the network, because the inside attacker can observe the traffic to and from the target and can do a better job of formulating the necessary packets.</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Formulating the packets is more complicated for external attackers because a sequence number is associated with TCP packets. A </a:t>
            </a:r>
            <a:r>
              <a:rPr lang="en-US" sz="1200" b="1" i="0" kern="1200" dirty="0" smtClean="0">
                <a:solidFill>
                  <a:schemeClr val="tx1"/>
                </a:solidFill>
                <a:effectLst/>
                <a:latin typeface="Arial" charset="0"/>
                <a:ea typeface="ヒラギノ角ゴ Pro W3" pitchFamily="-111" charset="-128"/>
                <a:cs typeface="ヒラギノ角ゴ Pro W3" pitchFamily="-111" charset="-128"/>
              </a:rPr>
              <a:t>sequence number </a:t>
            </a:r>
            <a:r>
              <a:rPr lang="en-US" sz="1200" i="0" kern="1200" dirty="0" smtClean="0">
                <a:solidFill>
                  <a:schemeClr val="tx1"/>
                </a:solidFill>
                <a:effectLst/>
                <a:latin typeface="Arial" charset="0"/>
                <a:ea typeface="ヒラギノ角ゴ Pro W3" pitchFamily="-111" charset="-128"/>
                <a:cs typeface="ヒラギノ角ゴ Pro W3" pitchFamily="-111" charset="-128"/>
              </a:rPr>
              <a:t>is a 32-bit number established by the host that is incremented for each packet sent. Packets are not guaranteed to be received in order, and the sequence number can be used to help reorder packets as they are received and to refer to packets that may have been lost in transmission.</a:t>
            </a:r>
          </a:p>
          <a:p>
            <a:endParaRPr lang="en-US" altLang="en-US" sz="1200" i="0" kern="1200" dirty="0" smtClean="0">
              <a:solidFill>
                <a:schemeClr val="tx1"/>
              </a:solidFill>
              <a:effectLst/>
              <a:latin typeface="Arial" charset="0"/>
              <a:ea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difference in the difficulty of attempting a spoofing attack from inside a network and from outside involves determining the sequence number.</a:t>
            </a:r>
            <a:endParaRPr lang="en-US" altLang="en-US" dirty="0" smtClean="0">
              <a:latin typeface="Arial" pitchFamily="34" charset="0"/>
              <a:ea typeface="ヒラギノ角ゴ Pro W3" pitchFamily="-112" charset="-128"/>
            </a:endParaRPr>
          </a:p>
          <a:p>
            <a:endParaRPr lang="en-US" altLang="en-US" dirty="0" smtClean="0">
              <a:latin typeface="Arial" pitchFamily="34" charset="0"/>
              <a:ea typeface="ヒラギノ角ゴ Pro W3" pitchFamily="-112" charset="-128"/>
            </a:endParaRPr>
          </a:p>
          <a:p>
            <a:pPr marL="228600" indent="-228600">
              <a:buFont typeface="+mj-lt"/>
              <a:buAutoNum type="arabicPeriod"/>
            </a:pPr>
            <a:r>
              <a:rPr lang="en-US" altLang="en-US" dirty="0" smtClean="0">
                <a:latin typeface="Arial" pitchFamily="34" charset="0"/>
                <a:ea typeface="ヒラギノ角ゴ Pro W3" pitchFamily="-112" charset="-128"/>
              </a:rPr>
              <a:t>If the attacker is inside of the network and can observe the traffic with which the target host responds, the attacker can easily see the</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sequence number the system creates and can respond with the correct sequence number.</a:t>
            </a:r>
          </a:p>
          <a:p>
            <a:pPr marL="228600" indent="-228600">
              <a:buFont typeface="+mj-lt"/>
              <a:buAutoNum type="arabicPeriod"/>
            </a:pPr>
            <a:endParaRPr lang="en-US" altLang="en-US" dirty="0" smtClean="0">
              <a:latin typeface="Arial" pitchFamily="34" charset="0"/>
              <a:ea typeface="ヒラギノ角ゴ Pro W3" pitchFamily="-112" charset="-128"/>
            </a:endParaRPr>
          </a:p>
          <a:p>
            <a:pPr marL="228600" indent="-228600">
              <a:buFont typeface="+mj-lt"/>
              <a:buAutoNum type="arabicPeriod"/>
            </a:pPr>
            <a:r>
              <a:rPr lang="en-US" altLang="en-US" dirty="0" smtClean="0">
                <a:latin typeface="Arial" pitchFamily="34" charset="0"/>
                <a:ea typeface="ヒラギノ角ゴ Pro W3" pitchFamily="-112" charset="-128"/>
              </a:rPr>
              <a:t>If the attacker is external to the network and the sequence number the target system generates is not observed, it is next to impossible for the attacker to provide the final ACK with the correct sequence number. So the attacker has to guess what the sequence number might be.</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F154F5-3C31-4ADA-B60D-2D0FA0487F4C}" type="slidenum">
              <a:rPr lang="en-US" altLang="en-US" smtClean="0"/>
              <a:pPr eaLnBrk="1" hangingPunct="1"/>
              <a:t>23</a:t>
            </a:fld>
            <a:endParaRPr lang="en-US" altLang="en-US" dirty="0" smtClean="0"/>
          </a:p>
        </p:txBody>
      </p:sp>
    </p:spTree>
    <p:extLst>
      <p:ext uri="{BB962C8B-B14F-4D97-AF65-F5344CB8AC3E}">
        <p14:creationId xmlns:p14="http://schemas.microsoft.com/office/powerpoint/2010/main" val="2629048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TCP three-way handshake, two sets of sequence numbers are created, as shown in Figure 15.7.</a:t>
            </a:r>
          </a:p>
          <a:p>
            <a:endParaRPr lang="en-US" dirty="0" smtClean="0"/>
          </a:p>
          <a:p>
            <a:r>
              <a:rPr lang="en-US" dirty="0" smtClean="0"/>
              <a:t>The first system chooses a sequence number to send with the original SYN packet. The system receiving this SYN packet acknowledges with a SYN/ACK. It sends an</a:t>
            </a:r>
            <a:r>
              <a:rPr lang="en-US" baseline="0" dirty="0" smtClean="0"/>
              <a:t> </a:t>
            </a:r>
            <a:r>
              <a:rPr lang="en-US" dirty="0" smtClean="0"/>
              <a:t>acknowledgment number back, which is based on the first sequence number plus one (that is, it increments the sequence number sent to it by one). It then also creates its own sequence number and sends that along with it. The original system receives the SYN/ACK with the new sequence number. It increments the sequence number by one and uses it as the acknowledgment number in the ACK packet with which it responds.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24</a:t>
            </a:fld>
            <a:endParaRPr lang="en-US" altLang="en-US" dirty="0"/>
          </a:p>
        </p:txBody>
      </p:sp>
    </p:spTree>
    <p:extLst>
      <p:ext uri="{BB962C8B-B14F-4D97-AF65-F5344CB8AC3E}">
        <p14:creationId xmlns:p14="http://schemas.microsoft.com/office/powerpoint/2010/main" val="1472093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smtClean="0"/>
              <a:t>TCP/IP hijacking and session hijacking are terms used to refer to the process of taking control of an already existing session between a client and a server.</a:t>
            </a:r>
          </a:p>
          <a:p>
            <a:pPr marL="682851" lvl="1" indent="-227617">
              <a:buFont typeface="+mj-lt"/>
              <a:buAutoNum type="alphaUcPeriod"/>
              <a:defRPr/>
            </a:pPr>
            <a:r>
              <a:rPr lang="en-US" dirty="0" smtClean="0">
                <a:cs typeface="ヒラギノ角ゴ Pro W3" pitchFamily="-111" charset="-128"/>
              </a:rPr>
              <a:t>The advantage to an attacker of hijacking over attempting to penetrate a computer system or network is that the attacker doesn’t</a:t>
            </a:r>
            <a:r>
              <a:rPr lang="en-US" baseline="0" dirty="0" smtClean="0">
                <a:cs typeface="ヒラギノ角ゴ Pro W3" pitchFamily="-111" charset="-128"/>
              </a:rPr>
              <a:t> </a:t>
            </a:r>
            <a:r>
              <a:rPr lang="en-US" dirty="0" smtClean="0">
                <a:cs typeface="ヒラギノ角ゴ Pro W3" pitchFamily="-111" charset="-128"/>
              </a:rPr>
              <a:t>have to circumvent any authentication mechanisms, since the user has already authenticated and established the session.</a:t>
            </a:r>
          </a:p>
          <a:p>
            <a:pPr marL="682851" lvl="1" indent="-227617">
              <a:buFont typeface="+mj-lt"/>
              <a:buAutoNum type="alphaUcPeriod"/>
              <a:defRPr/>
            </a:pPr>
            <a:r>
              <a:rPr lang="en-US" dirty="0" smtClean="0">
                <a:cs typeface="ヒラギノ角ゴ Pro W3" pitchFamily="-111" charset="-128"/>
              </a:rPr>
              <a:t>To prevent the user from noticing anything unusual, the attacker can decide to attack the user’s system and perform a DoS attack</a:t>
            </a:r>
            <a:r>
              <a:rPr lang="en-US" baseline="0" dirty="0" smtClean="0">
                <a:cs typeface="ヒラギノ角ゴ Pro W3" pitchFamily="-111" charset="-128"/>
              </a:rPr>
              <a:t> </a:t>
            </a:r>
            <a:r>
              <a:rPr lang="en-US" dirty="0" smtClean="0">
                <a:cs typeface="ヒラギノ角ゴ Pro W3" pitchFamily="-111" charset="-128"/>
              </a:rPr>
              <a:t>on it, taking it down so that the user, and the system, will not notice the extra traffic that is taking place.</a:t>
            </a:r>
          </a:p>
          <a:p>
            <a:pPr marL="682851" lvl="1" indent="-227617">
              <a:buFont typeface="+mj-lt"/>
              <a:buAutoNum type="alphaUcPeriod"/>
              <a:defRPr/>
            </a:pPr>
            <a:r>
              <a:rPr lang="en-US" dirty="0" smtClean="0">
                <a:cs typeface="ヒラギノ角ゴ Pro W3" pitchFamily="-111" charset="-128"/>
              </a:rPr>
              <a:t>Hijack attacks generally are used against web and Telnet sessions. Sequence numbers as they apply to spoofing also apply to</a:t>
            </a:r>
            <a:r>
              <a:rPr lang="en-US" baseline="0" dirty="0" smtClean="0">
                <a:cs typeface="ヒラギノ角ゴ Pro W3" pitchFamily="-111" charset="-128"/>
              </a:rPr>
              <a:t> </a:t>
            </a:r>
            <a:r>
              <a:rPr lang="en-US" dirty="0" smtClean="0">
                <a:cs typeface="ヒラギノ角ゴ Pro W3" pitchFamily="-111" charset="-128"/>
              </a:rPr>
              <a:t>session hijacking, since the hijacker will need to provide the correct sequence number to continue the appropriated sessions.</a:t>
            </a:r>
          </a:p>
          <a:p>
            <a:pPr>
              <a:defRPr/>
            </a:pPr>
            <a:endParaRPr lang="en-US" dirty="0" smtClean="0">
              <a:latin typeface="Arial"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F676539-E68C-43B8-8ECD-AA4F4EC39495}" type="slidenum">
              <a:rPr lang="en-US" altLang="en-US" smtClean="0"/>
              <a:pPr eaLnBrk="1" hangingPunct="1"/>
              <a:t>25</a:t>
            </a:fld>
            <a:endParaRPr lang="en-US" altLang="en-US" dirty="0" smtClean="0"/>
          </a:p>
        </p:txBody>
      </p:sp>
    </p:spTree>
    <p:extLst>
      <p:ext uri="{BB962C8B-B14F-4D97-AF65-F5344CB8AC3E}">
        <p14:creationId xmlns:p14="http://schemas.microsoft.com/office/powerpoint/2010/main" val="1228835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smtClean="0"/>
              <a:t>A </a:t>
            </a:r>
            <a:r>
              <a:rPr lang="en-US" b="1" dirty="0" smtClean="0"/>
              <a:t>man-in-the-middle attack </a:t>
            </a:r>
            <a:r>
              <a:rPr lang="en-US" dirty="0" smtClean="0"/>
              <a:t>generally occurs when attackers are able to place themselves in the middle of two other hosts that are communicating.</a:t>
            </a:r>
          </a:p>
          <a:p>
            <a:pPr marL="682851" lvl="1" indent="-227617">
              <a:buFont typeface="Arial"/>
              <a:buChar char="•"/>
              <a:defRPr/>
            </a:pPr>
            <a:r>
              <a:rPr lang="en-US" dirty="0" smtClean="0">
                <a:cs typeface="ヒラギノ角ゴ Pro W3" pitchFamily="-111" charset="-128"/>
              </a:rPr>
              <a:t>A man-in-the-middle attack can be</a:t>
            </a:r>
            <a:r>
              <a:rPr lang="en-US" baseline="0" dirty="0" smtClean="0">
                <a:cs typeface="ヒラギノ角ゴ Pro W3" pitchFamily="-111" charset="-128"/>
              </a:rPr>
              <a:t> </a:t>
            </a:r>
            <a:r>
              <a:rPr lang="en-US" dirty="0" smtClean="0">
                <a:cs typeface="ヒラギノ角ゴ Pro W3" pitchFamily="-111" charset="-128"/>
              </a:rPr>
              <a:t>accomplished by compromising a router to alter the path of the traffic.</a:t>
            </a:r>
          </a:p>
          <a:p>
            <a:pPr marL="682851" lvl="1" indent="-227617">
              <a:buFont typeface="Arial"/>
              <a:buChar char="•"/>
              <a:defRPr/>
            </a:pPr>
            <a:r>
              <a:rPr lang="en-US" dirty="0" smtClean="0">
                <a:cs typeface="ヒラギノ角ゴ Pro W3" pitchFamily="-111" charset="-128"/>
              </a:rPr>
              <a:t>The attacker can then observe all traffic before relaying it and can actually modify or block traffic.</a:t>
            </a:r>
          </a:p>
          <a:p>
            <a:pPr marL="682851" lvl="1" indent="-227617">
              <a:buFont typeface="Arial"/>
              <a:buChar char="•"/>
              <a:defRPr/>
            </a:pPr>
            <a:r>
              <a:rPr lang="en-US" dirty="0" smtClean="0">
                <a:cs typeface="ヒラギノ角ゴ Pro W3" pitchFamily="-111" charset="-128"/>
              </a:rPr>
              <a:t>To the target host, it appears that communication is occurring normally, since all expected replies are received.</a:t>
            </a:r>
          </a:p>
          <a:p>
            <a:pPr marL="227617" indent="-227617">
              <a:buFont typeface="+mj-lt"/>
              <a:buAutoNum type="arabicPeriod"/>
              <a:defRPr/>
            </a:pPr>
            <a:endParaRPr lang="en-US" dirty="0" smtClean="0"/>
          </a:p>
          <a:p>
            <a:pPr marL="0" indent="0">
              <a:buFont typeface="+mj-lt"/>
              <a:buNone/>
              <a:defRPr/>
            </a:pPr>
            <a:r>
              <a:rPr lang="en-US" dirty="0" smtClean="0"/>
              <a:t>There are numerous methods of instantiating a man-in-the-middle attack; one of the common methods is via session hijacking. Session</a:t>
            </a:r>
            <a:r>
              <a:rPr lang="en-US" baseline="0" dirty="0" smtClean="0"/>
              <a:t> </a:t>
            </a:r>
            <a:r>
              <a:rPr lang="en-US" dirty="0" smtClean="0"/>
              <a:t>hijacking can occur when information such as a cookie is stolen, allowing the attacker to impersonate the legitimate session. This attack can be as a result of a cross-site scripting attack, which tricks a user into executing code resulting in cookie theft. The amount of information that can be obtained in a man-in-the-middle attack will obviously be limited if the communication is encrypted. Even in this case, however, sensitive</a:t>
            </a:r>
            <a:r>
              <a:rPr lang="en-US" baseline="0" dirty="0" smtClean="0"/>
              <a:t> </a:t>
            </a:r>
            <a:r>
              <a:rPr lang="en-US" dirty="0" smtClean="0"/>
              <a:t>information can still be obtained, since knowing what communication is being conducted, and between which individuals, may, in fact, provide information that is valuable in certain circumstances.</a:t>
            </a:r>
            <a:endParaRPr lang="en-US" b="1"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4431A2-129D-4392-A077-DDDBCEC9AD90}" type="slidenum">
              <a:rPr lang="en-US" altLang="en-US" smtClean="0"/>
              <a:pPr eaLnBrk="1" hangingPunct="1"/>
              <a:t>26</a:t>
            </a:fld>
            <a:endParaRPr lang="en-US" altLang="en-US" dirty="0" smtClean="0"/>
          </a:p>
        </p:txBody>
      </p:sp>
    </p:spTree>
    <p:extLst>
      <p:ext uri="{BB962C8B-B14F-4D97-AF65-F5344CB8AC3E}">
        <p14:creationId xmlns:p14="http://schemas.microsoft.com/office/powerpoint/2010/main" val="337924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man-in-the-middle</a:t>
            </a:r>
            <a:r>
              <a:rPr lang="en-US" baseline="0" dirty="0" smtClean="0"/>
              <a:t> attack is ideally, accomplished </a:t>
            </a:r>
            <a:r>
              <a:rPr lang="en-US" dirty="0" smtClean="0"/>
              <a:t>by ensuring that all communication going to or from the target host is routed through the attacker’s host (which can be accomplished if the attacker can compromise the router for the target host). The attacker can then observe all</a:t>
            </a:r>
            <a:r>
              <a:rPr lang="en-US" baseline="0" dirty="0" smtClean="0"/>
              <a:t> </a:t>
            </a:r>
            <a:r>
              <a:rPr lang="en-US" dirty="0" smtClean="0"/>
              <a:t>traffic before relaying it and can actually modify or block traffic. To the target host, it appears that communication is occurring normally, since</a:t>
            </a:r>
            <a:r>
              <a:rPr lang="en-US" baseline="0" dirty="0" smtClean="0"/>
              <a:t> </a:t>
            </a:r>
            <a:r>
              <a:rPr lang="en-US" dirty="0" smtClean="0"/>
              <a:t>all expected replies are received. Figure 15.8 illustrates this type of attack.</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324852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b="0"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4431A2-129D-4392-A077-DDDBCEC9AD90}" type="slidenum">
              <a:rPr lang="en-US" altLang="en-US" smtClean="0"/>
              <a:pPr eaLnBrk="1" hangingPunct="1"/>
              <a:t>28</a:t>
            </a:fld>
            <a:endParaRPr lang="en-US" altLang="en-US" dirty="0" smtClean="0"/>
          </a:p>
        </p:txBody>
      </p:sp>
    </p:spTree>
    <p:extLst>
      <p:ext uri="{BB962C8B-B14F-4D97-AF65-F5344CB8AC3E}">
        <p14:creationId xmlns:p14="http://schemas.microsoft.com/office/powerpoint/2010/main" val="2822018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smtClean="0"/>
              <a:t>A replay attack occurs when the attacker captures a portion of a communication between two parties and retransmits it at a later time. </a:t>
            </a:r>
          </a:p>
          <a:p>
            <a:pPr marL="682851" lvl="1" indent="-227617">
              <a:buFont typeface="+mj-lt"/>
              <a:buAutoNum type="alphaUcPeriod"/>
              <a:defRPr/>
            </a:pPr>
            <a:r>
              <a:rPr lang="en-US" dirty="0" smtClean="0">
                <a:cs typeface="ヒラギノ角ゴ Pro W3" pitchFamily="-111" charset="-128"/>
              </a:rPr>
              <a:t>Generally replay attacks are associated with attempts to circumvent authentication mechanisms, such as the capturing and reuse of a certificate or ticket.</a:t>
            </a:r>
          </a:p>
          <a:p>
            <a:pPr marL="682851" lvl="1" indent="-227617">
              <a:defRPr/>
            </a:pPr>
            <a:endParaRPr lang="en-US" dirty="0" smtClean="0">
              <a:cs typeface="ヒラギノ角ゴ Pro W3" pitchFamily="-111" charset="-128"/>
            </a:endParaRPr>
          </a:p>
          <a:p>
            <a:pPr marL="227617" lvl="1" indent="-227617">
              <a:buFont typeface="+mj-lt"/>
              <a:buAutoNum type="arabicPeriod" startAt="2"/>
              <a:defRPr/>
            </a:pPr>
            <a:r>
              <a:rPr lang="en-US" dirty="0" smtClean="0">
                <a:cs typeface="ヒラギノ角ゴ Pro W3" pitchFamily="-111" charset="-128"/>
              </a:rPr>
              <a:t>The best way to prevent replay attacks is with encryption, cryptographic authentication, and time stamps. If a portion of the certificate or ticket includes a date/time stamp or an expiration date/time, and this portion is also encrypted as part of the ticket or certificate, replaying</a:t>
            </a:r>
            <a:r>
              <a:rPr lang="en-US" baseline="0" dirty="0" smtClean="0">
                <a:cs typeface="ヒラギノ角ゴ Pro W3" pitchFamily="-111" charset="-128"/>
              </a:rPr>
              <a:t> </a:t>
            </a:r>
            <a:r>
              <a:rPr lang="en-US" dirty="0" smtClean="0">
                <a:cs typeface="ヒラギノ角ゴ Pro W3" pitchFamily="-111" charset="-128"/>
              </a:rPr>
              <a:t>it at a later time will prove useless, since it will be rejected as having expired.</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9DA1831-9AA0-4071-B4DE-9E7E10EEBAA0}" type="slidenum">
              <a:rPr lang="en-US" altLang="en-US" smtClean="0"/>
              <a:pPr eaLnBrk="1" hangingPunct="1"/>
              <a:t>29</a:t>
            </a:fld>
            <a:endParaRPr lang="en-US" altLang="en-US" dirty="0" smtClean="0"/>
          </a:p>
        </p:txBody>
      </p:sp>
    </p:spTree>
    <p:extLst>
      <p:ext uri="{BB962C8B-B14F-4D97-AF65-F5344CB8AC3E}">
        <p14:creationId xmlns:p14="http://schemas.microsoft.com/office/powerpoint/2010/main" val="1435551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30</a:t>
            </a:fld>
            <a:endParaRPr lang="en-US" altLang="en-US" dirty="0"/>
          </a:p>
        </p:txBody>
      </p:sp>
    </p:spTree>
    <p:extLst>
      <p:ext uri="{BB962C8B-B14F-4D97-AF65-F5344CB8AC3E}">
        <p14:creationId xmlns:p14="http://schemas.microsoft.com/office/powerpoint/2010/main" val="373222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227617" indent="-227617">
              <a:buFont typeface="+mj-lt"/>
              <a:buAutoNum type="arabicPeriod"/>
              <a:defRPr/>
            </a:pPr>
            <a:r>
              <a:rPr lang="en-US" dirty="0" smtClean="0"/>
              <a:t>First, System 1 sends a SYN packet to System 2 indicating a desire to communicate with the system.</a:t>
            </a:r>
          </a:p>
          <a:p>
            <a:pPr marL="227617" indent="-227617">
              <a:buFont typeface="+mj-lt"/>
              <a:buAutoNum type="arabicPeriod"/>
              <a:defRPr/>
            </a:pPr>
            <a:r>
              <a:rPr lang="en-US" dirty="0" smtClean="0"/>
              <a:t>Then System 2 responds to System 1 by sending back the SYN packet combined with an ACK packet to indicate its willingness to accept communications.</a:t>
            </a:r>
          </a:p>
          <a:p>
            <a:pPr marL="227617" indent="-227617">
              <a:buFont typeface="+mj-lt"/>
              <a:buAutoNum type="arabicPeriod"/>
              <a:defRPr/>
            </a:pPr>
            <a:r>
              <a:rPr lang="en-US" dirty="0" smtClean="0"/>
              <a:t>Once System 1 receives the SYN/ACK packet, it responds with an ACK packet and communications are then established between the systems.</a:t>
            </a:r>
          </a:p>
          <a:p>
            <a:pPr>
              <a:defRPr/>
            </a:pPr>
            <a:endParaRPr lang="en-US" dirty="0" smtClean="0"/>
          </a:p>
          <a:p>
            <a:pPr>
              <a:defRPr/>
            </a:pPr>
            <a:endParaRPr 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34CD62B-F007-4B7C-83D1-BAD0F37FAC94}" type="slidenum">
              <a:rPr lang="en-US" altLang="en-US" smtClean="0"/>
              <a:pPr eaLnBrk="1" hangingPunct="1"/>
              <a:t>4</a:t>
            </a:fld>
            <a:endParaRPr lang="en-US" altLang="en-US" dirty="0" smtClean="0"/>
          </a:p>
        </p:txBody>
      </p:sp>
    </p:spTree>
    <p:extLst>
      <p:ext uri="{BB962C8B-B14F-4D97-AF65-F5344CB8AC3E}">
        <p14:creationId xmlns:p14="http://schemas.microsoft.com/office/powerpoint/2010/main" val="2553149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 not generally considered a social engineering issue, nor a security issue for that matter, spam can, however, be a security concern. Spam, as just about everybody knows, is bulk unsolicited e-mail. It can be legitimate in the sense that it has been sent by a company advertising a product or service, but it can also be malicious and could include an attachment that contains malicious software designed to harm your system, or a link to a malicious web site that may attempt to obtain personal information from you.</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31</a:t>
            </a:fld>
            <a:endParaRPr lang="en-US" altLang="en-US" dirty="0"/>
          </a:p>
        </p:txBody>
      </p:sp>
    </p:spTree>
    <p:extLst>
      <p:ext uri="{BB962C8B-B14F-4D97-AF65-F5344CB8AC3E}">
        <p14:creationId xmlns:p14="http://schemas.microsoft.com/office/powerpoint/2010/main" val="2796831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459767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33</a:t>
            </a:fld>
            <a:endParaRPr lang="en-US" altLang="en-US" dirty="0"/>
          </a:p>
        </p:txBody>
      </p:sp>
    </p:spTree>
    <p:extLst>
      <p:ext uri="{BB962C8B-B14F-4D97-AF65-F5344CB8AC3E}">
        <p14:creationId xmlns:p14="http://schemas.microsoft.com/office/powerpoint/2010/main" val="1835840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34</a:t>
            </a:fld>
            <a:endParaRPr lang="en-US" altLang="en-US" dirty="0"/>
          </a:p>
        </p:txBody>
      </p:sp>
    </p:spTree>
    <p:extLst>
      <p:ext uri="{BB962C8B-B14F-4D97-AF65-F5344CB8AC3E}">
        <p14:creationId xmlns:p14="http://schemas.microsoft.com/office/powerpoint/2010/main" val="179699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the attackers are hoping to obtain credit card numbers or other information that can be used in identity theft. The user may receive an e-mail asking him or her to call a number that is answered by a potentially compromised voice message system. Users may also receive a recorded message that appears to come from a legitimate entity. In both cases, the user will be encouraged to respond</a:t>
            </a:r>
            <a:r>
              <a:rPr lang="en-US" baseline="0" dirty="0" smtClean="0"/>
              <a:t> </a:t>
            </a:r>
            <a:r>
              <a:rPr lang="en-US" dirty="0" smtClean="0"/>
              <a:t>quickly and provide the sensitive information so that access to their account is not blocked. If a user ever receives a message that claims to be from a reputable entity and asks for sensitive information, the user should not provide it but instead should use the Internet or examine a legitimate account statement to find a phone number that can be used to contact the entity. The user can then verify that the message received was legitimate or report the vishing attempt.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2117121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36</a:t>
            </a:fld>
            <a:endParaRPr lang="en-US" altLang="en-US" dirty="0"/>
          </a:p>
        </p:txBody>
      </p:sp>
    </p:spTree>
    <p:extLst>
      <p:ext uri="{BB962C8B-B14F-4D97-AF65-F5344CB8AC3E}">
        <p14:creationId xmlns:p14="http://schemas.microsoft.com/office/powerpoint/2010/main" val="226807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15.9 illustrates how pharming operates. The first step is an attacker poisons the DNS system, so when the user queries it (step 2) they</a:t>
            </a:r>
            <a:r>
              <a:rPr lang="en-US" baseline="0" dirty="0" smtClean="0"/>
              <a:t> </a:t>
            </a:r>
            <a:r>
              <a:rPr lang="en-US" dirty="0" smtClean="0"/>
              <a:t>get a false address (step 3). This results in the user being directed to the fake web site (step 4).</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575473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XMAS scan can help determine OS type and version, based upon TCP/IP stack responses, and can also help determine firewall rules. These attacks can also be used to consume system resources, resulting in DoS.</a:t>
            </a:r>
          </a:p>
          <a:p>
            <a:endParaRPr lang="en-US" dirty="0" smtClean="0"/>
          </a:p>
          <a:p>
            <a:r>
              <a:rPr lang="en-US" dirty="0" smtClean="0"/>
              <a:t>Simple stateless firewalls check for the SYN flag set to prevent SYN floods, and Christmas packets are designed not to have SYN set, so they pass right by these devices.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38</a:t>
            </a:fld>
            <a:endParaRPr lang="en-US" altLang="en-US" dirty="0"/>
          </a:p>
        </p:txBody>
      </p:sp>
    </p:spTree>
    <p:extLst>
      <p:ext uri="{BB962C8B-B14F-4D97-AF65-F5344CB8AC3E}">
        <p14:creationId xmlns:p14="http://schemas.microsoft.com/office/powerpoint/2010/main" val="3660027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2540419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40</a:t>
            </a:fld>
            <a:endParaRPr lang="en-US" altLang="en-US" dirty="0"/>
          </a:p>
        </p:txBody>
      </p:sp>
    </p:spTree>
    <p:extLst>
      <p:ext uri="{BB962C8B-B14F-4D97-AF65-F5344CB8AC3E}">
        <p14:creationId xmlns:p14="http://schemas.microsoft.com/office/powerpoint/2010/main" val="384410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 flooding is an example of a DoS attack that takes advantage of the way TCP/IP networks were designed to function, and it can be used to illustrate the basic principles of any DoS attack. SYN flooding uses the TCP three-way handshake that establishes a connection between two systems. Under normal circumstances, the first system sends a SYN packet to the system with which it wants to communicate. The second system responds with a SYN/ACK if it is able to accept the request. When the initial system receives the SYN/ACK from the second system, it responds with an ACK packet, and communication can then proceed. This process is shown in Figure 15.1.</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a:t>
            </a:fld>
            <a:endParaRPr lang="en-US" altLang="en-US" dirty="0"/>
          </a:p>
        </p:txBody>
      </p:sp>
    </p:spTree>
    <p:extLst>
      <p:ext uri="{BB962C8B-B14F-4D97-AF65-F5344CB8AC3E}">
        <p14:creationId xmlns:p14="http://schemas.microsoft.com/office/powerpoint/2010/main" val="1586899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4136060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rPr>
              <a:t>The process of using a new domain name for the five-day “test” period and then relinquishing the name, only to repeat the process again—in essence, obtaining a domain name for free—is called </a:t>
            </a:r>
            <a:r>
              <a:rPr lang="en-US" sz="1200" b="0" i="1" u="none" strike="noStrike" kern="1200" baseline="0" dirty="0" smtClean="0">
                <a:solidFill>
                  <a:schemeClr val="tx1"/>
                </a:solidFill>
                <a:latin typeface="Arial" charset="0"/>
                <a:ea typeface="ヒラギノ角ゴ Pro W3" pitchFamily="-111" charset="-128"/>
                <a:cs typeface="ヒラギノ角ゴ Pro W3" pitchFamily="-111" charset="-128"/>
              </a:rPr>
              <a:t>DNS kiting. </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3342265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4122022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44</a:t>
            </a:fld>
            <a:endParaRPr lang="en-US" altLang="en-US" dirty="0"/>
          </a:p>
        </p:txBody>
      </p:sp>
    </p:spTree>
    <p:extLst>
      <p:ext uri="{BB962C8B-B14F-4D97-AF65-F5344CB8AC3E}">
        <p14:creationId xmlns:p14="http://schemas.microsoft.com/office/powerpoint/2010/main" val="1756108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15.10 shows a series of DNS queries executed on a Windows machine. In the first request, the DNS server was with an ISP, while on the second request, the DNS server was from a VPN connection. Between the two requests, the network connections were changed, resulting in different DNS lookups. This is a form of DNS poisoning attack.</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45</a:t>
            </a:fld>
            <a:endParaRPr lang="en-US" altLang="en-US" dirty="0"/>
          </a:p>
        </p:txBody>
      </p:sp>
    </p:spTree>
    <p:extLst>
      <p:ext uri="{BB962C8B-B14F-4D97-AF65-F5344CB8AC3E}">
        <p14:creationId xmlns:p14="http://schemas.microsoft.com/office/powerpoint/2010/main" val="9090593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times, </a:t>
            </a:r>
            <a:r>
              <a:rPr lang="en-US" b="1" dirty="0" smtClean="0"/>
              <a:t>nslookup</a:t>
            </a:r>
            <a:r>
              <a:rPr lang="en-US" dirty="0" smtClean="0"/>
              <a:t> will return a nonauthoritative answer, as shown in Figure 15.11. This typically means the result is from a cache as opposed to a server that has an authoritative (that is, known to be current) answer.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46</a:t>
            </a:fld>
            <a:endParaRPr lang="en-US" altLang="en-US" dirty="0"/>
          </a:p>
        </p:txBody>
      </p:sp>
    </p:spTree>
    <p:extLst>
      <p:ext uri="{BB962C8B-B14F-4D97-AF65-F5344CB8AC3E}">
        <p14:creationId xmlns:p14="http://schemas.microsoft.com/office/powerpoint/2010/main" val="719463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other commands you can use to examine and manipulate the DNS cache on a system. In Windows, the </a:t>
            </a:r>
            <a:r>
              <a:rPr lang="en-US" b="1" i="0" dirty="0" smtClean="0"/>
              <a:t>ipconfig/displaydns </a:t>
            </a:r>
            <a:r>
              <a:rPr lang="en-US" dirty="0" smtClean="0"/>
              <a:t>command will show the current DNS cache on a machine.</a:t>
            </a:r>
          </a:p>
          <a:p>
            <a:endParaRPr lang="en-US" dirty="0" smtClean="0"/>
          </a:p>
          <a:p>
            <a:r>
              <a:rPr lang="en-US" dirty="0" smtClean="0"/>
              <a:t>Figure 15.12 shows a small DNS cache. This cache was recently emptied using the </a:t>
            </a:r>
            <a:r>
              <a:rPr lang="en-US" b="1" dirty="0" smtClean="0"/>
              <a:t>ipconfig /flushdns </a:t>
            </a:r>
            <a:r>
              <a:rPr lang="en-US" dirty="0" smtClean="0"/>
              <a:t>command to make it fit on the screen.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47</a:t>
            </a:fld>
            <a:endParaRPr lang="en-US" altLang="en-US" dirty="0"/>
          </a:p>
        </p:txBody>
      </p:sp>
    </p:spTree>
    <p:extLst>
      <p:ext uri="{BB962C8B-B14F-4D97-AF65-F5344CB8AC3E}">
        <p14:creationId xmlns:p14="http://schemas.microsoft.com/office/powerpoint/2010/main" val="1226792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41064424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49</a:t>
            </a:fld>
            <a:endParaRPr lang="en-US" altLang="en-US" dirty="0"/>
          </a:p>
        </p:txBody>
      </p:sp>
    </p:spTree>
    <p:extLst>
      <p:ext uri="{BB962C8B-B14F-4D97-AF65-F5344CB8AC3E}">
        <p14:creationId xmlns:p14="http://schemas.microsoft.com/office/powerpoint/2010/main" val="2504918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94604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smtClean="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E98D376-5954-4276-97C1-BA76A74DA021}"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2007028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brute-force attack on a password can take place at two levels:</a:t>
            </a:r>
          </a:p>
          <a:p>
            <a:pPr marL="228600" indent="-228600">
              <a:buFont typeface="+mj-lt"/>
              <a:buAutoNum type="arabicPeriod"/>
            </a:pPr>
            <a:r>
              <a:rPr lang="en-US" dirty="0" smtClean="0"/>
              <a:t>The attacker can use a password-cracking program to attempt to guess the password directly at a login prompt. The attack can be made more difficult if the account locks after a few failed login attempts.</a:t>
            </a:r>
          </a:p>
          <a:p>
            <a:pPr marL="228600" indent="-228600">
              <a:buFont typeface="+mj-lt"/>
              <a:buAutoNum type="arabicPeriod"/>
            </a:pPr>
            <a:r>
              <a:rPr lang="en-US" dirty="0" smtClean="0"/>
              <a:t>The attacker can first steal a password file, use a password-cracking program to compile a list of possible passwords based on the list of password hashes contained in the password file (offline), and then use that narrower list to attempt to guess the password at the login prompt. The second attack can be thwarted if the password file is securely maintained so that others cannot obtain a copy of it.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599187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birthday</a:t>
            </a:r>
            <a:r>
              <a:rPr lang="en-US" baseline="0" dirty="0" smtClean="0"/>
              <a:t> attack </a:t>
            </a:r>
            <a:r>
              <a:rPr lang="en-US" dirty="0" smtClean="0"/>
              <a:t>phenomenon applies to passwords, with k (number of passwords) being quite a bit larger.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52</a:t>
            </a:fld>
            <a:endParaRPr lang="en-US" altLang="en-US" dirty="0"/>
          </a:p>
        </p:txBody>
      </p:sp>
    </p:spTree>
    <p:extLst>
      <p:ext uri="{BB962C8B-B14F-4D97-AF65-F5344CB8AC3E}">
        <p14:creationId xmlns:p14="http://schemas.microsoft.com/office/powerpoint/2010/main" val="2931151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does not need to know the password, but instead can use a captured hash and inject it directly, which will verify correctly, granting access. As this is a very technically specific hack, tools have been developed to facilitate its operation.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14645380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4175082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330486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SYN flooding attack, the attacker sends fake communication requests to the targeted system. Each of these requests will be answered by the target system, which then waits for the third part of the handshake. Since the requests are fake (a nonexistent IP address is used in the requests, so the target system is responding to a system that doesn’t exist), the target will wait for responses that never come, as shown in Figure 15.2. The target system will drop these connections after a specific time-out period, but if the attacker sends requests faster than the time-out period eliminates them, the system will quickly be filled with requests. The number of connections a system can support is finite, so when more requests come in than can be processed, the system will soon be reserving all its connections for fake requests. At this point, any further requests are simply dropped (ignored), and legitimate users who want to connect to the target system will not be able to do so, because use of the system has been denied to them.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a:t>
            </a:fld>
            <a:endParaRPr lang="en-US" altLang="en-US" dirty="0"/>
          </a:p>
        </p:txBody>
      </p:sp>
    </p:spTree>
    <p:extLst>
      <p:ext uri="{BB962C8B-B14F-4D97-AF65-F5344CB8AC3E}">
        <p14:creationId xmlns:p14="http://schemas.microsoft.com/office/powerpoint/2010/main" val="174325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endParaRPr lang="en-US" dirty="0" smtClean="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E98D376-5954-4276-97C1-BA76A74DA021}" type="slidenum">
              <a:rPr lang="en-US" altLang="en-US" smtClean="0"/>
              <a:pPr eaLnBrk="1" hangingPunct="1"/>
              <a:t>8</a:t>
            </a:fld>
            <a:endParaRPr lang="en-US" altLang="en-US" dirty="0" smtClean="0"/>
          </a:p>
        </p:txBody>
      </p:sp>
    </p:spTree>
    <p:extLst>
      <p:ext uri="{BB962C8B-B14F-4D97-AF65-F5344CB8AC3E}">
        <p14:creationId xmlns:p14="http://schemas.microsoft.com/office/powerpoint/2010/main" val="379865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r>
              <a:rPr lang="en-US" dirty="0" smtClean="0"/>
              <a:t>Similar to a DoS attack, a Distributed Denial of Service (DDoS) attack has a goal of denying service to authorized users.</a:t>
            </a:r>
          </a:p>
          <a:p>
            <a:pPr marL="226634" lvl="0" indent="-228600">
              <a:buFont typeface="+mj-lt"/>
              <a:buAutoNum type="arabicPeriod"/>
              <a:defRPr/>
            </a:pPr>
            <a:r>
              <a:rPr lang="en-US" dirty="0" smtClean="0">
                <a:cs typeface="ヒラギノ角ゴ Pro W3" pitchFamily="-111" charset="-128"/>
              </a:rPr>
              <a:t>The difference between a DoS and DDoS attack centers on the ability of the DDoS to use the combined resources of many systems.</a:t>
            </a:r>
            <a:r>
              <a:rPr lang="en-US" baseline="0" dirty="0" smtClean="0">
                <a:cs typeface="ヒラギノ角ゴ Pro W3" pitchFamily="-111" charset="-128"/>
              </a:rPr>
              <a:t> </a:t>
            </a:r>
            <a:r>
              <a:rPr lang="en-US" dirty="0" smtClean="0">
                <a:cs typeface="ヒラギノ角ゴ Pro W3" pitchFamily="-111" charset="-128"/>
              </a:rPr>
              <a:t>An entire network of attack agents can be commandeered and controlled by an attacker.</a:t>
            </a:r>
          </a:p>
          <a:p>
            <a:pPr marL="226634" lvl="0" indent="-228600">
              <a:buFont typeface="+mj-lt"/>
              <a:buAutoNum type="arabicPeriod"/>
              <a:defRPr/>
            </a:pPr>
            <a:r>
              <a:rPr lang="en-US" dirty="0" smtClean="0">
                <a:cs typeface="ヒラギノ角ゴ Pro W3" pitchFamily="-111" charset="-128"/>
              </a:rPr>
              <a:t>The combined systems can then overwhelm the target with traffic under the direction of the attacker.</a:t>
            </a:r>
          </a:p>
          <a:p>
            <a:pPr marL="226634" lvl="0" indent="-228600">
              <a:buFont typeface="+mj-lt"/>
              <a:buAutoNum type="arabicPeriod"/>
              <a:defRPr/>
            </a:pPr>
            <a:r>
              <a:rPr lang="en-US" dirty="0" smtClean="0">
                <a:cs typeface="ヒラギノ角ゴ Pro W3" pitchFamily="-111" charset="-128"/>
              </a:rPr>
              <a:t>If the attack network is large enough, even simple web traffic can quickly overwhelm even the largest web sites.</a:t>
            </a:r>
          </a:p>
          <a:p>
            <a:pPr marL="0" lvl="0" indent="0">
              <a:buFont typeface="+mj-lt"/>
              <a:buNone/>
              <a:defRPr/>
            </a:pPr>
            <a:endParaRPr lang="en-US" dirty="0" smtClean="0">
              <a:cs typeface="ヒラギノ角ゴ Pro W3" pitchFamily="-111" charset="-128"/>
            </a:endParaRPr>
          </a:p>
          <a:p>
            <a:pPr marL="0" lvl="0" indent="0">
              <a:buFont typeface="+mj-lt"/>
              <a:buNone/>
              <a:defRPr/>
            </a:pPr>
            <a:r>
              <a:rPr lang="en-US" dirty="0" smtClean="0">
                <a:cs typeface="ヒラギノ角ゴ Pro W3" pitchFamily="-111" charset="-128"/>
              </a:rPr>
              <a:t>A final option you should consider that will address several forms of DoS and DDoS attacks is to block ICMP packets at your border, since many attacks rely on ICMP. Blocking ICMP packets at the border devices prevents external ICMP packets from entering your network, and while this may block some functionality, it will leave internal ICMP functionality intact. It is also possible to block specific forms of ICMP; blocking Type 8, for instance, will block ICMP-based ping sweeps. It is worth noting that not all pings occur via ICMP; some tools, such as hping2, use TCP and UDP to carry ping messages.</a:t>
            </a:r>
          </a:p>
          <a:p>
            <a:pPr marL="455234" lvl="1" indent="0">
              <a:buFont typeface="Arial" panose="020B0604020202020204" pitchFamily="34" charset="0"/>
              <a:buNone/>
              <a:defRPr/>
            </a:pPr>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5F0282A-5E66-4708-BA84-42DF99076E81}" type="slidenum">
              <a:rPr lang="en-US" altLang="en-US" smtClean="0"/>
              <a:pPr eaLnBrk="1" hangingPunct="1"/>
              <a:t>9</a:t>
            </a:fld>
            <a:endParaRPr lang="en-US" altLang="en-US" dirty="0" smtClean="0"/>
          </a:p>
        </p:txBody>
      </p:sp>
    </p:spTree>
    <p:extLst>
      <p:ext uri="{BB962C8B-B14F-4D97-AF65-F5344CB8AC3E}">
        <p14:creationId xmlns:p14="http://schemas.microsoft.com/office/powerpoint/2010/main" val="329257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15.3 illustrates a DDoS network with agents and handlers.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a:t>
            </a:fld>
            <a:endParaRPr lang="en-US" altLang="en-US" dirty="0"/>
          </a:p>
        </p:txBody>
      </p:sp>
    </p:spTree>
    <p:extLst>
      <p:ext uri="{BB962C8B-B14F-4D97-AF65-F5344CB8AC3E}">
        <p14:creationId xmlns:p14="http://schemas.microsoft.com/office/powerpoint/2010/main" val="175279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CFB23AC5-1ECB-4750-8B42-6F046860D03C}" type="datetimeFigureOut">
              <a:rPr lang="en-US" smtClean="0"/>
              <a:t>5/11/2023</a:t>
            </a:fld>
            <a:endParaRPr lang="en-US" dirty="0"/>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812800" y="5943600"/>
            <a:ext cx="105664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81832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Attacks and Malicious Software</a:t>
            </a:r>
          </a:p>
        </p:txBody>
      </p:sp>
      <p:sp>
        <p:nvSpPr>
          <p:cNvPr id="3" name="Subtitle 2"/>
          <p:cNvSpPr>
            <a:spLocks noGrp="1"/>
          </p:cNvSpPr>
          <p:nvPr>
            <p:ph type="subTitle" idx="1"/>
          </p:nvPr>
        </p:nvSpPr>
        <p:spPr/>
        <p:txBody>
          <a:bodyPr/>
          <a:lstStyle/>
          <a:p>
            <a:r>
              <a:rPr lang="en-US" dirty="0" smtClean="0"/>
              <a:t>Dr. </a:t>
            </a:r>
            <a:r>
              <a:rPr lang="en-US" dirty="0" err="1" smtClean="0"/>
              <a:t>zia</a:t>
            </a:r>
            <a:r>
              <a:rPr lang="en-US" dirty="0" smtClean="0"/>
              <a:t> </a:t>
            </a:r>
            <a:r>
              <a:rPr lang="en-US" dirty="0" err="1" smtClean="0"/>
              <a:t>ur</a:t>
            </a:r>
            <a:r>
              <a:rPr lang="en-US" dirty="0" smtClean="0"/>
              <a:t> </a:t>
            </a:r>
            <a:r>
              <a:rPr lang="en-US" dirty="0" err="1" smtClean="0"/>
              <a:t>rehman</a:t>
            </a:r>
            <a:endParaRPr lang="en-US" dirty="0"/>
          </a:p>
        </p:txBody>
      </p:sp>
    </p:spTree>
    <p:extLst>
      <p:ext uri="{BB962C8B-B14F-4D97-AF65-F5344CB8AC3E}">
        <p14:creationId xmlns:p14="http://schemas.microsoft.com/office/powerpoint/2010/main" val="526635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791200"/>
            <a:ext cx="7924800" cy="457200"/>
          </a:xfrm>
        </p:spPr>
        <p:txBody>
          <a:bodyPr/>
          <a:lstStyle/>
          <a:p>
            <a:r>
              <a:rPr lang="en-US" dirty="0"/>
              <a:t>Figure 15.3 DDoS attack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100" y="1371600"/>
            <a:ext cx="6781800" cy="4129390"/>
          </a:xfrm>
          <a:prstGeom prst="rect">
            <a:avLst/>
          </a:prstGeom>
        </p:spPr>
      </p:pic>
    </p:spTree>
    <p:extLst>
      <p:ext uri="{BB962C8B-B14F-4D97-AF65-F5344CB8AC3E}">
        <p14:creationId xmlns:p14="http://schemas.microsoft.com/office/powerpoint/2010/main" val="2245119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dirty="0"/>
              <a:t>Smurf </a:t>
            </a:r>
            <a:r>
              <a:rPr lang="en-US" dirty="0" smtClean="0"/>
              <a:t>attack</a:t>
            </a:r>
            <a:endParaRPr lang="en-US" dirty="0"/>
          </a:p>
          <a:p>
            <a:pPr lvl="1"/>
            <a:r>
              <a:rPr lang="en-US" dirty="0"/>
              <a:t>In a specific DoS attack known as a </a:t>
            </a:r>
            <a:r>
              <a:rPr lang="en-US" i="1" dirty="0"/>
              <a:t>smurf attack</a:t>
            </a:r>
            <a:r>
              <a:rPr lang="en-US" dirty="0"/>
              <a:t>, the attacker sends a </a:t>
            </a:r>
            <a:r>
              <a:rPr lang="en-US" dirty="0" smtClean="0"/>
              <a:t>spoofed packet </a:t>
            </a:r>
            <a:r>
              <a:rPr lang="en-US" dirty="0"/>
              <a:t>to the broadcast address for a network, which distributes the </a:t>
            </a:r>
            <a:r>
              <a:rPr lang="en-US" dirty="0" smtClean="0"/>
              <a:t>packet to </a:t>
            </a:r>
            <a:r>
              <a:rPr lang="en-US" dirty="0"/>
              <a:t>all systems on that </a:t>
            </a:r>
            <a:r>
              <a:rPr lang="en-US" dirty="0" smtClean="0"/>
              <a:t>network.</a:t>
            </a:r>
          </a:p>
          <a:p>
            <a:pPr lvl="1"/>
            <a:r>
              <a:rPr lang="en-US" dirty="0" smtClean="0"/>
              <a:t>Further </a:t>
            </a:r>
            <a:r>
              <a:rPr lang="en-US" dirty="0"/>
              <a:t>details are listed in the IP </a:t>
            </a:r>
            <a:r>
              <a:rPr lang="en-US" dirty="0" smtClean="0"/>
              <a:t>Address Spoofing </a:t>
            </a:r>
            <a:r>
              <a:rPr lang="en-US" dirty="0"/>
              <a:t>section.</a:t>
            </a:r>
          </a:p>
        </p:txBody>
      </p:sp>
    </p:spTree>
    <p:extLst>
      <p:ext uri="{BB962C8B-B14F-4D97-AF65-F5344CB8AC3E}">
        <p14:creationId xmlns:p14="http://schemas.microsoft.com/office/powerpoint/2010/main" val="1892738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dirty="0"/>
              <a:t>Defending </a:t>
            </a:r>
            <a:r>
              <a:rPr lang="en-US" dirty="0" smtClean="0"/>
              <a:t>against DOS-type attacks</a:t>
            </a:r>
          </a:p>
          <a:p>
            <a:pPr lvl="1"/>
            <a:r>
              <a:rPr lang="en-US" dirty="0" smtClean="0"/>
              <a:t>Ensure you </a:t>
            </a:r>
            <a:r>
              <a:rPr lang="en-US" dirty="0"/>
              <a:t>have applied the latest </a:t>
            </a:r>
            <a:r>
              <a:rPr lang="en-US" dirty="0" smtClean="0"/>
              <a:t>patches </a:t>
            </a:r>
            <a:r>
              <a:rPr lang="en-US" dirty="0"/>
              <a:t>and upgrades to your systems and the applications running on </a:t>
            </a:r>
            <a:r>
              <a:rPr lang="en-US" dirty="0" smtClean="0"/>
              <a:t>them.</a:t>
            </a:r>
          </a:p>
          <a:p>
            <a:pPr lvl="1"/>
            <a:r>
              <a:rPr lang="en-US" dirty="0" smtClean="0"/>
              <a:t>Change </a:t>
            </a:r>
            <a:r>
              <a:rPr lang="en-US" dirty="0"/>
              <a:t>the time-out option for TCP connections so that attacks such as the SYN flooding attack are more difficult </a:t>
            </a:r>
            <a:r>
              <a:rPr lang="en-US" dirty="0" smtClean="0"/>
              <a:t>to perform.</a:t>
            </a:r>
          </a:p>
          <a:p>
            <a:pPr lvl="1"/>
            <a:r>
              <a:rPr lang="en-US" dirty="0" smtClean="0"/>
              <a:t>For </a:t>
            </a:r>
            <a:r>
              <a:rPr lang="en-US" dirty="0"/>
              <a:t>DDoS attacks, </a:t>
            </a:r>
            <a:r>
              <a:rPr lang="en-US" dirty="0" smtClean="0"/>
              <a:t>distribute </a:t>
            </a:r>
            <a:r>
              <a:rPr lang="en-US" dirty="0"/>
              <a:t>your </a:t>
            </a:r>
            <a:r>
              <a:rPr lang="en-US" dirty="0" smtClean="0"/>
              <a:t>workload </a:t>
            </a:r>
            <a:r>
              <a:rPr lang="en-US" dirty="0"/>
              <a:t>across several </a:t>
            </a:r>
            <a:r>
              <a:rPr lang="en-US" dirty="0" smtClean="0"/>
              <a:t>systems.</a:t>
            </a:r>
          </a:p>
          <a:p>
            <a:pPr lvl="1"/>
            <a:r>
              <a:rPr lang="en-US" dirty="0" smtClean="0"/>
              <a:t>To </a:t>
            </a:r>
            <a:r>
              <a:rPr lang="en-US" dirty="0"/>
              <a:t>prevent a DDoS attack, you must either be able </a:t>
            </a:r>
            <a:r>
              <a:rPr lang="en-US" dirty="0" smtClean="0"/>
              <a:t>to intercept </a:t>
            </a:r>
            <a:r>
              <a:rPr lang="en-US" dirty="0"/>
              <a:t>or </a:t>
            </a:r>
            <a:r>
              <a:rPr lang="en-US" dirty="0" smtClean="0"/>
              <a:t>block the </a:t>
            </a:r>
            <a:r>
              <a:rPr lang="en-US" dirty="0"/>
              <a:t>attack messages or keep the DDoS network from being </a:t>
            </a:r>
            <a:r>
              <a:rPr lang="en-US" dirty="0" smtClean="0"/>
              <a:t>established in </a:t>
            </a:r>
            <a:r>
              <a:rPr lang="en-US" dirty="0"/>
              <a:t>the first place</a:t>
            </a:r>
            <a:r>
              <a:rPr lang="en-US" dirty="0" smtClean="0"/>
              <a:t>.</a:t>
            </a:r>
            <a:endParaRPr lang="en-US" dirty="0"/>
          </a:p>
        </p:txBody>
      </p:sp>
    </p:spTree>
    <p:extLst>
      <p:ext uri="{BB962C8B-B14F-4D97-AF65-F5344CB8AC3E}">
        <p14:creationId xmlns:p14="http://schemas.microsoft.com/office/powerpoint/2010/main" val="884207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 (</a:t>
            </a:r>
            <a:r>
              <a:rPr lang="en-US" i="1" dirty="0"/>
              <a:t>continued</a:t>
            </a:r>
            <a:r>
              <a:rPr lang="en-US" dirty="0"/>
              <a:t>)</a:t>
            </a:r>
          </a:p>
        </p:txBody>
      </p:sp>
      <p:sp>
        <p:nvSpPr>
          <p:cNvPr id="3" name="Content Placeholder 2"/>
          <p:cNvSpPr>
            <a:spLocks noGrp="1"/>
          </p:cNvSpPr>
          <p:nvPr>
            <p:ph idx="1"/>
          </p:nvPr>
        </p:nvSpPr>
        <p:spPr/>
        <p:txBody>
          <a:bodyPr/>
          <a:lstStyle/>
          <a:p>
            <a:r>
              <a:rPr lang="en-US" i="1" dirty="0" smtClean="0"/>
              <a:t>War-dialing</a:t>
            </a:r>
            <a:r>
              <a:rPr lang="en-US" dirty="0" smtClean="0"/>
              <a:t> </a:t>
            </a:r>
            <a:r>
              <a:rPr lang="en-US" dirty="0"/>
              <a:t>is the term used to describe an attacker’s attempt to </a:t>
            </a:r>
            <a:r>
              <a:rPr lang="en-US" dirty="0" smtClean="0"/>
              <a:t>discover unprotected modem connections </a:t>
            </a:r>
            <a:r>
              <a:rPr lang="en-US" dirty="0"/>
              <a:t>to </a:t>
            </a:r>
            <a:r>
              <a:rPr lang="en-US" dirty="0" smtClean="0"/>
              <a:t>computer </a:t>
            </a:r>
            <a:r>
              <a:rPr lang="en-US" dirty="0"/>
              <a:t>systems and networks</a:t>
            </a:r>
            <a:r>
              <a:rPr lang="en-US" dirty="0" smtClean="0"/>
              <a:t>.</a:t>
            </a:r>
          </a:p>
          <a:p>
            <a:pPr lvl="1"/>
            <a:r>
              <a:rPr lang="en-US" dirty="0"/>
              <a:t>War-dialing was surprisingly successful, mostly because of </a:t>
            </a:r>
            <a:r>
              <a:rPr lang="en-US" i="1" dirty="0" smtClean="0"/>
              <a:t>rogue modems</a:t>
            </a:r>
            <a:r>
              <a:rPr lang="en-US" dirty="0" smtClean="0"/>
              <a:t>—unauthorized </a:t>
            </a:r>
            <a:r>
              <a:rPr lang="en-US" dirty="0"/>
              <a:t>modems attached to computers on a </a:t>
            </a:r>
            <a:r>
              <a:rPr lang="en-US" dirty="0" smtClean="0"/>
              <a:t>network by authorized </a:t>
            </a:r>
            <a:r>
              <a:rPr lang="en-US" dirty="0"/>
              <a:t>users</a:t>
            </a:r>
            <a:r>
              <a:rPr lang="en-US" dirty="0" smtClean="0"/>
              <a:t>.</a:t>
            </a:r>
          </a:p>
          <a:p>
            <a:r>
              <a:rPr lang="en-US" i="1" dirty="0"/>
              <a:t>War-driving</a:t>
            </a:r>
            <a:r>
              <a:rPr lang="en-US" dirty="0"/>
              <a:t> is the unauthorized scanning for and connecting to wireless access </a:t>
            </a:r>
            <a:r>
              <a:rPr lang="en-US" dirty="0" smtClean="0"/>
              <a:t>points.</a:t>
            </a:r>
          </a:p>
          <a:p>
            <a:pPr lvl="1"/>
            <a:r>
              <a:rPr lang="en-US" dirty="0" smtClean="0"/>
              <a:t>Frequently </a:t>
            </a:r>
            <a:r>
              <a:rPr lang="en-US" dirty="0"/>
              <a:t>done while driving </a:t>
            </a:r>
            <a:r>
              <a:rPr lang="en-US" dirty="0" smtClean="0"/>
              <a:t>near a facility</a:t>
            </a:r>
            <a:endParaRPr lang="en-US" dirty="0"/>
          </a:p>
        </p:txBody>
      </p:sp>
    </p:spTree>
    <p:extLst>
      <p:ext uri="{BB962C8B-B14F-4D97-AF65-F5344CB8AC3E}">
        <p14:creationId xmlns:p14="http://schemas.microsoft.com/office/powerpoint/2010/main" val="1378465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Social Engineering</a:t>
            </a:r>
          </a:p>
        </p:txBody>
      </p:sp>
      <p:sp>
        <p:nvSpPr>
          <p:cNvPr id="12291" name="Rectangle 3"/>
          <p:cNvSpPr>
            <a:spLocks noGrp="1" noChangeArrowheads="1"/>
          </p:cNvSpPr>
          <p:nvPr>
            <p:ph idx="1"/>
          </p:nvPr>
        </p:nvSpPr>
        <p:spPr/>
        <p:txBody>
          <a:bodyPr/>
          <a:lstStyle/>
          <a:p>
            <a:r>
              <a:rPr lang="en-US" dirty="0"/>
              <a:t>Social engineering relies on lies </a:t>
            </a:r>
            <a:r>
              <a:rPr lang="en-US" dirty="0" smtClean="0"/>
              <a:t>and misrepresentation</a:t>
            </a:r>
            <a:r>
              <a:rPr lang="en-US" dirty="0"/>
              <a:t>, which an </a:t>
            </a:r>
            <a:r>
              <a:rPr lang="en-US" dirty="0" smtClean="0"/>
              <a:t>attacker uses </a:t>
            </a:r>
            <a:r>
              <a:rPr lang="en-US" dirty="0"/>
              <a:t>to trick an authorized user into providing information or access </a:t>
            </a:r>
            <a:r>
              <a:rPr lang="en-US" dirty="0" smtClean="0"/>
              <a:t>the attacker </a:t>
            </a:r>
            <a:r>
              <a:rPr lang="en-US" dirty="0"/>
              <a:t>would not normally be entitled </a:t>
            </a:r>
            <a:r>
              <a:rPr lang="en-US" dirty="0" smtClean="0"/>
              <a:t>to.</a:t>
            </a:r>
          </a:p>
          <a:p>
            <a:r>
              <a:rPr lang="en-US" dirty="0" smtClean="0"/>
              <a:t>Social engineering examples include:</a:t>
            </a:r>
          </a:p>
          <a:p>
            <a:pPr lvl="1"/>
            <a:r>
              <a:rPr lang="en-US" dirty="0" smtClean="0"/>
              <a:t>Contacting </a:t>
            </a:r>
            <a:r>
              <a:rPr lang="en-US" dirty="0"/>
              <a:t>a system administrator and </a:t>
            </a:r>
            <a:r>
              <a:rPr lang="en-US" dirty="0" smtClean="0"/>
              <a:t>pretending </a:t>
            </a:r>
            <a:r>
              <a:rPr lang="en-US" dirty="0"/>
              <a:t>to be an authorized user, asking to have a password </a:t>
            </a:r>
            <a:r>
              <a:rPr lang="en-US" dirty="0" smtClean="0"/>
              <a:t>reset</a:t>
            </a:r>
          </a:p>
          <a:p>
            <a:pPr lvl="1"/>
            <a:r>
              <a:rPr lang="en-US" dirty="0" smtClean="0"/>
              <a:t>Posing </a:t>
            </a:r>
            <a:r>
              <a:rPr lang="en-US" dirty="0"/>
              <a:t>as a representative from a vendor who needs temporary access to perform some emergency </a:t>
            </a:r>
            <a:r>
              <a:rPr lang="en-US" dirty="0" smtClean="0"/>
              <a:t>maintenance</a:t>
            </a:r>
          </a:p>
        </p:txBody>
      </p:sp>
    </p:spTree>
    <p:extLst>
      <p:ext uri="{BB962C8B-B14F-4D97-AF65-F5344CB8AC3E}">
        <p14:creationId xmlns:p14="http://schemas.microsoft.com/office/powerpoint/2010/main" val="211495674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Sniffing</a:t>
            </a:r>
          </a:p>
        </p:txBody>
      </p:sp>
      <p:sp>
        <p:nvSpPr>
          <p:cNvPr id="29699" name="Rectangle 3"/>
          <p:cNvSpPr>
            <a:spLocks noGrp="1" noChangeArrowheads="1"/>
          </p:cNvSpPr>
          <p:nvPr>
            <p:ph idx="1"/>
          </p:nvPr>
        </p:nvSpPr>
        <p:spPr/>
        <p:txBody>
          <a:bodyPr/>
          <a:lstStyle/>
          <a:p>
            <a:r>
              <a:rPr lang="en-US" altLang="en-US" b="1" dirty="0"/>
              <a:t>Sniffing</a:t>
            </a:r>
            <a:r>
              <a:rPr lang="en-US" altLang="en-US" dirty="0"/>
              <a:t> is when someone </a:t>
            </a:r>
            <a:r>
              <a:rPr lang="en-US" altLang="en-US" dirty="0" smtClean="0"/>
              <a:t>examines all </a:t>
            </a:r>
            <a:r>
              <a:rPr lang="en-US" altLang="en-US" dirty="0"/>
              <a:t>the network traffic that passes their NIC, whether addressed for </a:t>
            </a:r>
            <a:r>
              <a:rPr lang="en-US" altLang="en-US" dirty="0" smtClean="0"/>
              <a:t>them or </a:t>
            </a:r>
            <a:r>
              <a:rPr lang="en-US" altLang="en-US" dirty="0"/>
              <a:t>not.</a:t>
            </a:r>
            <a:endParaRPr lang="en-US" altLang="en-US" dirty="0" smtClean="0"/>
          </a:p>
          <a:p>
            <a:pPr lvl="1"/>
            <a:r>
              <a:rPr lang="en-US" altLang="en-US" dirty="0"/>
              <a:t>A network sniffer is a software or hardware </a:t>
            </a:r>
            <a:r>
              <a:rPr lang="en-US" altLang="en-US" dirty="0" smtClean="0"/>
              <a:t>device.</a:t>
            </a:r>
          </a:p>
          <a:p>
            <a:pPr lvl="2"/>
            <a:r>
              <a:rPr lang="en-US" dirty="0"/>
              <a:t>The device can be used to view all traffic, or it can target a specific protocol, service, or even string of </a:t>
            </a:r>
            <a:r>
              <a:rPr lang="en-US" dirty="0" smtClean="0"/>
              <a:t>characters.</a:t>
            </a:r>
            <a:endParaRPr lang="en-US" altLang="en-US" dirty="0" smtClean="0"/>
          </a:p>
          <a:p>
            <a:pPr lvl="1"/>
            <a:r>
              <a:rPr lang="en-US" altLang="en-US" i="1" dirty="0" smtClean="0"/>
              <a:t>Sniffers</a:t>
            </a:r>
            <a:r>
              <a:rPr lang="en-US" altLang="en-US" dirty="0" smtClean="0"/>
              <a:t> may be able to modify some or all traffic in route</a:t>
            </a:r>
          </a:p>
          <a:p>
            <a:pPr lvl="1"/>
            <a:r>
              <a:rPr lang="en-US" altLang="en-US" dirty="0" smtClean="0"/>
              <a:t>Network administrators can use a sniffer to monitor and troubleshoot network performance.</a:t>
            </a:r>
          </a:p>
        </p:txBody>
      </p:sp>
    </p:spTree>
    <p:extLst>
      <p:ext uri="{BB962C8B-B14F-4D97-AF65-F5344CB8AC3E}">
        <p14:creationId xmlns:p14="http://schemas.microsoft.com/office/powerpoint/2010/main" val="27062482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133600" y="5791200"/>
            <a:ext cx="7924800" cy="457200"/>
          </a:xfrm>
        </p:spPr>
        <p:txBody>
          <a:bodyPr/>
          <a:lstStyle/>
          <a:p>
            <a:r>
              <a:rPr lang="en-US" dirty="0"/>
              <a:t>Figure 15.4 Network sniffers listen to </a:t>
            </a:r>
            <a:r>
              <a:rPr lang="en-US" dirty="0" smtClean="0"/>
              <a:t>all network </a:t>
            </a:r>
            <a:r>
              <a:rPr lang="en-US" dirty="0"/>
              <a:t>traffic.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9244" y="1447800"/>
            <a:ext cx="2953512" cy="3958050"/>
          </a:xfrm>
          <a:prstGeom prst="rect">
            <a:avLst/>
          </a:prstGeom>
        </p:spPr>
      </p:pic>
      <p:sp>
        <p:nvSpPr>
          <p:cNvPr id="6" name="Rectangle 2"/>
          <p:cNvSpPr txBox="1">
            <a:spLocks noChangeArrowheads="1"/>
          </p:cNvSpPr>
          <p:nvPr/>
        </p:nvSpPr>
        <p:spPr>
          <a:xfrm>
            <a:off x="1294362" y="398565"/>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mtClean="0"/>
              <a:t>Sniffing</a:t>
            </a:r>
            <a:endParaRPr lang="en-US" dirty="0" smtClean="0"/>
          </a:p>
        </p:txBody>
      </p:sp>
    </p:spTree>
    <p:extLst>
      <p:ext uri="{BB962C8B-B14F-4D97-AF65-F5344CB8AC3E}">
        <p14:creationId xmlns:p14="http://schemas.microsoft.com/office/powerpoint/2010/main" val="2786051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Spoofing</a:t>
            </a:r>
          </a:p>
        </p:txBody>
      </p:sp>
      <p:sp>
        <p:nvSpPr>
          <p:cNvPr id="31747" name="Rectangle 3"/>
          <p:cNvSpPr>
            <a:spLocks noGrp="1" noChangeArrowheads="1"/>
          </p:cNvSpPr>
          <p:nvPr>
            <p:ph idx="1"/>
          </p:nvPr>
        </p:nvSpPr>
        <p:spPr/>
        <p:txBody>
          <a:bodyPr/>
          <a:lstStyle/>
          <a:p>
            <a:r>
              <a:rPr lang="en-US" altLang="en-US" b="1" dirty="0"/>
              <a:t>Spoofing</a:t>
            </a:r>
            <a:r>
              <a:rPr lang="en-US" altLang="en-US" dirty="0"/>
              <a:t> is nothing more than making data look like it has come from </a:t>
            </a:r>
            <a:r>
              <a:rPr lang="en-US" altLang="en-US" dirty="0" smtClean="0"/>
              <a:t>a different </a:t>
            </a:r>
            <a:r>
              <a:rPr lang="en-US" altLang="en-US" dirty="0"/>
              <a:t>source</a:t>
            </a:r>
            <a:r>
              <a:rPr lang="en-US" altLang="en-US" dirty="0" smtClean="0"/>
              <a:t>.</a:t>
            </a:r>
            <a:endParaRPr lang="en-US" altLang="en-US" dirty="0"/>
          </a:p>
          <a:p>
            <a:pPr lvl="1"/>
            <a:r>
              <a:rPr lang="en-US" altLang="en-US" dirty="0" smtClean="0"/>
              <a:t>Spoofing is possible </a:t>
            </a:r>
            <a:r>
              <a:rPr lang="en-US" altLang="en-US" dirty="0"/>
              <a:t>in TCP/IP because of the friendly assumptions behind the </a:t>
            </a:r>
            <a:r>
              <a:rPr lang="en-US" altLang="en-US" dirty="0" smtClean="0"/>
              <a:t>protocols.</a:t>
            </a:r>
          </a:p>
          <a:p>
            <a:pPr lvl="2"/>
            <a:r>
              <a:rPr lang="en-US" dirty="0" smtClean="0">
                <a:ea typeface="ヒラギノ角ゴ Pro W3" pitchFamily="-111" charset="-128"/>
                <a:cs typeface="ヒラギノ角ゴ Pro W3" pitchFamily="-111" charset="-128"/>
              </a:rPr>
              <a:t>Protocol assumed </a:t>
            </a:r>
            <a:r>
              <a:rPr lang="en-US" dirty="0">
                <a:ea typeface="ヒラギノ角ゴ Pro W3" pitchFamily="-111" charset="-128"/>
                <a:cs typeface="ヒラギノ角ゴ Pro W3" pitchFamily="-111" charset="-128"/>
              </a:rPr>
              <a:t>that individuals who had access to the network layer would be privileged users who could be trusted</a:t>
            </a:r>
            <a:r>
              <a:rPr lang="en-US" dirty="0" smtClean="0">
                <a:ea typeface="ヒラギノ角ゴ Pro W3" pitchFamily="-111" charset="-128"/>
                <a:cs typeface="ヒラギノ角ゴ Pro W3" pitchFamily="-111" charset="-128"/>
              </a:rPr>
              <a:t>.</a:t>
            </a:r>
            <a:endParaRPr lang="en-US" altLang="en-US" dirty="0" smtClean="0"/>
          </a:p>
        </p:txBody>
      </p:sp>
    </p:spTree>
    <p:extLst>
      <p:ext uri="{BB962C8B-B14F-4D97-AF65-F5344CB8AC3E}">
        <p14:creationId xmlns:p14="http://schemas.microsoft.com/office/powerpoint/2010/main" val="93552938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Spoofing (</a:t>
            </a:r>
            <a:r>
              <a:rPr lang="en-US" i="1" dirty="0" smtClean="0"/>
              <a:t>continued</a:t>
            </a:r>
            <a:r>
              <a:rPr lang="en-US" dirty="0" smtClean="0"/>
              <a:t>)</a:t>
            </a:r>
          </a:p>
        </p:txBody>
      </p:sp>
      <p:sp>
        <p:nvSpPr>
          <p:cNvPr id="31747" name="Rectangle 3"/>
          <p:cNvSpPr>
            <a:spLocks noGrp="1" noChangeArrowheads="1"/>
          </p:cNvSpPr>
          <p:nvPr>
            <p:ph idx="1"/>
          </p:nvPr>
        </p:nvSpPr>
        <p:spPr/>
        <p:txBody>
          <a:bodyPr/>
          <a:lstStyle/>
          <a:p>
            <a:r>
              <a:rPr lang="en-US" altLang="en-US" dirty="0"/>
              <a:t>Spoofing </a:t>
            </a:r>
            <a:r>
              <a:rPr lang="en-US" altLang="en-US" dirty="0" smtClean="0"/>
              <a:t>e-mail</a:t>
            </a:r>
          </a:p>
          <a:p>
            <a:pPr lvl="1"/>
            <a:r>
              <a:rPr lang="en-US" altLang="en-US" dirty="0" smtClean="0"/>
              <a:t>Occurs when </a:t>
            </a:r>
            <a:r>
              <a:rPr lang="en-US" altLang="en-US" dirty="0"/>
              <a:t>a message is sent with a From address that differs </a:t>
            </a:r>
            <a:r>
              <a:rPr lang="en-US" altLang="en-US" dirty="0" smtClean="0"/>
              <a:t>from that </a:t>
            </a:r>
            <a:r>
              <a:rPr lang="en-US" altLang="en-US" dirty="0"/>
              <a:t>of the sending system</a:t>
            </a:r>
            <a:r>
              <a:rPr lang="en-US" altLang="en-US" dirty="0" smtClean="0"/>
              <a:t>.</a:t>
            </a:r>
          </a:p>
          <a:p>
            <a:r>
              <a:rPr lang="en-US" altLang="en-US" dirty="0" smtClean="0"/>
              <a:t>E-mail spoofing examples</a:t>
            </a:r>
          </a:p>
          <a:p>
            <a:pPr lvl="1"/>
            <a:r>
              <a:rPr lang="en-US" dirty="0" smtClean="0"/>
              <a:t>Telnet </a:t>
            </a:r>
            <a:r>
              <a:rPr lang="en-US" dirty="0"/>
              <a:t>to port </a:t>
            </a:r>
            <a:r>
              <a:rPr lang="en-US" dirty="0" smtClean="0"/>
              <a:t>25 </a:t>
            </a:r>
            <a:r>
              <a:rPr lang="en-US" dirty="0"/>
              <a:t>on a mail </a:t>
            </a:r>
            <a:r>
              <a:rPr lang="en-US" dirty="0" smtClean="0"/>
              <a:t>server</a:t>
            </a:r>
            <a:r>
              <a:rPr lang="en-US" dirty="0"/>
              <a:t> – </a:t>
            </a:r>
            <a:r>
              <a:rPr lang="en-US" dirty="0" smtClean="0"/>
              <a:t>From </a:t>
            </a:r>
            <a:r>
              <a:rPr lang="en-US" dirty="0"/>
              <a:t>there, you can fill in any address for the </a:t>
            </a:r>
            <a:r>
              <a:rPr lang="en-US" dirty="0" smtClean="0"/>
              <a:t>From and </a:t>
            </a:r>
            <a:r>
              <a:rPr lang="en-US" dirty="0"/>
              <a:t>To sections of the message, whether or not the addresses are yours </a:t>
            </a:r>
            <a:r>
              <a:rPr lang="en-US" dirty="0" smtClean="0"/>
              <a:t>or even </a:t>
            </a:r>
            <a:r>
              <a:rPr lang="en-US" dirty="0"/>
              <a:t>actually exist</a:t>
            </a:r>
            <a:r>
              <a:rPr lang="en-US" dirty="0" smtClean="0"/>
              <a:t>.</a:t>
            </a:r>
          </a:p>
          <a:p>
            <a:pPr lvl="1"/>
            <a:r>
              <a:rPr lang="en-US" altLang="en-US" dirty="0" smtClean="0"/>
              <a:t>E-mail spoofing variation</a:t>
            </a:r>
            <a:r>
              <a:rPr lang="en-US" dirty="0"/>
              <a:t> – </a:t>
            </a:r>
            <a:r>
              <a:rPr lang="en-US" altLang="en-US" dirty="0" smtClean="0"/>
              <a:t>Attackers acquire </a:t>
            </a:r>
            <a:r>
              <a:rPr lang="en-US" altLang="en-US" dirty="0"/>
              <a:t>a URL similar to the URL they </a:t>
            </a:r>
            <a:r>
              <a:rPr lang="en-US" altLang="en-US" dirty="0" smtClean="0"/>
              <a:t>want to </a:t>
            </a:r>
            <a:r>
              <a:rPr lang="en-US" altLang="en-US" dirty="0"/>
              <a:t>spoof so that e-mail sent from their system appears to have come </a:t>
            </a:r>
            <a:r>
              <a:rPr lang="en-US" altLang="en-US" dirty="0" smtClean="0"/>
              <a:t>from the </a:t>
            </a:r>
            <a:r>
              <a:rPr lang="en-US" altLang="en-US" dirty="0"/>
              <a:t>official </a:t>
            </a:r>
            <a:r>
              <a:rPr lang="en-US" altLang="en-US" dirty="0" smtClean="0"/>
              <a:t>site.</a:t>
            </a:r>
          </a:p>
        </p:txBody>
      </p:sp>
    </p:spTree>
    <p:extLst>
      <p:ext uri="{BB962C8B-B14F-4D97-AF65-F5344CB8AC3E}">
        <p14:creationId xmlns:p14="http://schemas.microsoft.com/office/powerpoint/2010/main" val="2646319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Spoofing (</a:t>
            </a:r>
            <a:r>
              <a:rPr lang="en-US" i="1" dirty="0" smtClean="0"/>
              <a:t>continued</a:t>
            </a:r>
            <a:r>
              <a:rPr lang="en-US" dirty="0" smtClean="0"/>
              <a:t>)</a:t>
            </a:r>
          </a:p>
        </p:txBody>
      </p:sp>
      <p:sp>
        <p:nvSpPr>
          <p:cNvPr id="31747" name="Rectangle 3"/>
          <p:cNvSpPr>
            <a:spLocks noGrp="1" noChangeArrowheads="1"/>
          </p:cNvSpPr>
          <p:nvPr>
            <p:ph idx="1"/>
          </p:nvPr>
        </p:nvSpPr>
        <p:spPr/>
        <p:txBody>
          <a:bodyPr/>
          <a:lstStyle/>
          <a:p>
            <a:r>
              <a:rPr lang="en-US" altLang="en-US" dirty="0"/>
              <a:t>IP </a:t>
            </a:r>
            <a:r>
              <a:rPr lang="en-US" altLang="en-US" dirty="0" smtClean="0"/>
              <a:t>address spoofing</a:t>
            </a:r>
          </a:p>
          <a:p>
            <a:pPr lvl="1"/>
            <a:r>
              <a:rPr lang="en-US" altLang="en-US" dirty="0" smtClean="0"/>
              <a:t>This occurs </a:t>
            </a:r>
            <a:r>
              <a:rPr lang="en-US" altLang="en-US" dirty="0"/>
              <a:t>when a system </a:t>
            </a:r>
            <a:r>
              <a:rPr lang="en-US" altLang="en-US" dirty="0" smtClean="0"/>
              <a:t>inserts </a:t>
            </a:r>
            <a:r>
              <a:rPr lang="en-US" altLang="en-US" dirty="0"/>
              <a:t>a different address in the </a:t>
            </a:r>
            <a:r>
              <a:rPr lang="en-US" altLang="en-US" dirty="0" smtClean="0"/>
              <a:t>From portion </a:t>
            </a:r>
            <a:r>
              <a:rPr lang="en-US" altLang="en-US" dirty="0"/>
              <a:t>of the </a:t>
            </a:r>
            <a:r>
              <a:rPr lang="en-US" altLang="en-US" dirty="0" smtClean="0"/>
              <a:t>IP packet.</a:t>
            </a:r>
          </a:p>
          <a:p>
            <a:pPr lvl="1"/>
            <a:r>
              <a:rPr lang="en-US" altLang="en-US" dirty="0"/>
              <a:t>In a specific DoS attack known as </a:t>
            </a:r>
            <a:r>
              <a:rPr lang="en-US" altLang="en-US" dirty="0" smtClean="0"/>
              <a:t>a </a:t>
            </a:r>
            <a:r>
              <a:rPr lang="en-US" altLang="en-US" b="1" dirty="0" smtClean="0"/>
              <a:t>smurf </a:t>
            </a:r>
            <a:r>
              <a:rPr lang="en-US" altLang="en-US" b="1" dirty="0"/>
              <a:t>attack</a:t>
            </a:r>
            <a:r>
              <a:rPr lang="en-US" altLang="en-US" dirty="0"/>
              <a:t>, </a:t>
            </a:r>
            <a:r>
              <a:rPr lang="en-US" altLang="en-US" dirty="0" smtClean="0"/>
              <a:t>the attacker </a:t>
            </a:r>
            <a:r>
              <a:rPr lang="en-US" altLang="en-US" dirty="0"/>
              <a:t>sends a spoofed packet to the broadcast </a:t>
            </a:r>
            <a:r>
              <a:rPr lang="en-US" altLang="en-US" dirty="0" smtClean="0"/>
              <a:t>address for </a:t>
            </a:r>
            <a:r>
              <a:rPr lang="en-US" altLang="en-US" dirty="0"/>
              <a:t>a network, which distributes the packet to all systems on that network.</a:t>
            </a:r>
            <a:endParaRPr lang="en-US" altLang="en-US" dirty="0" smtClean="0"/>
          </a:p>
        </p:txBody>
      </p:sp>
    </p:spTree>
    <p:extLst>
      <p:ext uri="{BB962C8B-B14F-4D97-AF65-F5344CB8AC3E}">
        <p14:creationId xmlns:p14="http://schemas.microsoft.com/office/powerpoint/2010/main" val="40029916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Denial-of-Service Attack</a:t>
            </a:r>
          </a:p>
        </p:txBody>
      </p:sp>
      <p:sp>
        <p:nvSpPr>
          <p:cNvPr id="12291" name="Rectangle 3"/>
          <p:cNvSpPr>
            <a:spLocks noGrp="1" noChangeArrowheads="1"/>
          </p:cNvSpPr>
          <p:nvPr>
            <p:ph idx="1"/>
          </p:nvPr>
        </p:nvSpPr>
        <p:spPr/>
        <p:txBody>
          <a:bodyPr/>
          <a:lstStyle/>
          <a:p>
            <a:r>
              <a:rPr lang="en-US" dirty="0"/>
              <a:t>A </a:t>
            </a:r>
            <a:r>
              <a:rPr lang="en-US" b="1" dirty="0"/>
              <a:t>denial-of-service (DoS)</a:t>
            </a:r>
            <a:r>
              <a:rPr lang="en-US" dirty="0"/>
              <a:t> </a:t>
            </a:r>
            <a:r>
              <a:rPr lang="en-US" b="1" dirty="0"/>
              <a:t>attack</a:t>
            </a:r>
            <a:r>
              <a:rPr lang="en-US" dirty="0"/>
              <a:t> is an attack designed to prevent a system or service from functioning </a:t>
            </a:r>
            <a:r>
              <a:rPr lang="en-US" dirty="0" smtClean="0"/>
              <a:t>normally.</a:t>
            </a:r>
          </a:p>
          <a:p>
            <a:pPr lvl="1"/>
            <a:r>
              <a:rPr lang="en-US" dirty="0">
                <a:ea typeface="ヒラギノ角ゴ Pro W3" pitchFamily="-111" charset="-128"/>
                <a:cs typeface="ヒラギノ角ゴ Pro W3" pitchFamily="-111" charset="-128"/>
              </a:rPr>
              <a:t>C</a:t>
            </a:r>
            <a:r>
              <a:rPr lang="en-US" dirty="0" smtClean="0">
                <a:ea typeface="ヒラギノ角ゴ Pro W3" pitchFamily="-111" charset="-128"/>
                <a:cs typeface="ヒラギノ角ゴ Pro W3" pitchFamily="-111" charset="-128"/>
              </a:rPr>
              <a:t>an </a:t>
            </a:r>
            <a:r>
              <a:rPr lang="en-US" dirty="0">
                <a:ea typeface="ヒラギノ角ゴ Pro W3" pitchFamily="-111" charset="-128"/>
                <a:cs typeface="ヒラギノ角ゴ Pro W3" pitchFamily="-111" charset="-128"/>
              </a:rPr>
              <a:t>exploit a known vulnerability in a specific application or operating </a:t>
            </a:r>
            <a:r>
              <a:rPr lang="en-US" dirty="0" smtClean="0">
                <a:ea typeface="ヒラギノ角ゴ Pro W3" pitchFamily="-111" charset="-128"/>
                <a:cs typeface="ヒラギノ角ゴ Pro W3" pitchFamily="-111" charset="-128"/>
              </a:rPr>
              <a:t>system</a:t>
            </a:r>
          </a:p>
          <a:p>
            <a:pPr lvl="1"/>
            <a:r>
              <a:rPr lang="en-US" dirty="0" smtClean="0">
                <a:ea typeface="ヒラギノ角ゴ Pro W3" pitchFamily="-111" charset="-128"/>
                <a:cs typeface="ヒラギノ角ゴ Pro W3" pitchFamily="-111" charset="-128"/>
              </a:rPr>
              <a:t>Can </a:t>
            </a:r>
            <a:r>
              <a:rPr lang="en-US" dirty="0">
                <a:ea typeface="ヒラギノ角ゴ Pro W3" pitchFamily="-111" charset="-128"/>
                <a:cs typeface="ヒラギノ角ゴ Pro W3" pitchFamily="-111" charset="-128"/>
              </a:rPr>
              <a:t>attack features (or weaknesses) in specific protocols or </a:t>
            </a:r>
            <a:r>
              <a:rPr lang="en-US" dirty="0" smtClean="0">
                <a:ea typeface="ヒラギノ角ゴ Pro W3" pitchFamily="-111" charset="-128"/>
                <a:cs typeface="ヒラギノ角ゴ Pro W3" pitchFamily="-111" charset="-128"/>
              </a:rPr>
              <a:t>services</a:t>
            </a:r>
          </a:p>
          <a:p>
            <a:pPr lvl="1"/>
            <a:r>
              <a:rPr lang="en-US" dirty="0" smtClean="0">
                <a:ea typeface="ヒラギノ角ゴ Pro W3" pitchFamily="-111" charset="-128"/>
                <a:cs typeface="ヒラギノ角ゴ Pro W3" pitchFamily="-111" charset="-128"/>
              </a:rPr>
              <a:t>Attempts </a:t>
            </a:r>
            <a:r>
              <a:rPr lang="en-US" dirty="0">
                <a:ea typeface="ヒラギノ角ゴ Pro W3" pitchFamily="-111" charset="-128"/>
                <a:cs typeface="ヒラギノ角ゴ Pro W3" pitchFamily="-111" charset="-128"/>
              </a:rPr>
              <a:t>to deny authorized users access either to specific information or to the computer system or network </a:t>
            </a:r>
            <a:r>
              <a:rPr lang="en-US" dirty="0" smtClean="0">
                <a:ea typeface="ヒラギノ角ゴ Pro W3" pitchFamily="-111" charset="-128"/>
                <a:cs typeface="ヒラギノ角ゴ Pro W3" pitchFamily="-111" charset="-128"/>
              </a:rPr>
              <a:t>itself</a:t>
            </a:r>
            <a:endParaRPr lang="en-US" dirty="0">
              <a:ea typeface="ヒラギノ角ゴ Pro W3" pitchFamily="-111" charset="-128"/>
            </a:endParaRPr>
          </a:p>
        </p:txBody>
      </p:sp>
    </p:spTree>
    <p:extLst>
      <p:ext uri="{BB962C8B-B14F-4D97-AF65-F5344CB8AC3E}">
        <p14:creationId xmlns:p14="http://schemas.microsoft.com/office/powerpoint/2010/main" val="5634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133600" y="5638801"/>
            <a:ext cx="7924800" cy="457200"/>
          </a:xfrm>
        </p:spPr>
        <p:txBody>
          <a:bodyPr/>
          <a:lstStyle/>
          <a:p>
            <a:r>
              <a:rPr lang="en-US" dirty="0"/>
              <a:t>Figure 15.5 Smurfing used in a smurf DOS attack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447801"/>
            <a:ext cx="6858000" cy="3923299"/>
          </a:xfrm>
          <a:prstGeom prst="rect">
            <a:avLst/>
          </a:prstGeom>
        </p:spPr>
      </p:pic>
    </p:spTree>
    <p:extLst>
      <p:ext uri="{BB962C8B-B14F-4D97-AF65-F5344CB8AC3E}">
        <p14:creationId xmlns:p14="http://schemas.microsoft.com/office/powerpoint/2010/main" val="3966090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Spoofing (</a:t>
            </a:r>
            <a:r>
              <a:rPr lang="en-US" i="1" dirty="0" smtClean="0"/>
              <a:t>continued</a:t>
            </a:r>
            <a:r>
              <a:rPr lang="en-US" dirty="0" smtClean="0"/>
              <a:t>)</a:t>
            </a:r>
          </a:p>
        </p:txBody>
      </p:sp>
      <p:sp>
        <p:nvSpPr>
          <p:cNvPr id="31747" name="Rectangle 3"/>
          <p:cNvSpPr>
            <a:spLocks noGrp="1" noChangeArrowheads="1"/>
          </p:cNvSpPr>
          <p:nvPr>
            <p:ph idx="1"/>
          </p:nvPr>
        </p:nvSpPr>
        <p:spPr/>
        <p:txBody>
          <a:bodyPr/>
          <a:lstStyle/>
          <a:p>
            <a:r>
              <a:rPr lang="en-US" altLang="en-US" dirty="0"/>
              <a:t>Spoofing and </a:t>
            </a:r>
            <a:r>
              <a:rPr lang="en-US" altLang="en-US" dirty="0" smtClean="0"/>
              <a:t>trusted relationships</a:t>
            </a:r>
          </a:p>
          <a:p>
            <a:pPr lvl="1"/>
            <a:r>
              <a:rPr lang="en-US" altLang="en-US" dirty="0"/>
              <a:t>If two systems are configured to accept the authentication accomplished by each other, an individual logged onto one system might not be forced to go through </a:t>
            </a:r>
            <a:r>
              <a:rPr lang="en-US" altLang="en-US" dirty="0" smtClean="0"/>
              <a:t>an authentication </a:t>
            </a:r>
            <a:r>
              <a:rPr lang="en-US" altLang="en-US" dirty="0"/>
              <a:t>process again to access the other </a:t>
            </a:r>
            <a:r>
              <a:rPr lang="en-US" altLang="en-US" dirty="0" smtClean="0"/>
              <a:t>system.</a:t>
            </a:r>
          </a:p>
          <a:p>
            <a:pPr lvl="1"/>
            <a:r>
              <a:rPr lang="en-US" altLang="en-US" dirty="0" smtClean="0"/>
              <a:t>An </a:t>
            </a:r>
            <a:r>
              <a:rPr lang="en-US" altLang="en-US" dirty="0"/>
              <a:t>attacker can take advantage of this arrangement by sending a packet to one system that appears to have come from a trusted system</a:t>
            </a:r>
            <a:r>
              <a:rPr lang="en-US" altLang="en-US" dirty="0" smtClean="0"/>
              <a:t>.</a:t>
            </a:r>
          </a:p>
          <a:p>
            <a:pPr lvl="1"/>
            <a:r>
              <a:rPr lang="en-US" altLang="en-US" dirty="0" smtClean="0"/>
              <a:t>Since </a:t>
            </a:r>
            <a:r>
              <a:rPr lang="en-US" altLang="en-US" dirty="0"/>
              <a:t>the trusted relationship is in place, the targeted system may perform the requested task without authentication.</a:t>
            </a:r>
          </a:p>
        </p:txBody>
      </p:sp>
    </p:spTree>
    <p:extLst>
      <p:ext uri="{BB962C8B-B14F-4D97-AF65-F5344CB8AC3E}">
        <p14:creationId xmlns:p14="http://schemas.microsoft.com/office/powerpoint/2010/main" val="32378568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133600" y="5410200"/>
            <a:ext cx="7924800" cy="457200"/>
          </a:xfrm>
        </p:spPr>
        <p:txBody>
          <a:bodyPr/>
          <a:lstStyle/>
          <a:p>
            <a:r>
              <a:rPr lang="en-US" dirty="0"/>
              <a:t>Figure 15.6 Spoofing to take advantage of a </a:t>
            </a:r>
            <a:r>
              <a:rPr lang="en-US" dirty="0" smtClean="0"/>
              <a:t>trusted relationship</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2700" y="1676401"/>
            <a:ext cx="7086600" cy="3400713"/>
          </a:xfrm>
          <a:prstGeom prst="rect">
            <a:avLst/>
          </a:prstGeom>
        </p:spPr>
      </p:pic>
    </p:spTree>
    <p:extLst>
      <p:ext uri="{BB962C8B-B14F-4D97-AF65-F5344CB8AC3E}">
        <p14:creationId xmlns:p14="http://schemas.microsoft.com/office/powerpoint/2010/main" val="2122014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Spoofing (</a:t>
            </a:r>
            <a:r>
              <a:rPr lang="en-US" i="1" dirty="0" smtClean="0"/>
              <a:t>continued</a:t>
            </a:r>
            <a:r>
              <a:rPr lang="en-US" dirty="0" smtClean="0"/>
              <a:t>)</a:t>
            </a:r>
          </a:p>
        </p:txBody>
      </p:sp>
      <p:sp>
        <p:nvSpPr>
          <p:cNvPr id="31747" name="Rectangle 3"/>
          <p:cNvSpPr>
            <a:spLocks noGrp="1" noChangeArrowheads="1"/>
          </p:cNvSpPr>
          <p:nvPr>
            <p:ph idx="1"/>
          </p:nvPr>
        </p:nvSpPr>
        <p:spPr>
          <a:xfrm>
            <a:off x="1981200" y="1981200"/>
            <a:ext cx="8229600" cy="4343400"/>
          </a:xfrm>
        </p:spPr>
        <p:txBody>
          <a:bodyPr/>
          <a:lstStyle/>
          <a:p>
            <a:r>
              <a:rPr lang="en-US" altLang="en-US" dirty="0" smtClean="0"/>
              <a:t>Spoofing and sequence numbers</a:t>
            </a:r>
          </a:p>
          <a:p>
            <a:pPr lvl="1"/>
            <a:r>
              <a:rPr lang="en-US" altLang="en-US" dirty="0" smtClean="0"/>
              <a:t>Formulating packets is more </a:t>
            </a:r>
            <a:r>
              <a:rPr lang="en-US" altLang="en-US" dirty="0"/>
              <a:t>complicated for external attackers </a:t>
            </a:r>
            <a:r>
              <a:rPr lang="en-US" altLang="en-US" dirty="0" smtClean="0"/>
              <a:t>because of sequence number.</a:t>
            </a:r>
          </a:p>
          <a:p>
            <a:pPr lvl="1"/>
            <a:r>
              <a:rPr lang="en-US" altLang="en-US" dirty="0" smtClean="0"/>
              <a:t>A </a:t>
            </a:r>
            <a:r>
              <a:rPr lang="en-US" altLang="en-US" b="1" dirty="0"/>
              <a:t>sequence number </a:t>
            </a:r>
            <a:r>
              <a:rPr lang="en-US" altLang="en-US" dirty="0"/>
              <a:t>is a 32-bit number established by the host that is incremented for each packet sent</a:t>
            </a:r>
            <a:r>
              <a:rPr lang="en-US" altLang="en-US" dirty="0" smtClean="0"/>
              <a:t>.</a:t>
            </a:r>
          </a:p>
          <a:p>
            <a:pPr lvl="2"/>
            <a:r>
              <a:rPr lang="en-US" altLang="en-US" dirty="0" smtClean="0"/>
              <a:t>Packets </a:t>
            </a:r>
            <a:r>
              <a:rPr lang="en-US" altLang="en-US" dirty="0"/>
              <a:t>are not guaranteed to be received in </a:t>
            </a:r>
            <a:r>
              <a:rPr lang="en-US" altLang="en-US" dirty="0" smtClean="0"/>
              <a:t>order; the </a:t>
            </a:r>
            <a:r>
              <a:rPr lang="en-US" altLang="en-US" dirty="0"/>
              <a:t>sequence number can be used to help reorder </a:t>
            </a:r>
            <a:r>
              <a:rPr lang="en-US" altLang="en-US" dirty="0" smtClean="0"/>
              <a:t>packets.</a:t>
            </a:r>
            <a:endParaRPr lang="en-US" altLang="en-US" dirty="0"/>
          </a:p>
          <a:p>
            <a:pPr lvl="1"/>
            <a:r>
              <a:rPr lang="en-US" altLang="en-US" dirty="0"/>
              <a:t>The difference in the difficulty of attempting a spoofing attack from inside a network and from outside involves determining the sequence number</a:t>
            </a:r>
            <a:r>
              <a:rPr lang="en-US" altLang="en-US" dirty="0" smtClean="0"/>
              <a:t>.</a:t>
            </a:r>
            <a:endParaRPr lang="en-US" altLang="en-US" dirty="0"/>
          </a:p>
        </p:txBody>
      </p:sp>
    </p:spTree>
    <p:extLst>
      <p:ext uri="{BB962C8B-B14F-4D97-AF65-F5344CB8AC3E}">
        <p14:creationId xmlns:p14="http://schemas.microsoft.com/office/powerpoint/2010/main" val="11926410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133600" y="4648200"/>
            <a:ext cx="7924800" cy="457200"/>
          </a:xfrm>
        </p:spPr>
        <p:txBody>
          <a:bodyPr/>
          <a:lstStyle/>
          <a:p>
            <a:r>
              <a:rPr lang="en-US" dirty="0"/>
              <a:t>Figure 15.7 Three-way handshake with sequence numbers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4067" y="2514600"/>
            <a:ext cx="7063866" cy="1549908"/>
          </a:xfrm>
          <a:prstGeom prst="rect">
            <a:avLst/>
          </a:prstGeom>
        </p:spPr>
      </p:pic>
    </p:spTree>
    <p:extLst>
      <p:ext uri="{BB962C8B-B14F-4D97-AF65-F5344CB8AC3E}">
        <p14:creationId xmlns:p14="http://schemas.microsoft.com/office/powerpoint/2010/main" val="2897880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TCP/IP Hijacking</a:t>
            </a:r>
          </a:p>
        </p:txBody>
      </p:sp>
      <p:sp>
        <p:nvSpPr>
          <p:cNvPr id="39939" name="Rectangle 3"/>
          <p:cNvSpPr>
            <a:spLocks noGrp="1" noChangeArrowheads="1"/>
          </p:cNvSpPr>
          <p:nvPr>
            <p:ph idx="1"/>
          </p:nvPr>
        </p:nvSpPr>
        <p:spPr/>
        <p:txBody>
          <a:bodyPr/>
          <a:lstStyle/>
          <a:p>
            <a:r>
              <a:rPr lang="en-US" altLang="en-US" b="1" dirty="0"/>
              <a:t>TCP/IP hijacking </a:t>
            </a:r>
            <a:r>
              <a:rPr lang="en-US" altLang="en-US" dirty="0"/>
              <a:t>and session hijacking are terms used to refer to the process </a:t>
            </a:r>
            <a:r>
              <a:rPr lang="en-US" altLang="en-US" dirty="0" smtClean="0"/>
              <a:t>of taking </a:t>
            </a:r>
            <a:r>
              <a:rPr lang="en-US" altLang="en-US" dirty="0"/>
              <a:t>control of an already existing session between a client and a server</a:t>
            </a:r>
            <a:r>
              <a:rPr lang="en-US" altLang="en-US" dirty="0" smtClean="0"/>
              <a:t>.</a:t>
            </a:r>
            <a:endParaRPr lang="en-US" altLang="en-US" dirty="0"/>
          </a:p>
          <a:p>
            <a:pPr lvl="1"/>
            <a:r>
              <a:rPr lang="en-US" dirty="0" smtClean="0">
                <a:cs typeface="ヒラギノ角ゴ Pro W3" pitchFamily="-111" charset="-128"/>
              </a:rPr>
              <a:t>Attacker does not </a:t>
            </a:r>
            <a:r>
              <a:rPr lang="en-US" dirty="0">
                <a:cs typeface="ヒラギノ角ゴ Pro W3" pitchFamily="-111" charset="-128"/>
              </a:rPr>
              <a:t>have to circumvent any authentication </a:t>
            </a:r>
            <a:r>
              <a:rPr lang="en-US" dirty="0" smtClean="0">
                <a:cs typeface="ヒラギノ角ゴ Pro W3" pitchFamily="-111" charset="-128"/>
              </a:rPr>
              <a:t>mechanisms.</a:t>
            </a:r>
          </a:p>
          <a:p>
            <a:pPr lvl="1"/>
            <a:r>
              <a:rPr lang="en-US" altLang="en-US" dirty="0" smtClean="0"/>
              <a:t>Attack can be disguised with a DoS attack.</a:t>
            </a:r>
          </a:p>
          <a:p>
            <a:pPr lvl="1"/>
            <a:r>
              <a:rPr lang="en-US" altLang="en-US" dirty="0"/>
              <a:t>Hijack attacks generally are used against web and Telnet </a:t>
            </a:r>
            <a:r>
              <a:rPr lang="en-US" altLang="en-US" dirty="0" smtClean="0"/>
              <a:t>sessions.</a:t>
            </a:r>
          </a:p>
        </p:txBody>
      </p:sp>
    </p:spTree>
    <p:extLst>
      <p:ext uri="{BB962C8B-B14F-4D97-AF65-F5344CB8AC3E}">
        <p14:creationId xmlns:p14="http://schemas.microsoft.com/office/powerpoint/2010/main" val="315858788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Man-in-the-Middle Attacks</a:t>
            </a:r>
          </a:p>
        </p:txBody>
      </p:sp>
      <p:sp>
        <p:nvSpPr>
          <p:cNvPr id="36867" name="Rectangle 3"/>
          <p:cNvSpPr>
            <a:spLocks noGrp="1" noChangeArrowheads="1"/>
          </p:cNvSpPr>
          <p:nvPr>
            <p:ph idx="1"/>
          </p:nvPr>
        </p:nvSpPr>
        <p:spPr>
          <a:xfrm>
            <a:off x="1981200" y="1981200"/>
            <a:ext cx="8229600" cy="4876800"/>
          </a:xfrm>
        </p:spPr>
        <p:txBody>
          <a:bodyPr/>
          <a:lstStyle/>
          <a:p>
            <a:r>
              <a:rPr lang="en-US" altLang="en-US" dirty="0"/>
              <a:t>A </a:t>
            </a:r>
            <a:r>
              <a:rPr lang="en-US" altLang="en-US" b="1" dirty="0"/>
              <a:t>man-in-the-middle </a:t>
            </a:r>
            <a:r>
              <a:rPr lang="en-US" altLang="en-US" b="1" dirty="0" smtClean="0"/>
              <a:t>attack</a:t>
            </a:r>
            <a:r>
              <a:rPr lang="en-US" altLang="en-US" dirty="0" smtClean="0"/>
              <a:t> generally </a:t>
            </a:r>
            <a:r>
              <a:rPr lang="en-US" altLang="en-US" dirty="0"/>
              <a:t>occurs when attackers are able to place </a:t>
            </a:r>
            <a:r>
              <a:rPr lang="en-US" altLang="en-US" dirty="0" smtClean="0"/>
              <a:t>themselves in </a:t>
            </a:r>
            <a:r>
              <a:rPr lang="en-US" altLang="en-US" dirty="0"/>
              <a:t>the middle of two other hosts that are </a:t>
            </a:r>
            <a:r>
              <a:rPr lang="en-US" altLang="en-US" dirty="0" smtClean="0"/>
              <a:t>communicating.</a:t>
            </a:r>
          </a:p>
          <a:p>
            <a:pPr lvl="1"/>
            <a:r>
              <a:rPr lang="en-US" altLang="en-US" dirty="0" smtClean="0"/>
              <a:t>Attack is </a:t>
            </a:r>
            <a:r>
              <a:rPr lang="en-US" altLang="en-US" dirty="0"/>
              <a:t>t</a:t>
            </a:r>
            <a:r>
              <a:rPr lang="en-US" altLang="en-US" dirty="0" smtClean="0"/>
              <a:t>ypically </a:t>
            </a:r>
            <a:r>
              <a:rPr lang="en-US" altLang="en-US" dirty="0"/>
              <a:t>accomplished by compromising a router to alter the path of the </a:t>
            </a:r>
            <a:r>
              <a:rPr lang="en-US" altLang="en-US" dirty="0" smtClean="0"/>
              <a:t>traffic.</a:t>
            </a:r>
          </a:p>
          <a:p>
            <a:pPr lvl="1"/>
            <a:r>
              <a:rPr lang="en-US" dirty="0" smtClean="0"/>
              <a:t>A common method of instantiating </a:t>
            </a:r>
            <a:r>
              <a:rPr lang="en-US" dirty="0"/>
              <a:t>a man-in-the-middle </a:t>
            </a:r>
            <a:r>
              <a:rPr lang="en-US" dirty="0" smtClean="0"/>
              <a:t>attack is via </a:t>
            </a:r>
            <a:r>
              <a:rPr lang="en-US" dirty="0"/>
              <a:t>session </a:t>
            </a:r>
            <a:r>
              <a:rPr lang="en-US" dirty="0" smtClean="0"/>
              <a:t>hijacking.</a:t>
            </a:r>
            <a:endParaRPr lang="en-US" altLang="en-US" dirty="0" smtClean="0"/>
          </a:p>
          <a:p>
            <a:pPr lvl="1"/>
            <a:r>
              <a:rPr lang="en-US" dirty="0"/>
              <a:t>Session hijacking can occur when information such as a cookie is stolen, allowing the attacker to impersonate the legitimate </a:t>
            </a:r>
            <a:r>
              <a:rPr lang="en-US" dirty="0" smtClean="0"/>
              <a:t>session.</a:t>
            </a:r>
          </a:p>
          <a:p>
            <a:pPr lvl="2"/>
            <a:r>
              <a:rPr lang="en-US" altLang="en-US" dirty="0" smtClean="0"/>
              <a:t>Can result from a </a:t>
            </a:r>
            <a:r>
              <a:rPr lang="en-US" altLang="en-US" dirty="0"/>
              <a:t>cross-site scripting </a:t>
            </a:r>
            <a:r>
              <a:rPr lang="en-US" altLang="en-US" dirty="0" smtClean="0"/>
              <a:t>attack</a:t>
            </a:r>
          </a:p>
        </p:txBody>
      </p:sp>
    </p:spTree>
    <p:extLst>
      <p:ext uri="{BB962C8B-B14F-4D97-AF65-F5344CB8AC3E}">
        <p14:creationId xmlns:p14="http://schemas.microsoft.com/office/powerpoint/2010/main" val="6990123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181600"/>
            <a:ext cx="7924800" cy="457200"/>
          </a:xfrm>
        </p:spPr>
        <p:txBody>
          <a:bodyPr/>
          <a:lstStyle/>
          <a:p>
            <a:r>
              <a:rPr lang="en-US" dirty="0"/>
              <a:t>Figure 15.8 A man-in-the-middle attack</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2611" y="1981200"/>
            <a:ext cx="6846778" cy="2720340"/>
          </a:xfrm>
          <a:prstGeom prst="rect">
            <a:avLst/>
          </a:prstGeom>
        </p:spPr>
      </p:pic>
    </p:spTree>
    <p:extLst>
      <p:ext uri="{BB962C8B-B14F-4D97-AF65-F5344CB8AC3E}">
        <p14:creationId xmlns:p14="http://schemas.microsoft.com/office/powerpoint/2010/main" val="226505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Man-in-the-Middle Attacks (</a:t>
            </a:r>
            <a:r>
              <a:rPr lang="en-US" i="1" dirty="0" smtClean="0"/>
              <a:t>continued</a:t>
            </a:r>
            <a:r>
              <a:rPr lang="en-US" dirty="0" smtClean="0"/>
              <a:t>)</a:t>
            </a:r>
          </a:p>
        </p:txBody>
      </p:sp>
      <p:sp>
        <p:nvSpPr>
          <p:cNvPr id="36867" name="Rectangle 3"/>
          <p:cNvSpPr>
            <a:spLocks noGrp="1" noChangeArrowheads="1"/>
          </p:cNvSpPr>
          <p:nvPr>
            <p:ph idx="1"/>
          </p:nvPr>
        </p:nvSpPr>
        <p:spPr/>
        <p:txBody>
          <a:bodyPr/>
          <a:lstStyle/>
          <a:p>
            <a:r>
              <a:rPr lang="en-US" dirty="0" smtClean="0"/>
              <a:t>The </a:t>
            </a:r>
            <a:r>
              <a:rPr lang="en-US" dirty="0"/>
              <a:t>term “man-in-the-middle attack” is sometimes used to refer to a </a:t>
            </a:r>
            <a:r>
              <a:rPr lang="en-US" dirty="0" smtClean="0"/>
              <a:t>more specific </a:t>
            </a:r>
            <a:r>
              <a:rPr lang="en-US" dirty="0"/>
              <a:t>type of attack—one in which the encrypted traffic issue is </a:t>
            </a:r>
            <a:r>
              <a:rPr lang="en-US" dirty="0" smtClean="0"/>
              <a:t>addressed.</a:t>
            </a:r>
          </a:p>
          <a:p>
            <a:pPr lvl="1"/>
            <a:r>
              <a:rPr lang="en-US" dirty="0"/>
              <a:t>An attacker can </a:t>
            </a:r>
            <a:r>
              <a:rPr lang="en-US" dirty="0" smtClean="0"/>
              <a:t>conduct a </a:t>
            </a:r>
            <a:r>
              <a:rPr lang="en-US" dirty="0"/>
              <a:t>man-in-the-middle attack by intercepting </a:t>
            </a:r>
            <a:r>
              <a:rPr lang="en-US" dirty="0" smtClean="0"/>
              <a:t>a </a:t>
            </a:r>
            <a:r>
              <a:rPr lang="en-US" dirty="0"/>
              <a:t>request for </a:t>
            </a:r>
            <a:r>
              <a:rPr lang="en-US" dirty="0" smtClean="0"/>
              <a:t>a friend’s public </a:t>
            </a:r>
            <a:r>
              <a:rPr lang="en-US" dirty="0"/>
              <a:t>key and the sending of your public key to </a:t>
            </a:r>
            <a:r>
              <a:rPr lang="en-US" dirty="0" smtClean="0"/>
              <a:t>him.</a:t>
            </a:r>
          </a:p>
          <a:p>
            <a:pPr lvl="1"/>
            <a:r>
              <a:rPr lang="en-US" dirty="0" smtClean="0"/>
              <a:t>Well-designed cryptographic </a:t>
            </a:r>
            <a:r>
              <a:rPr lang="en-US" dirty="0"/>
              <a:t>products use techniques such as mutual authentication to avoid this problem</a:t>
            </a:r>
            <a:r>
              <a:rPr lang="en-US" dirty="0" smtClean="0"/>
              <a:t>.</a:t>
            </a:r>
            <a:endParaRPr lang="en-US" altLang="en-US" dirty="0" smtClean="0"/>
          </a:p>
        </p:txBody>
      </p:sp>
    </p:spTree>
    <p:extLst>
      <p:ext uri="{BB962C8B-B14F-4D97-AF65-F5344CB8AC3E}">
        <p14:creationId xmlns:p14="http://schemas.microsoft.com/office/powerpoint/2010/main" val="8418977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Replay Attack</a:t>
            </a:r>
          </a:p>
        </p:txBody>
      </p:sp>
      <p:sp>
        <p:nvSpPr>
          <p:cNvPr id="38915" name="Rectangle 3"/>
          <p:cNvSpPr>
            <a:spLocks noGrp="1" noChangeArrowheads="1"/>
          </p:cNvSpPr>
          <p:nvPr>
            <p:ph idx="1"/>
          </p:nvPr>
        </p:nvSpPr>
        <p:spPr/>
        <p:txBody>
          <a:bodyPr/>
          <a:lstStyle/>
          <a:p>
            <a:r>
              <a:rPr lang="en-US" altLang="en-US" dirty="0"/>
              <a:t>A </a:t>
            </a:r>
            <a:r>
              <a:rPr lang="en-US" altLang="en-US" b="1" dirty="0"/>
              <a:t>replay attack </a:t>
            </a:r>
            <a:r>
              <a:rPr lang="en-US" altLang="en-US" dirty="0"/>
              <a:t>occurs when the attacker captures a portion of a communication between two parties and retransmits it at a later </a:t>
            </a:r>
            <a:r>
              <a:rPr lang="en-US" altLang="en-US" dirty="0" smtClean="0"/>
              <a:t>time.</a:t>
            </a:r>
          </a:p>
          <a:p>
            <a:pPr lvl="1"/>
            <a:r>
              <a:rPr lang="en-US" altLang="en-US" dirty="0" smtClean="0"/>
              <a:t>Replay </a:t>
            </a:r>
            <a:r>
              <a:rPr lang="en-US" altLang="en-US" dirty="0"/>
              <a:t>attacks are associated with attempts to circumvent authentication </a:t>
            </a:r>
            <a:r>
              <a:rPr lang="en-US" altLang="en-US" dirty="0" smtClean="0"/>
              <a:t>mechanisms.</a:t>
            </a:r>
          </a:p>
          <a:p>
            <a:pPr lvl="1"/>
            <a:r>
              <a:rPr lang="en-US" altLang="en-US" dirty="0" smtClean="0"/>
              <a:t>The </a:t>
            </a:r>
            <a:r>
              <a:rPr lang="en-US" altLang="en-US" dirty="0"/>
              <a:t>best way to prevent replay attacks is with encryption, cryptographic authentication, and time stamps.</a:t>
            </a:r>
            <a:endParaRPr lang="en-US" altLang="en-US" dirty="0" smtClean="0"/>
          </a:p>
        </p:txBody>
      </p:sp>
    </p:spTree>
    <p:extLst>
      <p:ext uri="{BB962C8B-B14F-4D97-AF65-F5344CB8AC3E}">
        <p14:creationId xmlns:p14="http://schemas.microsoft.com/office/powerpoint/2010/main" val="37755392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
            </a:r>
            <a:r>
              <a:rPr lang="en-US" dirty="0" smtClean="0"/>
              <a:t>Attack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smtClean="0"/>
              <a:t>A </a:t>
            </a:r>
            <a:r>
              <a:rPr lang="en-US" b="1" dirty="0"/>
              <a:t>SYN flood </a:t>
            </a:r>
            <a:r>
              <a:rPr lang="en-US" dirty="0"/>
              <a:t>attack can be used to prevent service to a system temporarily in order to take advantage of a trusted relationship that exists between that system and another.</a:t>
            </a:r>
          </a:p>
          <a:p>
            <a:pPr lvl="1"/>
            <a:r>
              <a:rPr lang="en-US" dirty="0" smtClean="0"/>
              <a:t>Illustrates basic principles of most DoS attacks</a:t>
            </a:r>
          </a:p>
          <a:p>
            <a:pPr lvl="1"/>
            <a:r>
              <a:rPr lang="en-US" dirty="0" smtClean="0"/>
              <a:t>Exploits weakness inherent to the TCP/IP protocol</a:t>
            </a:r>
          </a:p>
          <a:p>
            <a:pPr lvl="1"/>
            <a:r>
              <a:rPr lang="en-US" dirty="0" smtClean="0"/>
              <a:t>Uses TCP three-way handshake to flood a system with faked connection requests</a:t>
            </a:r>
          </a:p>
        </p:txBody>
      </p:sp>
    </p:spTree>
    <p:extLst>
      <p:ext uri="{BB962C8B-B14F-4D97-AF65-F5344CB8AC3E}">
        <p14:creationId xmlns:p14="http://schemas.microsoft.com/office/powerpoint/2010/main" val="18866552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Transitive Access</a:t>
            </a:r>
          </a:p>
        </p:txBody>
      </p:sp>
      <p:sp>
        <p:nvSpPr>
          <p:cNvPr id="5" name="Content Placeholder 4"/>
          <p:cNvSpPr>
            <a:spLocks noGrp="1"/>
          </p:cNvSpPr>
          <p:nvPr>
            <p:ph idx="1"/>
          </p:nvPr>
        </p:nvSpPr>
        <p:spPr/>
        <p:txBody>
          <a:bodyPr/>
          <a:lstStyle/>
          <a:p>
            <a:r>
              <a:rPr lang="en-US" i="1" dirty="0"/>
              <a:t>Transitive access </a:t>
            </a:r>
            <a:r>
              <a:rPr lang="en-US" dirty="0"/>
              <a:t>is a means of attacking a system by violating the trust relationship between </a:t>
            </a:r>
            <a:r>
              <a:rPr lang="en-US" dirty="0" smtClean="0"/>
              <a:t>machines.</a:t>
            </a:r>
          </a:p>
          <a:p>
            <a:r>
              <a:rPr lang="en-US" dirty="0" smtClean="0"/>
              <a:t>A </a:t>
            </a:r>
            <a:r>
              <a:rPr lang="en-US" dirty="0"/>
              <a:t>simple example is when servers are </a:t>
            </a:r>
            <a:r>
              <a:rPr lang="en-US" dirty="0" smtClean="0"/>
              <a:t>well protected </a:t>
            </a:r>
            <a:r>
              <a:rPr lang="en-US" dirty="0"/>
              <a:t>and clients are not, and the servers trust the </a:t>
            </a:r>
            <a:r>
              <a:rPr lang="en-US" dirty="0" smtClean="0"/>
              <a:t>clients.</a:t>
            </a:r>
          </a:p>
          <a:p>
            <a:pPr lvl="1"/>
            <a:r>
              <a:rPr lang="en-US" dirty="0" smtClean="0"/>
              <a:t>In </a:t>
            </a:r>
            <a:r>
              <a:rPr lang="en-US" dirty="0"/>
              <a:t>this case</a:t>
            </a:r>
            <a:r>
              <a:rPr lang="en-US" dirty="0" smtClean="0"/>
              <a:t>, attacking </a:t>
            </a:r>
            <a:r>
              <a:rPr lang="en-US" dirty="0"/>
              <a:t>a client can provide transitive access to the servers.</a:t>
            </a:r>
          </a:p>
        </p:txBody>
      </p:sp>
    </p:spTree>
    <p:extLst>
      <p:ext uri="{BB962C8B-B14F-4D97-AF65-F5344CB8AC3E}">
        <p14:creationId xmlns:p14="http://schemas.microsoft.com/office/powerpoint/2010/main" val="978701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a:t>
            </a:r>
          </a:p>
        </p:txBody>
      </p:sp>
      <p:sp>
        <p:nvSpPr>
          <p:cNvPr id="3" name="Content Placeholder 2"/>
          <p:cNvSpPr>
            <a:spLocks noGrp="1"/>
          </p:cNvSpPr>
          <p:nvPr>
            <p:ph idx="1"/>
          </p:nvPr>
        </p:nvSpPr>
        <p:spPr/>
        <p:txBody>
          <a:bodyPr/>
          <a:lstStyle/>
          <a:p>
            <a:r>
              <a:rPr lang="en-US" dirty="0"/>
              <a:t>Though not generally considered a social engineering issue, nor a security issue for that matter, spam can, however, be a security concern</a:t>
            </a:r>
            <a:r>
              <a:rPr lang="en-US" dirty="0" smtClean="0"/>
              <a:t>.</a:t>
            </a:r>
          </a:p>
          <a:p>
            <a:pPr lvl="1"/>
            <a:r>
              <a:rPr lang="en-US" dirty="0" smtClean="0"/>
              <a:t>Spam </a:t>
            </a:r>
            <a:r>
              <a:rPr lang="en-US" dirty="0"/>
              <a:t>is bulk unsolicited e-mail</a:t>
            </a:r>
            <a:r>
              <a:rPr lang="en-US" dirty="0" smtClean="0"/>
              <a:t>.</a:t>
            </a:r>
          </a:p>
          <a:p>
            <a:pPr lvl="1"/>
            <a:r>
              <a:rPr lang="en-US" dirty="0" smtClean="0"/>
              <a:t>It </a:t>
            </a:r>
            <a:r>
              <a:rPr lang="en-US" dirty="0"/>
              <a:t>can be legitimate in the sense that it has been sent by a company advertising a product or </a:t>
            </a:r>
            <a:r>
              <a:rPr lang="en-US" dirty="0" smtClean="0"/>
              <a:t>service.</a:t>
            </a:r>
          </a:p>
          <a:p>
            <a:pPr lvl="1"/>
            <a:r>
              <a:rPr lang="en-US" dirty="0" smtClean="0"/>
              <a:t>Spam can </a:t>
            </a:r>
            <a:r>
              <a:rPr lang="en-US" dirty="0"/>
              <a:t>also be malicious and could include an attachment that contains malicious software designed to harm your system, or a link to a malicious web site that may attempt to obtain personal information from you</a:t>
            </a:r>
            <a:r>
              <a:rPr lang="en-US" dirty="0" smtClean="0"/>
              <a:t>.</a:t>
            </a:r>
            <a:endParaRPr lang="en-US" dirty="0"/>
          </a:p>
        </p:txBody>
      </p:sp>
    </p:spTree>
    <p:extLst>
      <p:ext uri="{BB962C8B-B14F-4D97-AF65-F5344CB8AC3E}">
        <p14:creationId xmlns:p14="http://schemas.microsoft.com/office/powerpoint/2010/main" val="3331773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Spim</a:t>
            </a:r>
            <a:endParaRPr lang="en-US" dirty="0"/>
          </a:p>
        </p:txBody>
      </p:sp>
      <p:sp>
        <p:nvSpPr>
          <p:cNvPr id="3" name="Content Placeholder 2"/>
          <p:cNvSpPr>
            <a:spLocks noGrp="1"/>
          </p:cNvSpPr>
          <p:nvPr>
            <p:ph idx="1"/>
          </p:nvPr>
        </p:nvSpPr>
        <p:spPr/>
        <p:txBody>
          <a:bodyPr/>
          <a:lstStyle/>
          <a:p>
            <a:r>
              <a:rPr lang="en-US" dirty="0"/>
              <a:t>Though not as well known, a variation on spam is </a:t>
            </a:r>
            <a:r>
              <a:rPr lang="en-US" i="1" dirty="0"/>
              <a:t>spim</a:t>
            </a:r>
            <a:r>
              <a:rPr lang="en-US" dirty="0"/>
              <a:t>, which is </a:t>
            </a:r>
            <a:r>
              <a:rPr lang="en-US" dirty="0" smtClean="0"/>
              <a:t>basically spam </a:t>
            </a:r>
            <a:r>
              <a:rPr lang="en-US" dirty="0"/>
              <a:t>delivered via an instant messaging application such as Yahoo! Messenger or AOL Instant Messenger (AIM</a:t>
            </a:r>
            <a:r>
              <a:rPr lang="en-US" dirty="0" smtClean="0"/>
              <a:t>).</a:t>
            </a:r>
          </a:p>
          <a:p>
            <a:r>
              <a:rPr lang="en-US" dirty="0" smtClean="0"/>
              <a:t>The </a:t>
            </a:r>
            <a:r>
              <a:rPr lang="en-US" dirty="0"/>
              <a:t>purpose of hostile spim is </a:t>
            </a:r>
            <a:r>
              <a:rPr lang="en-US" dirty="0" smtClean="0"/>
              <a:t>the same </a:t>
            </a:r>
            <a:r>
              <a:rPr lang="en-US" dirty="0"/>
              <a:t>as that of spam—the delivery of malicious content or links.</a:t>
            </a:r>
          </a:p>
        </p:txBody>
      </p:sp>
    </p:spTree>
    <p:extLst>
      <p:ext uri="{BB962C8B-B14F-4D97-AF65-F5344CB8AC3E}">
        <p14:creationId xmlns:p14="http://schemas.microsoft.com/office/powerpoint/2010/main" val="1229939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p:txBody>
          <a:bodyPr/>
          <a:lstStyle/>
          <a:p>
            <a:r>
              <a:rPr lang="en-US" b="1" dirty="0"/>
              <a:t>Phishing</a:t>
            </a:r>
            <a:r>
              <a:rPr lang="en-US" dirty="0"/>
              <a:t> is the use of fraudulent e-mails or instant messages that appear </a:t>
            </a:r>
            <a:r>
              <a:rPr lang="en-US" dirty="0" smtClean="0"/>
              <a:t>to be </a:t>
            </a:r>
            <a:r>
              <a:rPr lang="en-US" dirty="0"/>
              <a:t>genuine but are designed to trick </a:t>
            </a:r>
            <a:r>
              <a:rPr lang="en-US" dirty="0" smtClean="0"/>
              <a:t>users.</a:t>
            </a:r>
          </a:p>
          <a:p>
            <a:r>
              <a:rPr lang="en-US" dirty="0" smtClean="0"/>
              <a:t>The </a:t>
            </a:r>
            <a:r>
              <a:rPr lang="en-US" dirty="0"/>
              <a:t>goal of a phishing attack </a:t>
            </a:r>
            <a:r>
              <a:rPr lang="en-US" dirty="0" smtClean="0"/>
              <a:t>is to </a:t>
            </a:r>
            <a:r>
              <a:rPr lang="en-US" dirty="0"/>
              <a:t>obtain from the user information that can be used in an attack, such </a:t>
            </a:r>
            <a:r>
              <a:rPr lang="en-US" dirty="0" smtClean="0"/>
              <a:t>as login </a:t>
            </a:r>
            <a:r>
              <a:rPr lang="en-US" dirty="0"/>
              <a:t>credentials or other critical information.</a:t>
            </a:r>
          </a:p>
        </p:txBody>
      </p:sp>
    </p:spTree>
    <p:extLst>
      <p:ext uri="{BB962C8B-B14F-4D97-AF65-F5344CB8AC3E}">
        <p14:creationId xmlns:p14="http://schemas.microsoft.com/office/powerpoint/2010/main" val="2332549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Spear Phishing</a:t>
            </a:r>
          </a:p>
        </p:txBody>
      </p:sp>
      <p:sp>
        <p:nvSpPr>
          <p:cNvPr id="3" name="Content Placeholder 2"/>
          <p:cNvSpPr>
            <a:spLocks noGrp="1"/>
          </p:cNvSpPr>
          <p:nvPr>
            <p:ph idx="1"/>
          </p:nvPr>
        </p:nvSpPr>
        <p:spPr/>
        <p:txBody>
          <a:bodyPr/>
          <a:lstStyle/>
          <a:p>
            <a:r>
              <a:rPr lang="en-US" b="1" dirty="0"/>
              <a:t>Spear</a:t>
            </a:r>
            <a:r>
              <a:rPr lang="en-US" dirty="0"/>
              <a:t> </a:t>
            </a:r>
            <a:r>
              <a:rPr lang="en-US" b="1" dirty="0"/>
              <a:t>phishing</a:t>
            </a:r>
            <a:r>
              <a:rPr lang="en-US" dirty="0"/>
              <a:t> is the term that has been created to refer to a phishing </a:t>
            </a:r>
            <a:r>
              <a:rPr lang="en-US" dirty="0" smtClean="0"/>
              <a:t>attack that </a:t>
            </a:r>
            <a:r>
              <a:rPr lang="en-US" dirty="0"/>
              <a:t>targets a specific group with something in common</a:t>
            </a:r>
            <a:r>
              <a:rPr lang="en-US" dirty="0" smtClean="0"/>
              <a:t>.</a:t>
            </a:r>
          </a:p>
          <a:p>
            <a:r>
              <a:rPr lang="en-US" dirty="0" smtClean="0"/>
              <a:t>By </a:t>
            </a:r>
            <a:r>
              <a:rPr lang="en-US" dirty="0"/>
              <a:t>targeting a specific group, the ratio of successful attacks (that is, the number of </a:t>
            </a:r>
            <a:r>
              <a:rPr lang="en-US" dirty="0" smtClean="0"/>
              <a:t>responses received</a:t>
            </a:r>
            <a:r>
              <a:rPr lang="en-US" dirty="0"/>
              <a:t>) to the total number of e-mails or messages sent usually </a:t>
            </a:r>
            <a:r>
              <a:rPr lang="en-US" dirty="0" smtClean="0"/>
              <a:t>increases because </a:t>
            </a:r>
            <a:r>
              <a:rPr lang="en-US" dirty="0"/>
              <a:t>a targeted attack will seem more plausible than a message sent </a:t>
            </a:r>
            <a:r>
              <a:rPr lang="en-US" dirty="0" smtClean="0"/>
              <a:t>to users </a:t>
            </a:r>
            <a:r>
              <a:rPr lang="en-US" dirty="0"/>
              <a:t>randomly.</a:t>
            </a:r>
          </a:p>
        </p:txBody>
      </p:sp>
    </p:spTree>
    <p:extLst>
      <p:ext uri="{BB962C8B-B14F-4D97-AF65-F5344CB8AC3E}">
        <p14:creationId xmlns:p14="http://schemas.microsoft.com/office/powerpoint/2010/main" val="12261366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Vishing</a:t>
            </a:r>
          </a:p>
        </p:txBody>
      </p:sp>
      <p:sp>
        <p:nvSpPr>
          <p:cNvPr id="3" name="Content Placeholder 2"/>
          <p:cNvSpPr>
            <a:spLocks noGrp="1"/>
          </p:cNvSpPr>
          <p:nvPr>
            <p:ph idx="1"/>
          </p:nvPr>
        </p:nvSpPr>
        <p:spPr/>
        <p:txBody>
          <a:bodyPr/>
          <a:lstStyle/>
          <a:p>
            <a:r>
              <a:rPr lang="en-US" i="1" dirty="0"/>
              <a:t>Vishing</a:t>
            </a:r>
            <a:r>
              <a:rPr lang="en-US" dirty="0"/>
              <a:t> is a variation of phishing that uses voice communication technology to obtain the information the attacker is </a:t>
            </a:r>
            <a:r>
              <a:rPr lang="en-US" dirty="0" smtClean="0"/>
              <a:t>seeking.</a:t>
            </a:r>
          </a:p>
          <a:p>
            <a:pPr lvl="1"/>
            <a:r>
              <a:rPr lang="en-US" dirty="0" smtClean="0"/>
              <a:t>Vishing takes </a:t>
            </a:r>
            <a:r>
              <a:rPr lang="en-US" dirty="0"/>
              <a:t>advantage of the trust that some people place in the telephone </a:t>
            </a:r>
            <a:r>
              <a:rPr lang="en-US" dirty="0" smtClean="0"/>
              <a:t>network.</a:t>
            </a:r>
          </a:p>
          <a:p>
            <a:pPr lvl="1"/>
            <a:r>
              <a:rPr lang="en-US" dirty="0"/>
              <a:t>Users are unaware that attackers can spoof (simulate) calls from legitimate entities using voice over IP (VoIP) </a:t>
            </a:r>
            <a:r>
              <a:rPr lang="en-US" dirty="0" smtClean="0"/>
              <a:t>technology.</a:t>
            </a:r>
          </a:p>
          <a:p>
            <a:pPr lvl="1"/>
            <a:r>
              <a:rPr lang="en-US" dirty="0"/>
              <a:t>Voice messaging can also be compromised and used in these </a:t>
            </a:r>
            <a:r>
              <a:rPr lang="en-US" dirty="0" smtClean="0"/>
              <a:t>attempts.</a:t>
            </a:r>
          </a:p>
          <a:p>
            <a:pPr lvl="1"/>
            <a:r>
              <a:rPr lang="en-US" dirty="0" smtClean="0"/>
              <a:t>Attackers seek to </a:t>
            </a:r>
            <a:r>
              <a:rPr lang="en-US" dirty="0"/>
              <a:t>obtain </a:t>
            </a:r>
            <a:r>
              <a:rPr lang="en-US" dirty="0" smtClean="0"/>
              <a:t>information for identity theft.</a:t>
            </a:r>
            <a:endParaRPr lang="en-US" dirty="0"/>
          </a:p>
        </p:txBody>
      </p:sp>
    </p:spTree>
    <p:extLst>
      <p:ext uri="{BB962C8B-B14F-4D97-AF65-F5344CB8AC3E}">
        <p14:creationId xmlns:p14="http://schemas.microsoft.com/office/powerpoint/2010/main" val="881726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Pharming</a:t>
            </a:r>
          </a:p>
        </p:txBody>
      </p:sp>
      <p:sp>
        <p:nvSpPr>
          <p:cNvPr id="3" name="Content Placeholder 2"/>
          <p:cNvSpPr>
            <a:spLocks noGrp="1"/>
          </p:cNvSpPr>
          <p:nvPr>
            <p:ph idx="1"/>
          </p:nvPr>
        </p:nvSpPr>
        <p:spPr/>
        <p:txBody>
          <a:bodyPr/>
          <a:lstStyle/>
          <a:p>
            <a:r>
              <a:rPr lang="en-US" b="1" dirty="0"/>
              <a:t>Pharming</a:t>
            </a:r>
            <a:r>
              <a:rPr lang="en-US" dirty="0"/>
              <a:t> consists of misdirecting users to fake web sites that have </a:t>
            </a:r>
            <a:r>
              <a:rPr lang="en-US" dirty="0" smtClean="0"/>
              <a:t>been made </a:t>
            </a:r>
            <a:r>
              <a:rPr lang="en-US" dirty="0"/>
              <a:t>to look official</a:t>
            </a:r>
            <a:r>
              <a:rPr lang="en-US" dirty="0" smtClean="0"/>
              <a:t>.</a:t>
            </a:r>
          </a:p>
          <a:p>
            <a:pPr lvl="1"/>
            <a:r>
              <a:rPr lang="en-US" dirty="0" smtClean="0"/>
              <a:t>Users directed </a:t>
            </a:r>
            <a:r>
              <a:rPr lang="en-US" dirty="0"/>
              <a:t>to the fake web site as a result of activity</a:t>
            </a:r>
            <a:br>
              <a:rPr lang="en-US" dirty="0"/>
            </a:br>
            <a:r>
              <a:rPr lang="en-US" dirty="0"/>
              <a:t>such as DNS </a:t>
            </a:r>
            <a:r>
              <a:rPr lang="en-US" dirty="0" smtClean="0"/>
              <a:t>poisoning or </a:t>
            </a:r>
            <a:r>
              <a:rPr lang="en-US" dirty="0"/>
              <a:t>modification of local </a:t>
            </a:r>
            <a:r>
              <a:rPr lang="en-US" dirty="0" smtClean="0"/>
              <a:t>host.</a:t>
            </a:r>
          </a:p>
          <a:p>
            <a:pPr lvl="1"/>
            <a:r>
              <a:rPr lang="en-US" dirty="0"/>
              <a:t>Once at the fake web site, the user may supply personal information, believing that they are connected</a:t>
            </a:r>
            <a:br>
              <a:rPr lang="en-US" dirty="0"/>
            </a:br>
            <a:r>
              <a:rPr lang="en-US" dirty="0"/>
              <a:t>to the legitimate site</a:t>
            </a:r>
            <a:r>
              <a:rPr lang="en-US" dirty="0" smtClean="0"/>
              <a:t>.</a:t>
            </a:r>
            <a:endParaRPr lang="en-US" dirty="0"/>
          </a:p>
        </p:txBody>
      </p:sp>
    </p:spTree>
    <p:extLst>
      <p:ext uri="{BB962C8B-B14F-4D97-AF65-F5344CB8AC3E}">
        <p14:creationId xmlns:p14="http://schemas.microsoft.com/office/powerpoint/2010/main" val="4041704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638800"/>
            <a:ext cx="7924800" cy="457200"/>
          </a:xfrm>
        </p:spPr>
        <p:txBody>
          <a:bodyPr/>
          <a:lstStyle/>
          <a:p>
            <a:r>
              <a:rPr lang="en-US" dirty="0"/>
              <a:t>Figure 15.9 How pharming works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0708" y="1524001"/>
            <a:ext cx="3910584" cy="3820931"/>
          </a:xfrm>
          <a:prstGeom prst="rect">
            <a:avLst/>
          </a:prstGeom>
        </p:spPr>
      </p:pic>
    </p:spTree>
    <p:extLst>
      <p:ext uri="{BB962C8B-B14F-4D97-AF65-F5344CB8AC3E}">
        <p14:creationId xmlns:p14="http://schemas.microsoft.com/office/powerpoint/2010/main" val="1218276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Attacks</a:t>
            </a:r>
          </a:p>
        </p:txBody>
      </p:sp>
      <p:sp>
        <p:nvSpPr>
          <p:cNvPr id="3" name="Content Placeholder 2"/>
          <p:cNvSpPr>
            <a:spLocks noGrp="1"/>
          </p:cNvSpPr>
          <p:nvPr>
            <p:ph idx="1"/>
          </p:nvPr>
        </p:nvSpPr>
        <p:spPr/>
        <p:txBody>
          <a:bodyPr/>
          <a:lstStyle/>
          <a:p>
            <a:r>
              <a:rPr lang="en-US" dirty="0"/>
              <a:t>Scanners can be used to send specifically crafted packets in an attempt to determine TCP/UDP port status</a:t>
            </a:r>
            <a:r>
              <a:rPr lang="en-US" dirty="0" smtClean="0"/>
              <a:t>.</a:t>
            </a:r>
          </a:p>
          <a:p>
            <a:r>
              <a:rPr lang="en-US" dirty="0"/>
              <a:t>An XMAS scan uses the URG, PSH, and FIN flags to determine TCP port </a:t>
            </a:r>
            <a:r>
              <a:rPr lang="en-US" dirty="0" smtClean="0"/>
              <a:t>availability.</a:t>
            </a:r>
          </a:p>
          <a:p>
            <a:pPr lvl="1"/>
            <a:r>
              <a:rPr lang="en-US" dirty="0" smtClean="0"/>
              <a:t>If </a:t>
            </a:r>
            <a:r>
              <a:rPr lang="en-US" dirty="0"/>
              <a:t>the port is closed, an RST is </a:t>
            </a:r>
            <a:r>
              <a:rPr lang="en-US" dirty="0" smtClean="0"/>
              <a:t>returned.</a:t>
            </a:r>
          </a:p>
          <a:p>
            <a:pPr lvl="1"/>
            <a:r>
              <a:rPr lang="en-US" dirty="0" smtClean="0"/>
              <a:t>If </a:t>
            </a:r>
            <a:r>
              <a:rPr lang="en-US" dirty="0"/>
              <a:t>the port is open, there is typically no return</a:t>
            </a:r>
            <a:r>
              <a:rPr lang="en-US" dirty="0" smtClean="0"/>
              <a:t>.</a:t>
            </a:r>
          </a:p>
          <a:p>
            <a:r>
              <a:rPr lang="en-US" dirty="0" smtClean="0"/>
              <a:t>Advanced </a:t>
            </a:r>
            <a:r>
              <a:rPr lang="en-US" dirty="0"/>
              <a:t>firewalls can detect these packets, alerting people to the scanning </a:t>
            </a:r>
            <a:r>
              <a:rPr lang="en-US" dirty="0" smtClean="0"/>
              <a:t>activities.</a:t>
            </a:r>
            <a:endParaRPr lang="en-US" dirty="0"/>
          </a:p>
        </p:txBody>
      </p:sp>
    </p:spTree>
    <p:extLst>
      <p:ext uri="{BB962C8B-B14F-4D97-AF65-F5344CB8AC3E}">
        <p14:creationId xmlns:p14="http://schemas.microsoft.com/office/powerpoint/2010/main" val="4036350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Encryption</a:t>
            </a:r>
          </a:p>
        </p:txBody>
      </p:sp>
      <p:sp>
        <p:nvSpPr>
          <p:cNvPr id="3" name="Content Placeholder 2"/>
          <p:cNvSpPr>
            <a:spLocks noGrp="1"/>
          </p:cNvSpPr>
          <p:nvPr>
            <p:ph idx="1"/>
          </p:nvPr>
        </p:nvSpPr>
        <p:spPr/>
        <p:txBody>
          <a:bodyPr/>
          <a:lstStyle/>
          <a:p>
            <a:r>
              <a:rPr lang="en-US" i="1" dirty="0"/>
              <a:t>Encryption</a:t>
            </a:r>
            <a:r>
              <a:rPr lang="en-US" dirty="0"/>
              <a:t> is the process of transforming </a:t>
            </a:r>
            <a:r>
              <a:rPr lang="en-US" i="1" dirty="0"/>
              <a:t>plaintext</a:t>
            </a:r>
            <a:r>
              <a:rPr lang="en-US" dirty="0"/>
              <a:t> into an unreadable </a:t>
            </a:r>
            <a:r>
              <a:rPr lang="en-US" dirty="0" smtClean="0"/>
              <a:t>format known </a:t>
            </a:r>
            <a:r>
              <a:rPr lang="en-US" dirty="0"/>
              <a:t>as </a:t>
            </a:r>
            <a:r>
              <a:rPr lang="en-US" i="1" dirty="0"/>
              <a:t>ciphertext</a:t>
            </a:r>
            <a:r>
              <a:rPr lang="en-US" dirty="0"/>
              <a:t> using a specific technique or </a:t>
            </a:r>
            <a:r>
              <a:rPr lang="en-US" dirty="0" smtClean="0"/>
              <a:t>algorithm.</a:t>
            </a:r>
          </a:p>
          <a:p>
            <a:r>
              <a:rPr lang="en-US" dirty="0" smtClean="0"/>
              <a:t>Most </a:t>
            </a:r>
            <a:r>
              <a:rPr lang="en-US" dirty="0"/>
              <a:t>encryption techniques use some form of key in the encryption process</a:t>
            </a:r>
            <a:r>
              <a:rPr lang="en-US" dirty="0" smtClean="0"/>
              <a:t>.</a:t>
            </a:r>
          </a:p>
          <a:p>
            <a:r>
              <a:rPr lang="en-US" i="1" dirty="0"/>
              <a:t>Cryptanalysis</a:t>
            </a:r>
            <a:r>
              <a:rPr lang="en-US" dirty="0"/>
              <a:t> is the process of attempting to break a </a:t>
            </a:r>
            <a:r>
              <a:rPr lang="en-US" dirty="0" smtClean="0"/>
              <a:t>cryptographic system—it </a:t>
            </a:r>
            <a:r>
              <a:rPr lang="en-US" dirty="0"/>
              <a:t>is an attack on the specific method used to encrypt the plaintext</a:t>
            </a:r>
            <a:r>
              <a:rPr lang="en-US" dirty="0" smtClean="0"/>
              <a:t>.</a:t>
            </a:r>
          </a:p>
          <a:p>
            <a:r>
              <a:rPr lang="en-US" dirty="0"/>
              <a:t>Cryptographic systems can be compromised in various ways</a:t>
            </a:r>
            <a:r>
              <a:rPr lang="en-US" dirty="0" smtClean="0"/>
              <a:t>.</a:t>
            </a:r>
            <a:endParaRPr lang="en-US" dirty="0"/>
          </a:p>
        </p:txBody>
      </p:sp>
    </p:spTree>
    <p:extLst>
      <p:ext uri="{BB962C8B-B14F-4D97-AF65-F5344CB8AC3E}">
        <p14:creationId xmlns:p14="http://schemas.microsoft.com/office/powerpoint/2010/main" val="74779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endParaRPr lang="en-US" dirty="0" smtClean="0"/>
          </a:p>
        </p:txBody>
      </p:sp>
      <p:sp>
        <p:nvSpPr>
          <p:cNvPr id="20483" name="Rectangle 3"/>
          <p:cNvSpPr>
            <a:spLocks noGrp="1" noChangeArrowheads="1"/>
          </p:cNvSpPr>
          <p:nvPr>
            <p:ph idx="1"/>
          </p:nvPr>
        </p:nvSpPr>
        <p:spPr/>
        <p:txBody>
          <a:bodyPr/>
          <a:lstStyle/>
          <a:p>
            <a:r>
              <a:rPr lang="en-US" dirty="0"/>
              <a:t>TCP </a:t>
            </a:r>
            <a:r>
              <a:rPr lang="en-US" dirty="0" smtClean="0"/>
              <a:t>three-way handshake</a:t>
            </a:r>
            <a:endParaRPr lang="en-US" altLang="en-US" dirty="0" smtClean="0"/>
          </a:p>
          <a:p>
            <a:pPr lvl="1"/>
            <a:r>
              <a:rPr lang="en-US" altLang="en-US" dirty="0" smtClean="0"/>
              <a:t>System 1 sends SYN packet to System 2.</a:t>
            </a:r>
          </a:p>
          <a:p>
            <a:pPr lvl="1"/>
            <a:r>
              <a:rPr lang="en-US" altLang="en-US" dirty="0" smtClean="0"/>
              <a:t>System 2 responds with SYN/ACK packet.</a:t>
            </a:r>
          </a:p>
          <a:p>
            <a:pPr lvl="1"/>
            <a:r>
              <a:rPr lang="en-US" altLang="en-US" dirty="0" smtClean="0"/>
              <a:t>System 1 sends ACK packet to System 2 and communications can then proceed.</a:t>
            </a:r>
          </a:p>
        </p:txBody>
      </p:sp>
    </p:spTree>
    <p:extLst>
      <p:ext uri="{BB962C8B-B14F-4D97-AF65-F5344CB8AC3E}">
        <p14:creationId xmlns:p14="http://schemas.microsoft.com/office/powerpoint/2010/main" val="326195730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a:t>
            </a:r>
            <a:r>
              <a:rPr lang="en-US" dirty="0" smtClean="0"/>
              <a:t>Encryption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Certain </a:t>
            </a:r>
            <a:r>
              <a:rPr lang="en-US" dirty="0"/>
              <a:t>encryption algorithms may have specific keys that yield poor, </a:t>
            </a:r>
            <a:r>
              <a:rPr lang="en-US" dirty="0" smtClean="0"/>
              <a:t>or easily </a:t>
            </a:r>
            <a:r>
              <a:rPr lang="en-US" dirty="0"/>
              <a:t>decrypted, </a:t>
            </a:r>
            <a:r>
              <a:rPr lang="en-US" dirty="0" smtClean="0"/>
              <a:t>ciphertext.</a:t>
            </a:r>
          </a:p>
          <a:p>
            <a:r>
              <a:rPr lang="en-US" dirty="0" smtClean="0"/>
              <a:t>An </a:t>
            </a:r>
            <a:r>
              <a:rPr lang="en-US" dirty="0"/>
              <a:t>exhaustive search of the keyspace </a:t>
            </a:r>
            <a:r>
              <a:rPr lang="en-US" dirty="0" smtClean="0"/>
              <a:t>will decrypt </a:t>
            </a:r>
            <a:r>
              <a:rPr lang="en-US" dirty="0"/>
              <a:t>the </a:t>
            </a:r>
            <a:r>
              <a:rPr lang="en-US" dirty="0" smtClean="0"/>
              <a:t>message.</a:t>
            </a:r>
          </a:p>
          <a:p>
            <a:pPr lvl="1"/>
            <a:r>
              <a:rPr lang="en-US" dirty="0"/>
              <a:t>The strength of the encryption method is related</a:t>
            </a:r>
            <a:br>
              <a:rPr lang="en-US" dirty="0"/>
            </a:br>
            <a:r>
              <a:rPr lang="en-US" dirty="0"/>
              <a:t>to the sheer size of the </a:t>
            </a:r>
            <a:r>
              <a:rPr lang="en-US" dirty="0" smtClean="0"/>
              <a:t>keyspace.</a:t>
            </a:r>
          </a:p>
          <a:p>
            <a:pPr lvl="1"/>
            <a:r>
              <a:rPr lang="en-US" dirty="0" smtClean="0"/>
              <a:t>You </a:t>
            </a:r>
            <a:r>
              <a:rPr lang="en-US" dirty="0"/>
              <a:t>cannot immediately compare different </a:t>
            </a:r>
            <a:r>
              <a:rPr lang="en-US" dirty="0" smtClean="0"/>
              <a:t>key lengths </a:t>
            </a:r>
            <a:r>
              <a:rPr lang="en-US" dirty="0"/>
              <a:t>from different algorithms and assume relative strength</a:t>
            </a:r>
            <a:r>
              <a:rPr lang="en-US" dirty="0" smtClean="0"/>
              <a:t>.</a:t>
            </a:r>
          </a:p>
        </p:txBody>
      </p:sp>
    </p:spTree>
    <p:extLst>
      <p:ext uri="{BB962C8B-B14F-4D97-AF65-F5344CB8AC3E}">
        <p14:creationId xmlns:p14="http://schemas.microsoft.com/office/powerpoint/2010/main" val="424146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a:t>
            </a:r>
            <a:r>
              <a:rPr lang="en-US" dirty="0" smtClean="0"/>
              <a:t>Encryption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One </a:t>
            </a:r>
            <a:r>
              <a:rPr lang="en-US" dirty="0"/>
              <a:t>of the most common ways of attacking an encryption system is </a:t>
            </a:r>
            <a:r>
              <a:rPr lang="en-US" dirty="0" smtClean="0"/>
              <a:t>to find </a:t>
            </a:r>
            <a:r>
              <a:rPr lang="en-US" dirty="0"/>
              <a:t>weaknesses in mechanisms surrounding the cryptography</a:t>
            </a:r>
            <a:r>
              <a:rPr lang="en-US" dirty="0" smtClean="0"/>
              <a:t>.</a:t>
            </a:r>
          </a:p>
          <a:p>
            <a:pPr lvl="1"/>
            <a:r>
              <a:rPr lang="en-US" dirty="0" smtClean="0"/>
              <a:t>It </a:t>
            </a:r>
            <a:r>
              <a:rPr lang="en-US" dirty="0"/>
              <a:t>is not the cryptographic algorithm itself that is </a:t>
            </a:r>
            <a:r>
              <a:rPr lang="en-US" dirty="0" smtClean="0"/>
              <a:t>being attacked</a:t>
            </a:r>
            <a:r>
              <a:rPr lang="en-US" dirty="0"/>
              <a:t>, but rather the implementation of that algorithm in the real world.</a:t>
            </a:r>
          </a:p>
        </p:txBody>
      </p:sp>
    </p:spTree>
    <p:extLst>
      <p:ext uri="{BB962C8B-B14F-4D97-AF65-F5344CB8AC3E}">
        <p14:creationId xmlns:p14="http://schemas.microsoft.com/office/powerpoint/2010/main" val="3300640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System Attacks</a:t>
            </a:r>
          </a:p>
        </p:txBody>
      </p:sp>
      <p:sp>
        <p:nvSpPr>
          <p:cNvPr id="3" name="Content Placeholder 2"/>
          <p:cNvSpPr>
            <a:spLocks noGrp="1"/>
          </p:cNvSpPr>
          <p:nvPr>
            <p:ph idx="1"/>
          </p:nvPr>
        </p:nvSpPr>
        <p:spPr/>
        <p:txBody>
          <a:bodyPr/>
          <a:lstStyle/>
          <a:p>
            <a:r>
              <a:rPr lang="en-US" dirty="0"/>
              <a:t>IP addresses </a:t>
            </a:r>
            <a:r>
              <a:rPr lang="en-US" dirty="0" smtClean="0"/>
              <a:t>and other addresses can </a:t>
            </a:r>
            <a:r>
              <a:rPr lang="en-US" dirty="0"/>
              <a:t>be </a:t>
            </a:r>
            <a:r>
              <a:rPr lang="en-US" dirty="0" smtClean="0"/>
              <a:t>manipulated.</a:t>
            </a:r>
            <a:endParaRPr lang="en-US" dirty="0"/>
          </a:p>
          <a:p>
            <a:r>
              <a:rPr lang="en-US" b="1" dirty="0" smtClean="0"/>
              <a:t>DNS kiting</a:t>
            </a:r>
            <a:r>
              <a:rPr lang="en-US" dirty="0"/>
              <a:t>, is an economic attack against the terms of using a new DNS entry</a:t>
            </a:r>
            <a:r>
              <a:rPr lang="en-US" dirty="0" smtClean="0"/>
              <a:t>.</a:t>
            </a:r>
          </a:p>
          <a:p>
            <a:r>
              <a:rPr lang="en-US" dirty="0"/>
              <a:t>Another twist on this scheme is the concept </a:t>
            </a:r>
            <a:r>
              <a:rPr lang="en-US" dirty="0" smtClean="0"/>
              <a:t>of domain </a:t>
            </a:r>
            <a:r>
              <a:rPr lang="en-US" dirty="0"/>
              <a:t>name front running, where a registrar places a name on a five-day hold after </a:t>
            </a:r>
            <a:r>
              <a:rPr lang="en-US" dirty="0" smtClean="0"/>
              <a:t>someone searches </a:t>
            </a:r>
            <a:r>
              <a:rPr lang="en-US" dirty="0"/>
              <a:t>for it, and then offers it for sale at a higher price</a:t>
            </a:r>
            <a:r>
              <a:rPr lang="en-US" dirty="0" smtClean="0"/>
              <a:t>.</a:t>
            </a:r>
            <a:endParaRPr lang="en-US" dirty="0"/>
          </a:p>
        </p:txBody>
      </p:sp>
    </p:spTree>
    <p:extLst>
      <p:ext uri="{BB962C8B-B14F-4D97-AF65-F5344CB8AC3E}">
        <p14:creationId xmlns:p14="http://schemas.microsoft.com/office/powerpoint/2010/main" val="1502851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Poisoning</a:t>
            </a:r>
          </a:p>
        </p:txBody>
      </p:sp>
      <p:sp>
        <p:nvSpPr>
          <p:cNvPr id="3" name="Content Placeholder 2"/>
          <p:cNvSpPr>
            <a:spLocks noGrp="1"/>
          </p:cNvSpPr>
          <p:nvPr>
            <p:ph idx="1"/>
          </p:nvPr>
        </p:nvSpPr>
        <p:spPr/>
        <p:txBody>
          <a:bodyPr/>
          <a:lstStyle/>
          <a:p>
            <a:r>
              <a:rPr lang="en-US" dirty="0" smtClean="0"/>
              <a:t>Caches can </a:t>
            </a:r>
            <a:r>
              <a:rPr lang="en-US" dirty="0"/>
              <a:t>also be poisoned, sending incorrect information to the end user’s application, redirecting traffic, and changing </a:t>
            </a:r>
            <a:r>
              <a:rPr lang="en-US" dirty="0" smtClean="0"/>
              <a:t>system behaviors.</a:t>
            </a:r>
            <a:endParaRPr lang="en-US" dirty="0"/>
          </a:p>
        </p:txBody>
      </p:sp>
    </p:spTree>
    <p:extLst>
      <p:ext uri="{BB962C8B-B14F-4D97-AF65-F5344CB8AC3E}">
        <p14:creationId xmlns:p14="http://schemas.microsoft.com/office/powerpoint/2010/main" val="3665049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a:r>
            <a:r>
              <a:rPr lang="en-US" dirty="0" smtClean="0"/>
              <a:t>Poisoning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DNS poisoning attack occurs </a:t>
            </a:r>
            <a:r>
              <a:rPr lang="en-US" dirty="0"/>
              <a:t>when network connections </a:t>
            </a:r>
            <a:r>
              <a:rPr lang="en-US" dirty="0" smtClean="0"/>
              <a:t>are changed</a:t>
            </a:r>
            <a:r>
              <a:rPr lang="en-US" dirty="0"/>
              <a:t>, resulting in </a:t>
            </a:r>
            <a:r>
              <a:rPr lang="en-US" dirty="0" smtClean="0"/>
              <a:t>different </a:t>
            </a:r>
            <a:r>
              <a:rPr lang="en-US" dirty="0"/>
              <a:t>DNS </a:t>
            </a:r>
            <a:r>
              <a:rPr lang="en-US" dirty="0" smtClean="0"/>
              <a:t>lookups.</a:t>
            </a:r>
          </a:p>
          <a:p>
            <a:pPr lvl="1"/>
            <a:r>
              <a:rPr lang="en-US" dirty="0"/>
              <a:t>DNS poisoning </a:t>
            </a:r>
            <a:r>
              <a:rPr lang="en-US" dirty="0" smtClean="0"/>
              <a:t>can occur </a:t>
            </a:r>
            <a:r>
              <a:rPr lang="en-US" dirty="0"/>
              <a:t>at any </a:t>
            </a:r>
            <a:r>
              <a:rPr lang="en-US" dirty="0" smtClean="0"/>
              <a:t>level.</a:t>
            </a:r>
          </a:p>
          <a:p>
            <a:pPr lvl="1"/>
            <a:r>
              <a:rPr lang="en-US" dirty="0"/>
              <a:t>At times, </a:t>
            </a:r>
            <a:r>
              <a:rPr lang="en-US" b="1" dirty="0"/>
              <a:t>nslookup </a:t>
            </a:r>
            <a:r>
              <a:rPr lang="en-US" dirty="0"/>
              <a:t>will return a nonauthoritative </a:t>
            </a:r>
            <a:r>
              <a:rPr lang="en-US" dirty="0" smtClean="0"/>
              <a:t>answer.</a:t>
            </a:r>
          </a:p>
          <a:p>
            <a:pPr lvl="1"/>
            <a:r>
              <a:rPr lang="en-US" dirty="0"/>
              <a:t>DNS poisoning is a variant of a larger attack </a:t>
            </a:r>
            <a:r>
              <a:rPr lang="en-US" dirty="0" smtClean="0"/>
              <a:t>class referred </a:t>
            </a:r>
            <a:r>
              <a:rPr lang="en-US" dirty="0"/>
              <a:t>to as </a:t>
            </a:r>
            <a:r>
              <a:rPr lang="en-US" i="1" dirty="0"/>
              <a:t>DNS spoofing</a:t>
            </a:r>
            <a:r>
              <a:rPr lang="en-US" dirty="0" smtClean="0"/>
              <a:t>, in </a:t>
            </a:r>
            <a:r>
              <a:rPr lang="en-US" dirty="0"/>
              <a:t>which an attacker </a:t>
            </a:r>
            <a:r>
              <a:rPr lang="en-US" dirty="0" smtClean="0"/>
              <a:t>changes a </a:t>
            </a:r>
            <a:r>
              <a:rPr lang="en-US" dirty="0"/>
              <a:t>DNS record through any </a:t>
            </a:r>
            <a:r>
              <a:rPr lang="en-US" dirty="0" smtClean="0"/>
              <a:t>of a </a:t>
            </a:r>
            <a:r>
              <a:rPr lang="en-US" dirty="0"/>
              <a:t>multitude of means</a:t>
            </a:r>
            <a:r>
              <a:rPr lang="en-US" dirty="0" smtClean="0"/>
              <a:t>.</a:t>
            </a:r>
            <a:endParaRPr lang="en-US" dirty="0"/>
          </a:p>
        </p:txBody>
      </p:sp>
    </p:spTree>
    <p:extLst>
      <p:ext uri="{BB962C8B-B14F-4D97-AF65-F5344CB8AC3E}">
        <p14:creationId xmlns:p14="http://schemas.microsoft.com/office/powerpoint/2010/main" val="19384466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334000"/>
            <a:ext cx="7924800" cy="457200"/>
          </a:xfrm>
        </p:spPr>
        <p:txBody>
          <a:bodyPr/>
          <a:lstStyle/>
          <a:p>
            <a:r>
              <a:rPr lang="en-US" dirty="0"/>
              <a:t> Figure 15.10 nslookup of a DNS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791" y="1752601"/>
            <a:ext cx="6434418" cy="3250475"/>
          </a:xfrm>
          <a:prstGeom prst="rect">
            <a:avLst/>
          </a:prstGeom>
        </p:spPr>
      </p:pic>
    </p:spTree>
    <p:extLst>
      <p:ext uri="{BB962C8B-B14F-4D97-AF65-F5344CB8AC3E}">
        <p14:creationId xmlns:p14="http://schemas.microsoft.com/office/powerpoint/2010/main" val="3472325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334000"/>
            <a:ext cx="7924800" cy="457200"/>
          </a:xfrm>
        </p:spPr>
        <p:txBody>
          <a:bodyPr/>
          <a:lstStyle/>
          <a:p>
            <a:r>
              <a:rPr lang="en-US" dirty="0"/>
              <a:t> Figure 15.11 Cache response to a DNS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1" y="1828801"/>
            <a:ext cx="6283578" cy="3174275"/>
          </a:xfrm>
          <a:prstGeom prst="rect">
            <a:avLst/>
          </a:prstGeom>
        </p:spPr>
      </p:pic>
    </p:spTree>
    <p:extLst>
      <p:ext uri="{BB962C8B-B14F-4D97-AF65-F5344CB8AC3E}">
        <p14:creationId xmlns:p14="http://schemas.microsoft.com/office/powerpoint/2010/main" val="3975560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410200"/>
            <a:ext cx="7924800" cy="457200"/>
          </a:xfrm>
        </p:spPr>
        <p:txBody>
          <a:bodyPr/>
          <a:lstStyle/>
          <a:p>
            <a:r>
              <a:rPr lang="en-US" dirty="0"/>
              <a:t> Figure 15.12 Cache response to a DNS table query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54" y="1905000"/>
            <a:ext cx="6335293" cy="3200400"/>
          </a:xfrm>
          <a:prstGeom prst="rect">
            <a:avLst/>
          </a:prstGeom>
        </p:spPr>
      </p:pic>
    </p:spTree>
    <p:extLst>
      <p:ext uri="{BB962C8B-B14F-4D97-AF65-F5344CB8AC3E}">
        <p14:creationId xmlns:p14="http://schemas.microsoft.com/office/powerpoint/2010/main" val="2635680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a:r>
            <a:r>
              <a:rPr lang="en-US" dirty="0" smtClean="0"/>
              <a:t>Poisoning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ARP </a:t>
            </a:r>
            <a:r>
              <a:rPr lang="en-US" dirty="0" smtClean="0"/>
              <a:t>poisoning involves an </a:t>
            </a:r>
            <a:r>
              <a:rPr lang="en-US" dirty="0"/>
              <a:t>attacker </a:t>
            </a:r>
            <a:r>
              <a:rPr lang="en-US" dirty="0" smtClean="0"/>
              <a:t>sending </a:t>
            </a:r>
            <a:r>
              <a:rPr lang="en-US" dirty="0"/>
              <a:t>messages, </a:t>
            </a:r>
            <a:r>
              <a:rPr lang="en-US" dirty="0" smtClean="0"/>
              <a:t>corrupting the ARP </a:t>
            </a:r>
            <a:r>
              <a:rPr lang="en-US" dirty="0"/>
              <a:t>table, and </a:t>
            </a:r>
            <a:r>
              <a:rPr lang="en-US" dirty="0" smtClean="0"/>
              <a:t>causing </a:t>
            </a:r>
            <a:r>
              <a:rPr lang="en-US" dirty="0"/>
              <a:t>packets to be </a:t>
            </a:r>
            <a:r>
              <a:rPr lang="en-US" dirty="0" smtClean="0"/>
              <a:t>misrouted.</a:t>
            </a:r>
          </a:p>
          <a:p>
            <a:pPr lvl="1"/>
            <a:r>
              <a:rPr lang="en-US" dirty="0" smtClean="0"/>
              <a:t>This </a:t>
            </a:r>
            <a:r>
              <a:rPr lang="en-US" dirty="0"/>
              <a:t>form of attack </a:t>
            </a:r>
            <a:r>
              <a:rPr lang="en-US" dirty="0" smtClean="0"/>
              <a:t>results </a:t>
            </a:r>
            <a:r>
              <a:rPr lang="en-US" dirty="0"/>
              <a:t>in malicious address </a:t>
            </a:r>
            <a:r>
              <a:rPr lang="en-US" dirty="0" smtClean="0"/>
              <a:t>redirection.</a:t>
            </a:r>
          </a:p>
          <a:p>
            <a:pPr lvl="1"/>
            <a:r>
              <a:rPr lang="en-US" dirty="0" smtClean="0"/>
              <a:t>This </a:t>
            </a:r>
            <a:r>
              <a:rPr lang="en-US" dirty="0"/>
              <a:t>can allow </a:t>
            </a:r>
            <a:r>
              <a:rPr lang="en-US" dirty="0" smtClean="0"/>
              <a:t>a mechanism </a:t>
            </a:r>
            <a:r>
              <a:rPr lang="en-US" dirty="0"/>
              <a:t>whereby an attacker can inject themselves into the middle of </a:t>
            </a:r>
            <a:r>
              <a:rPr lang="en-US" dirty="0" smtClean="0"/>
              <a:t>a conversation </a:t>
            </a:r>
            <a:r>
              <a:rPr lang="en-US" dirty="0"/>
              <a:t>between two machines, a man-in-the-middle </a:t>
            </a:r>
            <a:r>
              <a:rPr lang="en-US" dirty="0" smtClean="0"/>
              <a:t>attack.</a:t>
            </a:r>
          </a:p>
          <a:p>
            <a:pPr lvl="1"/>
            <a:r>
              <a:rPr lang="en-US" dirty="0"/>
              <a:t>Local MAC addresses can also be poisoned in the same manner</a:t>
            </a:r>
            <a:r>
              <a:rPr lang="en-US" dirty="0" smtClean="0"/>
              <a:t>, although </a:t>
            </a:r>
            <a:r>
              <a:rPr lang="en-US" dirty="0"/>
              <a:t>it is called ARP poisoning</a:t>
            </a:r>
            <a:r>
              <a:rPr lang="en-US" dirty="0" smtClean="0"/>
              <a:t>.</a:t>
            </a:r>
            <a:endParaRPr lang="en-US" dirty="0"/>
          </a:p>
        </p:txBody>
      </p:sp>
    </p:spTree>
    <p:extLst>
      <p:ext uri="{BB962C8B-B14F-4D97-AF65-F5344CB8AC3E}">
        <p14:creationId xmlns:p14="http://schemas.microsoft.com/office/powerpoint/2010/main" val="3095158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Guessing</a:t>
            </a:r>
          </a:p>
        </p:txBody>
      </p:sp>
      <p:sp>
        <p:nvSpPr>
          <p:cNvPr id="3" name="Content Placeholder 2"/>
          <p:cNvSpPr>
            <a:spLocks noGrp="1"/>
          </p:cNvSpPr>
          <p:nvPr>
            <p:ph idx="1"/>
          </p:nvPr>
        </p:nvSpPr>
        <p:spPr/>
        <p:txBody>
          <a:bodyPr/>
          <a:lstStyle/>
          <a:p>
            <a:r>
              <a:rPr lang="en-US" dirty="0"/>
              <a:t>The most common form of authentication is the user ID and </a:t>
            </a:r>
            <a:r>
              <a:rPr lang="en-US" dirty="0" smtClean="0"/>
              <a:t>password combination</a:t>
            </a:r>
          </a:p>
          <a:p>
            <a:r>
              <a:rPr lang="en-US" dirty="0" smtClean="0"/>
              <a:t>While </a:t>
            </a:r>
            <a:r>
              <a:rPr lang="en-US" dirty="0"/>
              <a:t>it is not inherently a poor mechanism for authentication, the combination can be attacked in several </a:t>
            </a:r>
            <a:r>
              <a:rPr lang="en-US" dirty="0" smtClean="0"/>
              <a:t>ways.</a:t>
            </a:r>
          </a:p>
          <a:p>
            <a:r>
              <a:rPr lang="en-US" dirty="0" smtClean="0"/>
              <a:t>All </a:t>
            </a:r>
            <a:r>
              <a:rPr lang="en-US" dirty="0"/>
              <a:t>too often, </a:t>
            </a:r>
            <a:r>
              <a:rPr lang="en-US" dirty="0" smtClean="0"/>
              <a:t>these attacks </a:t>
            </a:r>
            <a:r>
              <a:rPr lang="en-US" dirty="0"/>
              <a:t>yield favorable results for the attacker not as a result of a </a:t>
            </a:r>
            <a:r>
              <a:rPr lang="en-US" dirty="0" smtClean="0"/>
              <a:t>weakness in </a:t>
            </a:r>
            <a:r>
              <a:rPr lang="en-US" dirty="0"/>
              <a:t>the scheme but usually due to the user not following good </a:t>
            </a:r>
            <a:r>
              <a:rPr lang="en-US" dirty="0" smtClean="0"/>
              <a:t>password procedures</a:t>
            </a:r>
            <a:r>
              <a:rPr lang="en-US" dirty="0"/>
              <a:t>.</a:t>
            </a:r>
          </a:p>
        </p:txBody>
      </p:sp>
    </p:spTree>
    <p:extLst>
      <p:ext uri="{BB962C8B-B14F-4D97-AF65-F5344CB8AC3E}">
        <p14:creationId xmlns:p14="http://schemas.microsoft.com/office/powerpoint/2010/main" val="1772693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4419600"/>
            <a:ext cx="7924800" cy="457200"/>
          </a:xfrm>
        </p:spPr>
        <p:txBody>
          <a:bodyPr/>
          <a:lstStyle/>
          <a:p>
            <a:r>
              <a:rPr lang="en-US" dirty="0"/>
              <a:t> Figure 15.1 The TCP three-way handshake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2514600"/>
            <a:ext cx="7924800" cy="1228042"/>
          </a:xfrm>
          <a:prstGeom prst="rect">
            <a:avLst/>
          </a:prstGeom>
        </p:spPr>
      </p:pic>
    </p:spTree>
    <p:extLst>
      <p:ext uri="{BB962C8B-B14F-4D97-AF65-F5344CB8AC3E}">
        <p14:creationId xmlns:p14="http://schemas.microsoft.com/office/powerpoint/2010/main" val="25270803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a:t>
            </a:r>
            <a:r>
              <a:rPr lang="en-US" dirty="0" smtClean="0"/>
              <a:t>Guessing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People are notorious for picking poor passwords.</a:t>
            </a:r>
            <a:endParaRPr lang="en-US" dirty="0"/>
          </a:p>
          <a:p>
            <a:pPr lvl="1"/>
            <a:r>
              <a:rPr lang="en-US" dirty="0"/>
              <a:t>Users need to select a password that they can remember, </a:t>
            </a:r>
            <a:r>
              <a:rPr lang="en-US" dirty="0" smtClean="0"/>
              <a:t>so they </a:t>
            </a:r>
            <a:r>
              <a:rPr lang="en-US" dirty="0"/>
              <a:t>create simple </a:t>
            </a:r>
            <a:r>
              <a:rPr lang="en-US" dirty="0" smtClean="0"/>
              <a:t>passwords.</a:t>
            </a:r>
          </a:p>
          <a:p>
            <a:pPr lvl="1"/>
            <a:r>
              <a:rPr lang="en-US" dirty="0" smtClean="0"/>
              <a:t>The </a:t>
            </a:r>
            <a:r>
              <a:rPr lang="en-US" dirty="0"/>
              <a:t>attacker </a:t>
            </a:r>
            <a:r>
              <a:rPr lang="en-US" dirty="0" smtClean="0"/>
              <a:t>just needs to </a:t>
            </a:r>
            <a:r>
              <a:rPr lang="en-US" dirty="0"/>
              <a:t>obtain a valid user ID and </a:t>
            </a:r>
            <a:r>
              <a:rPr lang="en-US" dirty="0" smtClean="0"/>
              <a:t>some information </a:t>
            </a:r>
            <a:r>
              <a:rPr lang="en-US" dirty="0"/>
              <a:t>about the user </a:t>
            </a:r>
            <a:r>
              <a:rPr lang="en-US" dirty="0" smtClean="0"/>
              <a:t>before guessing </a:t>
            </a:r>
            <a:r>
              <a:rPr lang="en-US" dirty="0"/>
              <a:t>can begin</a:t>
            </a:r>
            <a:r>
              <a:rPr lang="en-US" dirty="0" smtClean="0"/>
              <a:t>.</a:t>
            </a:r>
          </a:p>
          <a:p>
            <a:r>
              <a:rPr lang="en-US" dirty="0" smtClean="0"/>
              <a:t>A </a:t>
            </a:r>
            <a:r>
              <a:rPr lang="en-US" dirty="0"/>
              <a:t>password-cracking program can uses a list of dictionary words to try to guess the password.</a:t>
            </a:r>
          </a:p>
          <a:p>
            <a:pPr lvl="1"/>
            <a:r>
              <a:rPr lang="en-US" dirty="0"/>
              <a:t>Rules can also be defined so that the cracking program will substitute special characters for other characters or combine words</a:t>
            </a:r>
            <a:r>
              <a:rPr lang="en-US" dirty="0" smtClean="0"/>
              <a:t>.</a:t>
            </a:r>
            <a:endParaRPr lang="en-US" dirty="0"/>
          </a:p>
        </p:txBody>
      </p:sp>
    </p:spTree>
    <p:extLst>
      <p:ext uri="{BB962C8B-B14F-4D97-AF65-F5344CB8AC3E}">
        <p14:creationId xmlns:p14="http://schemas.microsoft.com/office/powerpoint/2010/main" val="40338041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a:t>
            </a:r>
            <a:r>
              <a:rPr lang="en-US" dirty="0" smtClean="0"/>
              <a:t>Guessing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In a brute-force attack, a password-cracking </a:t>
            </a:r>
            <a:r>
              <a:rPr lang="en-US" dirty="0"/>
              <a:t>program attempts all </a:t>
            </a:r>
            <a:r>
              <a:rPr lang="en-US" dirty="0" smtClean="0"/>
              <a:t>possible character </a:t>
            </a:r>
            <a:r>
              <a:rPr lang="en-US" dirty="0"/>
              <a:t>combinations</a:t>
            </a:r>
            <a:r>
              <a:rPr lang="en-US" dirty="0" smtClean="0"/>
              <a:t>.</a:t>
            </a:r>
          </a:p>
          <a:p>
            <a:r>
              <a:rPr lang="en-US" dirty="0" smtClean="0"/>
              <a:t>There are two </a:t>
            </a:r>
            <a:r>
              <a:rPr lang="en-US" dirty="0"/>
              <a:t>levels </a:t>
            </a:r>
            <a:r>
              <a:rPr lang="en-US" dirty="0" smtClean="0"/>
              <a:t>of brute-force attack:</a:t>
            </a:r>
          </a:p>
          <a:p>
            <a:pPr lvl="1"/>
            <a:r>
              <a:rPr lang="en-US" dirty="0" smtClean="0"/>
              <a:t>Use </a:t>
            </a:r>
            <a:r>
              <a:rPr lang="en-US" dirty="0"/>
              <a:t>a password-cracking program to attempt to guess the password directly at a login </a:t>
            </a:r>
            <a:r>
              <a:rPr lang="en-US" dirty="0" smtClean="0"/>
              <a:t>prompt</a:t>
            </a:r>
          </a:p>
          <a:p>
            <a:pPr lvl="1"/>
            <a:r>
              <a:rPr lang="en-US" dirty="0" smtClean="0"/>
              <a:t>Steal </a:t>
            </a:r>
            <a:r>
              <a:rPr lang="en-US" dirty="0"/>
              <a:t>a password </a:t>
            </a:r>
            <a:r>
              <a:rPr lang="en-US" dirty="0" smtClean="0"/>
              <a:t>file and use </a:t>
            </a:r>
            <a:r>
              <a:rPr lang="en-US" dirty="0"/>
              <a:t>a password-cracking program to compile a list of possible passwords based on the list of password hashes contained in the password file (offline</a:t>
            </a:r>
            <a:r>
              <a:rPr lang="en-US" dirty="0" smtClean="0"/>
              <a:t>)</a:t>
            </a:r>
          </a:p>
          <a:p>
            <a:pPr lvl="2"/>
            <a:r>
              <a:rPr lang="en-US" dirty="0" smtClean="0"/>
              <a:t>Use narrower </a:t>
            </a:r>
            <a:r>
              <a:rPr lang="en-US" dirty="0"/>
              <a:t>list to attempt to guess the password at the login </a:t>
            </a:r>
            <a:r>
              <a:rPr lang="en-US" dirty="0" smtClean="0"/>
              <a:t>prompt</a:t>
            </a:r>
            <a:endParaRPr lang="en-US" dirty="0"/>
          </a:p>
        </p:txBody>
      </p:sp>
    </p:spTree>
    <p:extLst>
      <p:ext uri="{BB962C8B-B14F-4D97-AF65-F5344CB8AC3E}">
        <p14:creationId xmlns:p14="http://schemas.microsoft.com/office/powerpoint/2010/main" val="2246282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a:t>
            </a:r>
            <a:r>
              <a:rPr lang="en-US" dirty="0" smtClean="0"/>
              <a:t>Guessing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hybrid password attack is an attack that combines the preceding dictionary and brute-force methods</a:t>
            </a:r>
            <a:r>
              <a:rPr lang="en-US" dirty="0" smtClean="0"/>
              <a:t>.</a:t>
            </a:r>
            <a:endParaRPr lang="en-US" dirty="0"/>
          </a:p>
          <a:p>
            <a:r>
              <a:rPr lang="en-US" dirty="0" smtClean="0"/>
              <a:t>The </a:t>
            </a:r>
            <a:r>
              <a:rPr lang="en-US" b="1" dirty="0"/>
              <a:t>birthday attack </a:t>
            </a:r>
            <a:r>
              <a:rPr lang="en-US" dirty="0"/>
              <a:t>is a special type of brute-force </a:t>
            </a:r>
            <a:r>
              <a:rPr lang="en-US" dirty="0" smtClean="0"/>
              <a:t>attack</a:t>
            </a:r>
          </a:p>
          <a:p>
            <a:pPr lvl="1"/>
            <a:r>
              <a:rPr lang="en-US" dirty="0" smtClean="0"/>
              <a:t>Uses the </a:t>
            </a:r>
            <a:r>
              <a:rPr lang="en-US" i="1" dirty="0"/>
              <a:t>birthday </a:t>
            </a:r>
            <a:r>
              <a:rPr lang="en-US" i="1" dirty="0" smtClean="0"/>
              <a:t>paradox</a:t>
            </a:r>
            <a:r>
              <a:rPr lang="en-US" dirty="0" smtClean="0"/>
              <a:t> that</a:t>
            </a:r>
            <a:r>
              <a:rPr lang="en-US" i="1" dirty="0" smtClean="0"/>
              <a:t> </a:t>
            </a:r>
            <a:r>
              <a:rPr lang="en-US" dirty="0" smtClean="0"/>
              <a:t>states </a:t>
            </a:r>
            <a:r>
              <a:rPr lang="en-US" dirty="0"/>
              <a:t>that in a </a:t>
            </a:r>
            <a:r>
              <a:rPr lang="en-US" dirty="0" smtClean="0"/>
              <a:t>group of </a:t>
            </a:r>
            <a:r>
              <a:rPr lang="en-US" dirty="0"/>
              <a:t>at least 23 people, the chance that two individuals will have the </a:t>
            </a:r>
            <a:r>
              <a:rPr lang="en-US" dirty="0" smtClean="0"/>
              <a:t>same birthday </a:t>
            </a:r>
            <a:r>
              <a:rPr lang="en-US" dirty="0"/>
              <a:t>is greater than 50 percent</a:t>
            </a:r>
            <a:r>
              <a:rPr lang="en-US" dirty="0" smtClean="0"/>
              <a:t>.</a:t>
            </a:r>
          </a:p>
          <a:p>
            <a:pPr lvl="2"/>
            <a:r>
              <a:rPr lang="en-US" dirty="0"/>
              <a:t>Mathematically, the equation is 1.25×</a:t>
            </a:r>
            <a:r>
              <a:rPr lang="en-US" i="1" dirty="0"/>
              <a:t>k</a:t>
            </a:r>
            <a:r>
              <a:rPr lang="en-US" b="1" baseline="30000" dirty="0"/>
              <a:t>1/2</a:t>
            </a:r>
            <a:r>
              <a:rPr lang="en-US" dirty="0" smtClean="0"/>
              <a:t>, where </a:t>
            </a:r>
            <a:r>
              <a:rPr lang="en-US" i="1" dirty="0"/>
              <a:t>k </a:t>
            </a:r>
            <a:r>
              <a:rPr lang="en-US" dirty="0"/>
              <a:t>equals the size of the set of possible values, which in the </a:t>
            </a:r>
            <a:r>
              <a:rPr lang="en-US" dirty="0" smtClean="0"/>
              <a:t>birthday paradox </a:t>
            </a:r>
            <a:r>
              <a:rPr lang="en-US" dirty="0"/>
              <a:t>is </a:t>
            </a:r>
            <a:r>
              <a:rPr lang="en-US" dirty="0" smtClean="0"/>
              <a:t>365</a:t>
            </a:r>
            <a:endParaRPr lang="en-US" dirty="0"/>
          </a:p>
        </p:txBody>
      </p:sp>
    </p:spTree>
    <p:extLst>
      <p:ext uri="{BB962C8B-B14F-4D97-AF65-F5344CB8AC3E}">
        <p14:creationId xmlns:p14="http://schemas.microsoft.com/office/powerpoint/2010/main" val="1526014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Pass-the-Hash Attacks</a:t>
            </a:r>
          </a:p>
        </p:txBody>
      </p:sp>
      <p:sp>
        <p:nvSpPr>
          <p:cNvPr id="3" name="Content Placeholder 2"/>
          <p:cNvSpPr>
            <a:spLocks noGrp="1"/>
          </p:cNvSpPr>
          <p:nvPr>
            <p:ph idx="1"/>
          </p:nvPr>
        </p:nvSpPr>
        <p:spPr/>
        <p:txBody>
          <a:bodyPr/>
          <a:lstStyle/>
          <a:p>
            <a:r>
              <a:rPr lang="en-US" dirty="0"/>
              <a:t>Pass the hash is a hacking technique where the attacker captures the hash used to authenticate a </a:t>
            </a:r>
            <a:r>
              <a:rPr lang="en-US" dirty="0" smtClean="0"/>
              <a:t>process.</a:t>
            </a:r>
          </a:p>
          <a:p>
            <a:r>
              <a:rPr lang="en-US" dirty="0" smtClean="0"/>
              <a:t>The attacker can </a:t>
            </a:r>
            <a:r>
              <a:rPr lang="en-US" dirty="0"/>
              <a:t>then use this </a:t>
            </a:r>
            <a:r>
              <a:rPr lang="en-US" dirty="0" smtClean="0"/>
              <a:t>hash </a:t>
            </a:r>
            <a:r>
              <a:rPr lang="en-US" dirty="0"/>
              <a:t>by injecting it into a process in place of the </a:t>
            </a:r>
            <a:r>
              <a:rPr lang="en-US" dirty="0" smtClean="0"/>
              <a:t>password.</a:t>
            </a:r>
          </a:p>
          <a:p>
            <a:r>
              <a:rPr lang="en-US" dirty="0" smtClean="0"/>
              <a:t>This </a:t>
            </a:r>
            <a:r>
              <a:rPr lang="en-US" dirty="0"/>
              <a:t>is a highly technical attack, targeting the Windows authentication process, injecting a copy of the password hash directly into the </a:t>
            </a:r>
            <a:r>
              <a:rPr lang="en-US" dirty="0" smtClean="0"/>
              <a:t>system.</a:t>
            </a:r>
          </a:p>
          <a:p>
            <a:r>
              <a:rPr lang="en-US" dirty="0"/>
              <a:t>The attacker does not need to know the </a:t>
            </a:r>
            <a:r>
              <a:rPr lang="en-US" dirty="0" smtClean="0"/>
              <a:t>password.</a:t>
            </a:r>
            <a:endParaRPr lang="en-US" dirty="0"/>
          </a:p>
        </p:txBody>
      </p:sp>
    </p:spTree>
    <p:extLst>
      <p:ext uri="{BB962C8B-B14F-4D97-AF65-F5344CB8AC3E}">
        <p14:creationId xmlns:p14="http://schemas.microsoft.com/office/powerpoint/2010/main" val="925099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Exploitation</a:t>
            </a:r>
          </a:p>
        </p:txBody>
      </p:sp>
      <p:sp>
        <p:nvSpPr>
          <p:cNvPr id="3" name="Content Placeholder 2"/>
          <p:cNvSpPr>
            <a:spLocks noGrp="1"/>
          </p:cNvSpPr>
          <p:nvPr>
            <p:ph idx="1"/>
          </p:nvPr>
        </p:nvSpPr>
        <p:spPr/>
        <p:txBody>
          <a:bodyPr/>
          <a:lstStyle/>
          <a:p>
            <a:r>
              <a:rPr lang="en-US" i="1" dirty="0" smtClean="0"/>
              <a:t>Software exploitation</a:t>
            </a:r>
            <a:r>
              <a:rPr lang="en-US" dirty="0"/>
              <a:t> </a:t>
            </a:r>
            <a:r>
              <a:rPr lang="en-US" dirty="0" smtClean="0"/>
              <a:t>is an attack </a:t>
            </a:r>
            <a:r>
              <a:rPr lang="en-US" dirty="0"/>
              <a:t>that takes advantage of bugs or weaknesses in </a:t>
            </a:r>
            <a:r>
              <a:rPr lang="en-US" dirty="0" smtClean="0"/>
              <a:t>software.</a:t>
            </a:r>
          </a:p>
          <a:p>
            <a:pPr lvl="1"/>
            <a:r>
              <a:rPr lang="en-US" dirty="0" smtClean="0"/>
              <a:t>Can </a:t>
            </a:r>
            <a:r>
              <a:rPr lang="en-US" dirty="0"/>
              <a:t>be the result </a:t>
            </a:r>
            <a:r>
              <a:rPr lang="en-US" dirty="0" smtClean="0"/>
              <a:t>of poor </a:t>
            </a:r>
            <a:r>
              <a:rPr lang="en-US" dirty="0"/>
              <a:t>design, poor testing, or poor coding </a:t>
            </a:r>
            <a:r>
              <a:rPr lang="en-US" dirty="0" smtClean="0"/>
              <a:t>practices</a:t>
            </a:r>
          </a:p>
          <a:p>
            <a:pPr lvl="1"/>
            <a:r>
              <a:rPr lang="en-US" dirty="0" smtClean="0"/>
              <a:t>Can result from </a:t>
            </a:r>
            <a:r>
              <a:rPr lang="en-US" dirty="0"/>
              <a:t>what are sometimes called “</a:t>
            </a:r>
            <a:r>
              <a:rPr lang="en-US" dirty="0" smtClean="0"/>
              <a:t>features”</a:t>
            </a:r>
          </a:p>
          <a:p>
            <a:pPr lvl="1"/>
            <a:r>
              <a:rPr lang="en-US" dirty="0" smtClean="0"/>
              <a:t>A </a:t>
            </a:r>
            <a:r>
              <a:rPr lang="en-US" dirty="0"/>
              <a:t>preventable </a:t>
            </a:r>
            <a:r>
              <a:rPr lang="en-US" dirty="0" smtClean="0"/>
              <a:t>problem</a:t>
            </a:r>
          </a:p>
          <a:p>
            <a:pPr lvl="2"/>
            <a:r>
              <a:rPr lang="en-US" i="1" dirty="0" smtClean="0"/>
              <a:t>Fuzzing: </a:t>
            </a:r>
            <a:r>
              <a:rPr lang="en-US" dirty="0" smtClean="0"/>
              <a:t>the </a:t>
            </a:r>
            <a:r>
              <a:rPr lang="en-US" dirty="0"/>
              <a:t>automated process of applying large sets of inputs to a </a:t>
            </a:r>
            <a:r>
              <a:rPr lang="en-US" dirty="0" smtClean="0"/>
              <a:t>system and </a:t>
            </a:r>
            <a:r>
              <a:rPr lang="en-US" dirty="0"/>
              <a:t>analyzing the output to determine exploitable </a:t>
            </a:r>
            <a:r>
              <a:rPr lang="en-US" dirty="0" smtClean="0"/>
              <a:t>weaknesses</a:t>
            </a:r>
            <a:endParaRPr lang="en-US" dirty="0"/>
          </a:p>
          <a:p>
            <a:pPr lvl="1"/>
            <a:r>
              <a:rPr lang="en-US" dirty="0" smtClean="0"/>
              <a:t>Can exploit error messages from applications</a:t>
            </a:r>
            <a:endParaRPr lang="en-US" dirty="0"/>
          </a:p>
        </p:txBody>
      </p:sp>
    </p:spTree>
    <p:extLst>
      <p:ext uri="{BB962C8B-B14F-4D97-AF65-F5344CB8AC3E}">
        <p14:creationId xmlns:p14="http://schemas.microsoft.com/office/powerpoint/2010/main" val="19444387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Exploitation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common weakness that has often been exploited is a </a:t>
            </a:r>
            <a:r>
              <a:rPr lang="en-US" b="1" dirty="0"/>
              <a:t>buffer overflow</a:t>
            </a:r>
            <a:r>
              <a:rPr lang="en-US" dirty="0" smtClean="0"/>
              <a:t>, which </a:t>
            </a:r>
            <a:r>
              <a:rPr lang="en-US" dirty="0"/>
              <a:t>occurs when a program is provided more data for input than </a:t>
            </a:r>
            <a:r>
              <a:rPr lang="en-US" dirty="0" smtClean="0"/>
              <a:t>it was </a:t>
            </a:r>
            <a:r>
              <a:rPr lang="en-US" dirty="0"/>
              <a:t>designed to </a:t>
            </a:r>
            <a:r>
              <a:rPr lang="en-US" dirty="0" smtClean="0"/>
              <a:t>handle.</a:t>
            </a:r>
          </a:p>
          <a:p>
            <a:r>
              <a:rPr lang="en-US" dirty="0" smtClean="0"/>
              <a:t>An </a:t>
            </a:r>
            <a:r>
              <a:rPr lang="en-US" b="1" dirty="0"/>
              <a:t>integer overflow </a:t>
            </a:r>
            <a:r>
              <a:rPr lang="en-US" dirty="0"/>
              <a:t>is a programming error condition that occurs when </a:t>
            </a:r>
            <a:r>
              <a:rPr lang="en-US" dirty="0" smtClean="0"/>
              <a:t>a program </a:t>
            </a:r>
            <a:r>
              <a:rPr lang="en-US" dirty="0"/>
              <a:t>attempts to store a numeric value, an integer, in a variable </a:t>
            </a:r>
            <a:r>
              <a:rPr lang="en-US" dirty="0" smtClean="0"/>
              <a:t>that is </a:t>
            </a:r>
            <a:r>
              <a:rPr lang="en-US" dirty="0"/>
              <a:t>too small to hold it</a:t>
            </a:r>
            <a:r>
              <a:rPr lang="en-US" dirty="0" smtClean="0"/>
              <a:t>.</a:t>
            </a:r>
            <a:endParaRPr lang="en-US" dirty="0"/>
          </a:p>
        </p:txBody>
      </p:sp>
    </p:spTree>
    <p:extLst>
      <p:ext uri="{BB962C8B-B14F-4D97-AF65-F5344CB8AC3E}">
        <p14:creationId xmlns:p14="http://schemas.microsoft.com/office/powerpoint/2010/main" val="3934575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endParaRPr lang="en-US" dirty="0" smtClean="0"/>
          </a:p>
        </p:txBody>
      </p:sp>
      <p:sp>
        <p:nvSpPr>
          <p:cNvPr id="21507" name="Rectangle 3"/>
          <p:cNvSpPr>
            <a:spLocks noGrp="1" noChangeArrowheads="1"/>
          </p:cNvSpPr>
          <p:nvPr>
            <p:ph idx="1"/>
          </p:nvPr>
        </p:nvSpPr>
        <p:spPr/>
        <p:txBody>
          <a:bodyPr/>
          <a:lstStyle/>
          <a:p>
            <a:r>
              <a:rPr lang="en-US" altLang="en-US" dirty="0"/>
              <a:t>Steps of a SYN </a:t>
            </a:r>
            <a:r>
              <a:rPr lang="en-US" altLang="en-US" dirty="0" smtClean="0"/>
              <a:t>flood attack</a:t>
            </a:r>
            <a:endParaRPr lang="en-US" altLang="en-US" dirty="0"/>
          </a:p>
          <a:p>
            <a:pPr lvl="1"/>
            <a:r>
              <a:rPr lang="en-US" altLang="en-US" dirty="0" smtClean="0"/>
              <a:t>Communication request sent to target system.</a:t>
            </a:r>
          </a:p>
          <a:p>
            <a:pPr lvl="1"/>
            <a:r>
              <a:rPr lang="en-US" altLang="en-US" dirty="0" smtClean="0"/>
              <a:t>Target responds to faked IP address.</a:t>
            </a:r>
          </a:p>
          <a:p>
            <a:pPr lvl="1"/>
            <a:r>
              <a:rPr lang="en-US" altLang="en-US" dirty="0" smtClean="0"/>
              <a:t>Target waits for non-existent system response.</a:t>
            </a:r>
          </a:p>
          <a:p>
            <a:pPr lvl="1"/>
            <a:r>
              <a:rPr lang="en-US" altLang="en-US" dirty="0" smtClean="0"/>
              <a:t>Request eventually times out.</a:t>
            </a:r>
          </a:p>
          <a:p>
            <a:pPr lvl="1"/>
            <a:r>
              <a:rPr lang="en-US" altLang="en-US" dirty="0" smtClean="0"/>
              <a:t>If the attacks outpace the requests timing-out, then systems resources will be exhausted.</a:t>
            </a:r>
          </a:p>
        </p:txBody>
      </p:sp>
    </p:spTree>
    <p:extLst>
      <p:ext uri="{BB962C8B-B14F-4D97-AF65-F5344CB8AC3E}">
        <p14:creationId xmlns:p14="http://schemas.microsoft.com/office/powerpoint/2010/main" val="12110337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33600" y="5029200"/>
            <a:ext cx="7924800" cy="457200"/>
          </a:xfrm>
        </p:spPr>
        <p:txBody>
          <a:bodyPr/>
          <a:lstStyle/>
          <a:p>
            <a:r>
              <a:rPr lang="en-US" dirty="0"/>
              <a:t>Figure 15.2 A SYN flooding–based DoS attack</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477" y="2057401"/>
            <a:ext cx="7395047" cy="2412353"/>
          </a:xfrm>
          <a:prstGeom prst="rect">
            <a:avLst/>
          </a:prstGeom>
        </p:spPr>
      </p:pic>
    </p:spTree>
    <p:extLst>
      <p:ext uri="{BB962C8B-B14F-4D97-AF65-F5344CB8AC3E}">
        <p14:creationId xmlns:p14="http://schemas.microsoft.com/office/powerpoint/2010/main" val="294707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endParaRPr lang="en-US" dirty="0" smtClean="0"/>
          </a:p>
        </p:txBody>
      </p:sp>
      <p:sp>
        <p:nvSpPr>
          <p:cNvPr id="21507" name="Rectangle 3"/>
          <p:cNvSpPr>
            <a:spLocks noGrp="1" noChangeArrowheads="1"/>
          </p:cNvSpPr>
          <p:nvPr>
            <p:ph idx="1"/>
          </p:nvPr>
        </p:nvSpPr>
        <p:spPr/>
        <p:txBody>
          <a:bodyPr/>
          <a:lstStyle/>
          <a:p>
            <a:r>
              <a:rPr lang="en-US" altLang="en-US" dirty="0"/>
              <a:t>Another simple DoS attack is the infamous ping of death (POD</a:t>
            </a:r>
            <a:r>
              <a:rPr lang="en-US" altLang="en-US" dirty="0" smtClean="0"/>
              <a:t>).</a:t>
            </a:r>
          </a:p>
          <a:p>
            <a:pPr lvl="1"/>
            <a:r>
              <a:rPr lang="en-US" altLang="en-US" dirty="0" smtClean="0"/>
              <a:t>POD targets a </a:t>
            </a:r>
            <a:r>
              <a:rPr lang="en-US" altLang="en-US" dirty="0"/>
              <a:t>specific application or operating </a:t>
            </a:r>
            <a:r>
              <a:rPr lang="en-US" altLang="en-US" dirty="0" smtClean="0"/>
              <a:t>system.</a:t>
            </a:r>
          </a:p>
          <a:p>
            <a:pPr lvl="1"/>
            <a:r>
              <a:rPr lang="en-US" altLang="en-US" dirty="0" smtClean="0"/>
              <a:t>Reminder: SYN flooding targets </a:t>
            </a:r>
            <a:r>
              <a:rPr lang="en-US" altLang="en-US" dirty="0"/>
              <a:t>a </a:t>
            </a:r>
            <a:r>
              <a:rPr lang="en-US" altLang="en-US" dirty="0" smtClean="0"/>
              <a:t>protocol.</a:t>
            </a:r>
          </a:p>
          <a:p>
            <a:pPr lvl="1"/>
            <a:r>
              <a:rPr lang="en-US" altLang="en-US" dirty="0"/>
              <a:t>I</a:t>
            </a:r>
            <a:r>
              <a:rPr lang="en-US" altLang="en-US" dirty="0" smtClean="0"/>
              <a:t>n </a:t>
            </a:r>
            <a:r>
              <a:rPr lang="en-US" altLang="en-US" dirty="0"/>
              <a:t>the POD attack, the attacker sends an Internet Control Message Protocol (ICMP) ping packet equal to, or exceeding, </a:t>
            </a:r>
            <a:r>
              <a:rPr lang="en-US" altLang="en-US" dirty="0" smtClean="0"/>
              <a:t>64KB.</a:t>
            </a:r>
          </a:p>
          <a:p>
            <a:pPr lvl="1"/>
            <a:r>
              <a:rPr lang="en-US" altLang="en-US" dirty="0" smtClean="0"/>
              <a:t>Certain </a:t>
            </a:r>
            <a:r>
              <a:rPr lang="en-US" altLang="en-US" dirty="0"/>
              <a:t>older systems are not able to handle this size of packet, and the system will hang or crash</a:t>
            </a:r>
            <a:r>
              <a:rPr lang="en-US" altLang="en-US" dirty="0" smtClean="0"/>
              <a:t>.</a:t>
            </a:r>
          </a:p>
        </p:txBody>
      </p:sp>
    </p:spTree>
    <p:extLst>
      <p:ext uri="{BB962C8B-B14F-4D97-AF65-F5344CB8AC3E}">
        <p14:creationId xmlns:p14="http://schemas.microsoft.com/office/powerpoint/2010/main" val="25111025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Denial-of-Service Attack (</a:t>
            </a:r>
            <a:r>
              <a:rPr lang="en-US" i="1" dirty="0"/>
              <a:t>continued</a:t>
            </a:r>
            <a:r>
              <a:rPr lang="en-US" dirty="0"/>
              <a:t>)</a:t>
            </a:r>
            <a:endParaRPr lang="en-US" dirty="0" smtClean="0"/>
          </a:p>
        </p:txBody>
      </p:sp>
      <p:sp>
        <p:nvSpPr>
          <p:cNvPr id="23555" name="Rectangle 3"/>
          <p:cNvSpPr>
            <a:spLocks noGrp="1" noChangeArrowheads="1"/>
          </p:cNvSpPr>
          <p:nvPr>
            <p:ph idx="1"/>
          </p:nvPr>
        </p:nvSpPr>
        <p:spPr/>
        <p:txBody>
          <a:bodyPr/>
          <a:lstStyle/>
          <a:p>
            <a:r>
              <a:rPr lang="en-US" dirty="0"/>
              <a:t>A DoS </a:t>
            </a:r>
            <a:r>
              <a:rPr lang="en-US" dirty="0" smtClean="0"/>
              <a:t>attack employing </a:t>
            </a:r>
            <a:r>
              <a:rPr lang="en-US" dirty="0"/>
              <a:t>multiple attacking systems is known as a </a:t>
            </a:r>
            <a:r>
              <a:rPr lang="en-US" b="1" dirty="0"/>
              <a:t>distributed </a:t>
            </a:r>
            <a:r>
              <a:rPr lang="en-US" b="1" dirty="0" smtClean="0"/>
              <a:t>denial-of-service </a:t>
            </a:r>
            <a:r>
              <a:rPr lang="en-US" b="1" dirty="0"/>
              <a:t>(DDoS) attack</a:t>
            </a:r>
            <a:r>
              <a:rPr lang="en-US" dirty="0" smtClean="0"/>
              <a:t>.</a:t>
            </a:r>
          </a:p>
          <a:p>
            <a:pPr lvl="1"/>
            <a:r>
              <a:rPr lang="en-US" altLang="en-US" dirty="0" smtClean="0"/>
              <a:t>Denies access or service to authorized users</a:t>
            </a:r>
          </a:p>
          <a:p>
            <a:pPr lvl="1"/>
            <a:r>
              <a:rPr lang="en-US" altLang="en-US" dirty="0" smtClean="0"/>
              <a:t>Uses resources of many systems combined into an attack network</a:t>
            </a:r>
          </a:p>
          <a:p>
            <a:pPr lvl="1"/>
            <a:r>
              <a:rPr lang="en-US" altLang="en-US" dirty="0" smtClean="0"/>
              <a:t>Overwhelms target system or network</a:t>
            </a:r>
          </a:p>
          <a:p>
            <a:pPr lvl="2"/>
            <a:r>
              <a:rPr lang="en-US" altLang="en-US" dirty="0" smtClean="0"/>
              <a:t>With enough attack agents, even simple web traffic can quickly affect a large website</a:t>
            </a:r>
          </a:p>
        </p:txBody>
      </p:sp>
    </p:spTree>
    <p:extLst>
      <p:ext uri="{BB962C8B-B14F-4D97-AF65-F5344CB8AC3E}">
        <p14:creationId xmlns:p14="http://schemas.microsoft.com/office/powerpoint/2010/main" val="8298148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81</TotalTime>
  <Words>6603</Words>
  <Application>Microsoft Office PowerPoint</Application>
  <PresentationFormat>Widescreen</PresentationFormat>
  <Paragraphs>363</Paragraphs>
  <Slides>55</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Gill Sans MT</vt:lpstr>
      <vt:lpstr>ヒラギノ角ゴ Pro W3</vt:lpstr>
      <vt:lpstr>Gallery</vt:lpstr>
      <vt:lpstr>Attacks and Malicious Software</vt:lpstr>
      <vt:lpstr>Denial-of-Service Attack</vt:lpstr>
      <vt:lpstr>Denial-of-Service Attack (continued)</vt:lpstr>
      <vt:lpstr>Denial-of-Service Attack (continued)</vt:lpstr>
      <vt:lpstr>PowerPoint Presentation</vt:lpstr>
      <vt:lpstr>Denial-of-Service Attack (continued)</vt:lpstr>
      <vt:lpstr>PowerPoint Presentation</vt:lpstr>
      <vt:lpstr>Denial-of-Service Attack (continued)</vt:lpstr>
      <vt:lpstr>Denial-of-Service Attack (continued)</vt:lpstr>
      <vt:lpstr>PowerPoint Presentation</vt:lpstr>
      <vt:lpstr>Denial-of-Service Attack (continued)</vt:lpstr>
      <vt:lpstr>Denial-of-Service Attack (continued)</vt:lpstr>
      <vt:lpstr>Denial-of-Service Attack (continued)</vt:lpstr>
      <vt:lpstr>Social Engineering</vt:lpstr>
      <vt:lpstr>Sniffing</vt:lpstr>
      <vt:lpstr>PowerPoint Presentation</vt:lpstr>
      <vt:lpstr>Spoofing</vt:lpstr>
      <vt:lpstr>Spoofing (continued)</vt:lpstr>
      <vt:lpstr>Spoofing (continued)</vt:lpstr>
      <vt:lpstr>PowerPoint Presentation</vt:lpstr>
      <vt:lpstr>Spoofing (continued)</vt:lpstr>
      <vt:lpstr>PowerPoint Presentation</vt:lpstr>
      <vt:lpstr>Spoofing (continued)</vt:lpstr>
      <vt:lpstr>PowerPoint Presentation</vt:lpstr>
      <vt:lpstr>TCP/IP Hijacking</vt:lpstr>
      <vt:lpstr>Man-in-the-Middle Attacks</vt:lpstr>
      <vt:lpstr>PowerPoint Presentation</vt:lpstr>
      <vt:lpstr>Man-in-the-Middle Attacks (continued)</vt:lpstr>
      <vt:lpstr>Replay Attack</vt:lpstr>
      <vt:lpstr>Transitive Access</vt:lpstr>
      <vt:lpstr>Spam</vt:lpstr>
      <vt:lpstr>Spim</vt:lpstr>
      <vt:lpstr>Phishing</vt:lpstr>
      <vt:lpstr>Spear Phishing</vt:lpstr>
      <vt:lpstr>Vishing</vt:lpstr>
      <vt:lpstr>Pharming</vt:lpstr>
      <vt:lpstr>PowerPoint Presentation</vt:lpstr>
      <vt:lpstr>Scanning Attacks</vt:lpstr>
      <vt:lpstr>Attacks on Encryption</vt:lpstr>
      <vt:lpstr>Attacks on Encryption (continued)</vt:lpstr>
      <vt:lpstr>Attacks on Encryption (continued)</vt:lpstr>
      <vt:lpstr>Address System Attacks</vt:lpstr>
      <vt:lpstr>Cache Poisoning</vt:lpstr>
      <vt:lpstr>Cache Poisoning (continued)</vt:lpstr>
      <vt:lpstr>PowerPoint Presentation</vt:lpstr>
      <vt:lpstr>PowerPoint Presentation</vt:lpstr>
      <vt:lpstr>PowerPoint Presentation</vt:lpstr>
      <vt:lpstr>Cache Poisoning (continued)</vt:lpstr>
      <vt:lpstr>Password Guessing</vt:lpstr>
      <vt:lpstr>Password Guessing (continued)</vt:lpstr>
      <vt:lpstr>Password Guessing (continued)</vt:lpstr>
      <vt:lpstr>Password Guessing (continued)</vt:lpstr>
      <vt:lpstr>Pass-the-Hash Attacks</vt:lpstr>
      <vt:lpstr>Software Exploitation</vt:lpstr>
      <vt:lpstr>Software Exploitation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and Malicious Software</dc:title>
  <dc:creator>Admin</dc:creator>
  <cp:lastModifiedBy>Admin</cp:lastModifiedBy>
  <cp:revision>4</cp:revision>
  <dcterms:created xsi:type="dcterms:W3CDTF">2023-05-11T04:26:50Z</dcterms:created>
  <dcterms:modified xsi:type="dcterms:W3CDTF">2023-05-11T05:48:39Z</dcterms:modified>
</cp:coreProperties>
</file>