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8329B-54C8-4C8C-BF8D-F65F07CA700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4B325-EB45-40B9-B971-2265A58B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5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Connected hardware tokens are items that connect to a computer logically (e.g., via wireless) or physically in order to authenticate identity. Items such as smart cards, wireless tags, and USB tokens are common connected tokens used to serve as a possession factor. Disconnected hardware tokens are items that do not directly connect to the client computer, instead requiring input from the individual attempting to sign in. Typically, a disconnected hardware token device will use a built-in screen to display authentication data that are then utilized by the user to sign in when prompted.</a:t>
            </a:r>
          </a:p>
          <a:p>
            <a:r>
              <a:rPr lang="en-US" b="1" dirty="0" smtClean="0"/>
              <a:t>static biometrics</a:t>
            </a:r>
            <a:r>
              <a:rPr lang="en-US" dirty="0" smtClean="0"/>
              <a:t>, such as fingerprint, retina, and face; and </a:t>
            </a:r>
            <a:r>
              <a:rPr lang="en-US" b="1" dirty="0" smtClean="0"/>
              <a:t>dynamic biometrics</a:t>
            </a:r>
            <a:r>
              <a:rPr lang="en-US" dirty="0" smtClean="0"/>
              <a:t>, such as voice, handwriting, and typing rhythm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4B325-EB45-40B9-B971-2265A58B98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Connected hardware tokens are items that connect to a computer logically (e.g., via wireless) or physically in order to authenticate identity. Items such as smart cards, wireless tags, and USB tokens are common connected tokens used to serve as a possession factor. Disconnected hardware tokens are items that do not directly connect to the client computer, instead requiring input from the individual attempting to sign in. Typically, a disconnected hardware token device will use a built-in screen to display authentication data that are then utilized by the user to sign in when prompted.</a:t>
            </a:r>
          </a:p>
          <a:p>
            <a:r>
              <a:rPr lang="en-US" b="1" dirty="0" smtClean="0"/>
              <a:t>static biometrics</a:t>
            </a:r>
            <a:r>
              <a:rPr lang="en-US" dirty="0" smtClean="0"/>
              <a:t>, such as fingerprint, retina, and face; and </a:t>
            </a:r>
            <a:r>
              <a:rPr lang="en-US" b="1" dirty="0" smtClean="0"/>
              <a:t>dynamic biometrics</a:t>
            </a:r>
            <a:r>
              <a:rPr lang="en-US" dirty="0" smtClean="0"/>
              <a:t>, such as voice, handwriting, and typing rhythm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4B325-EB45-40B9-B971-2265A58B98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3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hash function H accepts a variable-length block of data M as input and produces a fixed-size result h = H(M), referred to as a hash value or a hash code.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cryptographic hash function </a:t>
            </a:r>
            <a:r>
              <a:rPr lang="en-US" dirty="0" smtClean="0"/>
              <a:t>is an algorithm for which it is computationally infeasible (because no attack is significantly more efficient than brute force) to find either (a) a data object that maps to a pre-specified hash result (the one-way property) or (b) two data objects that map to the same hash result (the collision-free property).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4B325-EB45-40B9-B971-2265A58B98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hash function H accepts a variable-length block of data M as input and produces a fixed-size result h = H(M), referred to as a hash value or a hash code.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cryptographic hash function </a:t>
            </a:r>
            <a:r>
              <a:rPr lang="en-US" dirty="0" smtClean="0"/>
              <a:t>is an algorithm for which it is computationally infeasible (because no attack is significantly more efficient than brute force) to find either (a) a data object that maps to a pre-specified hash result (the one-way property) or (b) two data objects that map to the same hash result (the collision-free property).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4B325-EB45-40B9-B971-2265A58B98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6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B782BE-02AE-4160-8089-060D063507D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context of authentication mechanisms, "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refers to a random sequence of data that is added to a password before it is hashed. The purpose of using a salt is to make it more difficult for attackers to use precomputed tables, such as rainbow tables, to crack passwords.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err="1" smtClean="0">
                <a:latin typeface="Arial" panose="020B0604020202020204" pitchFamily="34" charset="0"/>
              </a:rPr>
              <a:t>account:coded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password </a:t>
            </a:r>
            <a:r>
              <a:rPr lang="en-US" altLang="en-US" dirty="0" err="1" smtClean="0">
                <a:latin typeface="Arial" panose="020B0604020202020204" pitchFamily="34" charset="0"/>
              </a:rPr>
              <a:t>data:uid:gid:GCOS-field:homedir:shell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solidFill>
                  <a:schemeClr val="bg2"/>
                </a:solidFill>
                <a:latin typeface="Arial" panose="020B0604020202020204" pitchFamily="34" charset="0"/>
              </a:rPr>
              <a:t>Salt: 12 bits encoded in 2 bytes</a:t>
            </a:r>
          </a:p>
          <a:p>
            <a:pPr eaLnBrk="1" hangingPunct="1"/>
            <a:r>
              <a:rPr lang="en-US" altLang="en-US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Ciphertext</a:t>
            </a:r>
            <a:r>
              <a:rPr lang="en-US" altLang="en-US" dirty="0" smtClean="0">
                <a:solidFill>
                  <a:schemeClr val="bg2"/>
                </a:solidFill>
                <a:latin typeface="Arial" panose="020B0604020202020204" pitchFamily="34" charset="0"/>
              </a:rPr>
              <a:t>: 11 bytes</a:t>
            </a:r>
          </a:p>
          <a:p>
            <a:pPr eaLnBrk="1" hangingPunct="1"/>
            <a:endParaRPr lang="en-US" altLang="en-US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solidFill>
                  <a:schemeClr val="bg2"/>
                </a:solidFill>
                <a:latin typeface="Arial" panose="020B0604020202020204" pitchFamily="34" charset="0"/>
              </a:rPr>
              <a:t>It is much harder to infer the key than to infer the clear text.</a:t>
            </a:r>
          </a:p>
        </p:txBody>
      </p:sp>
    </p:spTree>
    <p:extLst>
      <p:ext uri="{BB962C8B-B14F-4D97-AF65-F5344CB8AC3E}">
        <p14:creationId xmlns:p14="http://schemas.microsoft.com/office/powerpoint/2010/main" val="176051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Multifactor authentication refers to the use of more than one of the authentication means in the preceding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4B325-EB45-40B9-B971-2265A58B98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9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Multifactor authentication refers to the use of more than one of the authentication means in the preceding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4B325-EB45-40B9-B971-2265A58B98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0E7648-7F91-45AF-A109-D21CDD2E9B9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PIN protected: usually the password is much harder to memorize. Also, you need both PIN and smart card for authentication.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Sometimes, no random challenge for cryptographic challenge/response cards, eg, the crypto calculator.</a:t>
            </a:r>
          </a:p>
        </p:txBody>
      </p:sp>
    </p:spTree>
    <p:extLst>
      <p:ext uri="{BB962C8B-B14F-4D97-AF65-F5344CB8AC3E}">
        <p14:creationId xmlns:p14="http://schemas.microsoft.com/office/powerpoint/2010/main" val="309210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1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83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0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1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6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6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1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EEE84D-12D0-4A6E-A551-36BF64F4528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thinkgeek.com/images/products/zoom/fingerprint-mouse.jpg&amp;imgrefurl=http://www.thinkgeek.com/gadgets/security/5f11/zoom/&amp;h=228&amp;w=400&amp;sz=8&amp;tbnid=vXp2LqdOKTwJ:&amp;tbnh=68&amp;tbnw=119&amp;start=1&amp;prev=/images%3Fq%3Dfingerprint%2Bmouse%26hl%3Den%26lr%3D%26ie%3DUTF-8%26oe%3DUTF-8%26safe%3Doff%26sa%3D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Authentication Mechanisms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Zia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5297"/>
          </a:xfrm>
        </p:spPr>
        <p:txBody>
          <a:bodyPr/>
          <a:lstStyle/>
          <a:p>
            <a:r>
              <a:rPr lang="en-US" dirty="0" smtClean="0"/>
              <a:t>Message Authentication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424" y="1401097"/>
            <a:ext cx="8092485" cy="52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228600"/>
            <a:ext cx="10018713" cy="99218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Salt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8163" y="1371600"/>
            <a:ext cx="8229600" cy="1092200"/>
          </a:xfrm>
        </p:spPr>
        <p:txBody>
          <a:bodyPr/>
          <a:lstStyle/>
          <a:p>
            <a:pPr eaLnBrk="1" hangingPunct="1"/>
            <a:r>
              <a:rPr lang="en-US" altLang="en-US" sz="3200"/>
              <a:t>Password line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walt:fURfuu4.4hY0U:129:129:Belgers:/home/walt:/bin/csh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43363" y="1865676"/>
            <a:ext cx="254000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97363" y="4484688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 dirty="0">
                <a:solidFill>
                  <a:srgbClr val="FFFF00"/>
                </a:solidFill>
                <a:latin typeface="Tahoma" panose="020B0604030504040204" pitchFamily="34" charset="0"/>
              </a:rPr>
              <a:t>25x DES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001963" y="3505200"/>
            <a:ext cx="90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Input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992563" y="373697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830763" y="3736975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983163" y="3733801"/>
            <a:ext cx="0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297363" y="2363788"/>
            <a:ext cx="685800" cy="1370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983163" y="3200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Salt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191001" y="3962401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Key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511377" y="4038601"/>
            <a:ext cx="268272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 dirty="0">
                <a:solidFill>
                  <a:srgbClr val="002060"/>
                </a:solidFill>
                <a:latin typeface="Tahoma" panose="020B0604030504040204" pitchFamily="34" charset="0"/>
              </a:rPr>
              <a:t>Constant,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 dirty="0">
                <a:solidFill>
                  <a:srgbClr val="002060"/>
                </a:solidFill>
                <a:latin typeface="Tahoma" panose="020B0604030504040204" pitchFamily="34" charset="0"/>
              </a:rPr>
              <a:t>A 64-bit block of 0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3001963" y="486568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735264" y="4914901"/>
            <a:ext cx="1146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Plaintext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297363" y="1878805"/>
            <a:ext cx="1406525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699251" y="4381501"/>
            <a:ext cx="1331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Ciphertext</a:t>
            </a: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583363" y="4865688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5110163" y="2363788"/>
            <a:ext cx="1854200" cy="977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V="1">
            <a:off x="8259763" y="3341688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 flipV="1">
            <a:off x="6964363" y="334168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6426200" y="2590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latin typeface="Tahoma" panose="020B0604030504040204" pitchFamily="34" charset="0"/>
              </a:rPr>
              <a:t>Compare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2830908" y="5715000"/>
            <a:ext cx="6865149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 dirty="0">
                <a:solidFill>
                  <a:srgbClr val="002060"/>
                </a:solidFill>
                <a:latin typeface="Tahoma" panose="020B0604030504040204" pitchFamily="34" charset="0"/>
              </a:rPr>
              <a:t>When password is set, salt is chosen randomly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 dirty="0">
                <a:solidFill>
                  <a:srgbClr val="002060"/>
                </a:solidFill>
                <a:latin typeface="Tahoma" panose="020B0604030504040204" pitchFamily="34" charset="0"/>
              </a:rPr>
              <a:t>12-bit salt slows dictionary attack by factor of 2</a:t>
            </a:r>
            <a:r>
              <a:rPr lang="en-US" altLang="en-US" sz="2400" baseline="30000" dirty="0">
                <a:solidFill>
                  <a:srgbClr val="002060"/>
                </a:solidFill>
                <a:latin typeface="Tahoma" panose="020B060403050404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234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Dictionary Attack – some numbers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43897"/>
            <a:ext cx="8991600" cy="5685503"/>
          </a:xfrm>
        </p:spPr>
        <p:txBody>
          <a:bodyPr/>
          <a:lstStyle/>
          <a:p>
            <a:pPr eaLnBrk="1" hangingPunct="1"/>
            <a:r>
              <a:rPr lang="en-US" altLang="en-US" dirty="0"/>
              <a:t>Typical password dictionary </a:t>
            </a:r>
          </a:p>
          <a:p>
            <a:pPr lvl="1" eaLnBrk="1" hangingPunct="1"/>
            <a:r>
              <a:rPr lang="en-US" altLang="en-US" dirty="0"/>
              <a:t> 1,000,000 entries of common passwords</a:t>
            </a:r>
          </a:p>
          <a:p>
            <a:pPr lvl="2" eaLnBrk="1" hangingPunct="1"/>
            <a:r>
              <a:rPr lang="en-US" altLang="en-US" dirty="0"/>
              <a:t>people's names, common pet names, and ordinary words. </a:t>
            </a:r>
          </a:p>
          <a:p>
            <a:pPr lvl="1" eaLnBrk="1" hangingPunct="1"/>
            <a:r>
              <a:rPr lang="en-US" altLang="en-US" dirty="0"/>
              <a:t>Suppose you generate and analyze 10 guesses per second</a:t>
            </a:r>
          </a:p>
          <a:p>
            <a:pPr lvl="2" eaLnBrk="1" hangingPunct="1"/>
            <a:r>
              <a:rPr lang="en-US" altLang="en-US" dirty="0"/>
              <a:t>This may be reasonable for a web site; offline is </a:t>
            </a:r>
            <a:r>
              <a:rPr lang="en-US" altLang="en-US" i="1" dirty="0"/>
              <a:t>much </a:t>
            </a:r>
            <a:r>
              <a:rPr lang="en-US" altLang="en-US" dirty="0"/>
              <a:t>faster</a:t>
            </a:r>
          </a:p>
          <a:p>
            <a:pPr lvl="1" eaLnBrk="1" hangingPunct="1"/>
            <a:r>
              <a:rPr lang="en-US" altLang="en-US" dirty="0"/>
              <a:t>Dictionary attack in at most 100,000 seconds = 28 hours, or 14 hours on average</a:t>
            </a:r>
          </a:p>
          <a:p>
            <a:pPr eaLnBrk="1" hangingPunct="1"/>
            <a:r>
              <a:rPr lang="en-US" altLang="en-US" dirty="0"/>
              <a:t>If passwords were random</a:t>
            </a:r>
          </a:p>
          <a:p>
            <a:pPr lvl="1" eaLnBrk="1" hangingPunct="1"/>
            <a:r>
              <a:rPr lang="en-US" altLang="en-US" dirty="0"/>
              <a:t>Assume six-character password </a:t>
            </a:r>
          </a:p>
          <a:p>
            <a:pPr lvl="2" eaLnBrk="1" hangingPunct="1"/>
            <a:r>
              <a:rPr lang="en-US" altLang="en-US" dirty="0"/>
              <a:t>Upper- and lowercase letters, digits, 32 punctuation characters</a:t>
            </a:r>
          </a:p>
          <a:p>
            <a:pPr lvl="2" eaLnBrk="1" hangingPunct="1"/>
            <a:r>
              <a:rPr lang="en-US" altLang="en-US" dirty="0"/>
              <a:t>689,869,781,056 password combinations.</a:t>
            </a:r>
          </a:p>
          <a:p>
            <a:pPr lvl="2" eaLnBrk="1" hangingPunct="1"/>
            <a:r>
              <a:rPr lang="en-US" altLang="en-US" dirty="0"/>
              <a:t>Exhaustive search requires 1,093 years on average</a:t>
            </a:r>
          </a:p>
        </p:txBody>
      </p:sp>
    </p:spTree>
    <p:extLst>
      <p:ext uri="{BB962C8B-B14F-4D97-AF65-F5344CB8AC3E}">
        <p14:creationId xmlns:p14="http://schemas.microsoft.com/office/powerpoint/2010/main" val="8579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Biometrics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7848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a person’s physical characteristics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fingerprint, voice, face, keyboard timing,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Cannot be disclosed, lost, forgotten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Cost, installation, maintenance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Reliability of comparison algorithms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False positive: Allow access to unauthorized person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False negative: Disallow access to authorized person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Privacy?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forged, how do you revoke?</a:t>
            </a:r>
          </a:p>
        </p:txBody>
      </p:sp>
      <p:pic>
        <p:nvPicPr>
          <p:cNvPr id="35844" name="Picture 4" descr="print_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4"/>
          <a:stretch>
            <a:fillRect/>
          </a:stretch>
        </p:blipFill>
        <p:spPr bwMode="auto">
          <a:xfrm>
            <a:off x="7934326" y="152400"/>
            <a:ext cx="25050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 descr="ovalfingerpr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5410200"/>
            <a:ext cx="80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77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324" y="287594"/>
            <a:ext cx="10018713" cy="90702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Biometrics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1194621"/>
            <a:ext cx="10018713" cy="459658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Common uses</a:t>
            </a:r>
          </a:p>
          <a:p>
            <a:pPr lvl="1" eaLnBrk="1" hangingPunct="1"/>
            <a:r>
              <a:rPr lang="en-US" altLang="en-US" dirty="0" smtClean="0"/>
              <a:t>Specialized situations, physical security</a:t>
            </a:r>
          </a:p>
          <a:p>
            <a:pPr lvl="1" eaLnBrk="1" hangingPunct="1"/>
            <a:r>
              <a:rPr lang="en-US" altLang="en-US" dirty="0" smtClean="0"/>
              <a:t>Combine </a:t>
            </a:r>
          </a:p>
          <a:p>
            <a:pPr lvl="2" eaLnBrk="1" hangingPunct="1"/>
            <a:r>
              <a:rPr lang="en-US" altLang="en-US" dirty="0" smtClean="0"/>
              <a:t>Multiple biometrics</a:t>
            </a:r>
          </a:p>
          <a:p>
            <a:pPr lvl="2" eaLnBrk="1" hangingPunct="1"/>
            <a:r>
              <a:rPr lang="en-US" altLang="en-US" dirty="0" smtClean="0"/>
              <a:t>Biometric and PIN</a:t>
            </a:r>
          </a:p>
          <a:p>
            <a:pPr lvl="2" eaLnBrk="1" hangingPunct="1"/>
            <a:r>
              <a:rPr lang="en-US" altLang="en-US" dirty="0" smtClean="0"/>
              <a:t>Biometric and token</a:t>
            </a:r>
          </a:p>
        </p:txBody>
      </p:sp>
      <p:pic>
        <p:nvPicPr>
          <p:cNvPr id="36868" name="Picture 4" descr="fingerprint-mou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472" y="3492911"/>
            <a:ext cx="2276475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0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324" y="287594"/>
            <a:ext cx="10018713" cy="90702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Multifactor Authentication</a:t>
            </a: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384" y="1194620"/>
            <a:ext cx="8764591" cy="54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399" y="0"/>
            <a:ext cx="9515475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Token-based Authentication</a:t>
            </a:r>
            <a:br>
              <a:rPr lang="en-US" altLang="en-US" sz="3600" dirty="0"/>
            </a:br>
            <a:r>
              <a:rPr lang="en-US" altLang="en-US" sz="3600" dirty="0"/>
              <a:t>Smart Card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5067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With embedded CPU and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Carries conversation w/ a small card reader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Various forms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PIN protected memory card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Enter PIN to get the password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Cryptographic challenge/response cards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cryptographic key in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Computer create a random challenge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Enter PIN to encrypt/decrypt the challenge w/ the card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Cryptographic Calculator (</a:t>
            </a:r>
            <a:r>
              <a:rPr lang="en-US" altLang="en-US" dirty="0" err="1" smtClean="0"/>
              <a:t>readerless</a:t>
            </a:r>
            <a:r>
              <a:rPr lang="en-US" altLang="en-US" dirty="0" smtClean="0"/>
              <a:t> smart card)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Simulating a smartcard: user enter the encrypted result</a:t>
            </a:r>
            <a:endParaRPr lang="en-US" altLang="en-US" sz="2800" baseline="-25000" dirty="0"/>
          </a:p>
        </p:txBody>
      </p:sp>
      <p:pic>
        <p:nvPicPr>
          <p:cNvPr id="37892" name="Picture 4" descr="eToken NG-OT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038350"/>
            <a:ext cx="1657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5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/>
              <a:t>Smart Card Example</a:t>
            </a:r>
            <a:endParaRPr lang="en-US" altLang="en-US" sz="36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4038600"/>
            <a:ext cx="5486400" cy="2667000"/>
          </a:xfrm>
        </p:spPr>
        <p:txBody>
          <a:bodyPr/>
          <a:lstStyle/>
          <a:p>
            <a:pPr eaLnBrk="1" hangingPunct="1"/>
            <a:r>
              <a:rPr lang="en-US" altLang="en-US" sz="2400"/>
              <a:t>Some complications</a:t>
            </a:r>
          </a:p>
          <a:p>
            <a:pPr lvl="1" eaLnBrk="1" hangingPunct="1"/>
            <a:r>
              <a:rPr lang="en-US" altLang="en-US" sz="2000"/>
              <a:t>Initial data shared with server</a:t>
            </a:r>
          </a:p>
          <a:p>
            <a:pPr lvl="2" eaLnBrk="1" hangingPunct="1"/>
            <a:r>
              <a:rPr lang="en-US" altLang="en-US" sz="1800"/>
              <a:t>Need to set this up securely</a:t>
            </a:r>
          </a:p>
          <a:p>
            <a:pPr lvl="2" eaLnBrk="1" hangingPunct="1"/>
            <a:r>
              <a:rPr lang="en-US" altLang="en-US" sz="1800"/>
              <a:t>Shared database for many sites</a:t>
            </a:r>
          </a:p>
          <a:p>
            <a:pPr lvl="1" eaLnBrk="1" hangingPunct="1"/>
            <a:r>
              <a:rPr lang="en-US" altLang="en-US" sz="2000"/>
              <a:t>Clock skew</a:t>
            </a:r>
          </a:p>
        </p:txBody>
      </p:sp>
      <p:pic>
        <p:nvPicPr>
          <p:cNvPr id="38916" name="Picture 4" descr="keychain_tok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514600"/>
            <a:ext cx="16478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781425" y="2514600"/>
            <a:ext cx="1911350" cy="1123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800601" y="1676400"/>
            <a:ext cx="1495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chemeClr val="bg2"/>
                </a:solidFill>
                <a:latin typeface="Tahoma" panose="020B0604030504040204" pitchFamily="34" charset="0"/>
              </a:rPr>
              <a:t>Challenge</a:t>
            </a:r>
          </a:p>
        </p:txBody>
      </p:sp>
      <p:pic>
        <p:nvPicPr>
          <p:cNvPr id="38919" name="Picture 7" descr="ndoc2dbe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409826"/>
            <a:ext cx="2697163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733801" y="1676400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chemeClr val="bg2"/>
                </a:solidFill>
                <a:latin typeface="Tahoma" panose="020B0604030504040204" pitchFamily="34" charset="0"/>
              </a:rPr>
              <a:t>Time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4114800" y="2166938"/>
            <a:ext cx="304800" cy="576262"/>
          </a:xfrm>
          <a:prstGeom prst="downArrow">
            <a:avLst>
              <a:gd name="adj1" fmla="val 50000"/>
              <a:gd name="adj2" fmla="val 4726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2" name="AutoShape 10"/>
          <p:cNvSpPr>
            <a:spLocks noChangeArrowheads="1"/>
          </p:cNvSpPr>
          <p:nvPr/>
        </p:nvSpPr>
        <p:spPr bwMode="auto">
          <a:xfrm>
            <a:off x="5105400" y="2166938"/>
            <a:ext cx="304800" cy="576262"/>
          </a:xfrm>
          <a:prstGeom prst="downArrow">
            <a:avLst>
              <a:gd name="adj1" fmla="val 50000"/>
              <a:gd name="adj2" fmla="val 4726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886200" y="2743200"/>
            <a:ext cx="1676400" cy="5667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chemeClr val="bg1"/>
                </a:solidFill>
                <a:latin typeface="Tahoma" panose="020B0604030504040204" pitchFamily="34" charset="0"/>
              </a:rPr>
              <a:t>function</a:t>
            </a:r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4572000" y="3349626"/>
            <a:ext cx="304800" cy="576263"/>
          </a:xfrm>
          <a:prstGeom prst="downArrow">
            <a:avLst>
              <a:gd name="adj1" fmla="val 50000"/>
              <a:gd name="adj2" fmla="val 4726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8753476" y="1676400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chemeClr val="bg2"/>
                </a:solidFill>
                <a:latin typeface="Tahoma" panose="020B0604030504040204" pitchFamily="34" charset="0"/>
              </a:rPr>
              <a:t>Time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H="1">
            <a:off x="6296026" y="2743200"/>
            <a:ext cx="1019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6296026" y="3152775"/>
            <a:ext cx="1019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V="1">
            <a:off x="6296025" y="216693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V="1">
            <a:off x="6296025" y="3152776"/>
            <a:ext cx="0" cy="785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 flipH="1" flipV="1">
            <a:off x="4719639" y="3938588"/>
            <a:ext cx="1576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H="1" flipV="1">
            <a:off x="5257801" y="2179638"/>
            <a:ext cx="1038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976438" y="9144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chemeClr val="bg2"/>
                </a:solidFill>
                <a:latin typeface="Tahoma" panose="020B0604030504040204" pitchFamily="34" charset="0"/>
              </a:rPr>
              <a:t>Initial data</a:t>
            </a:r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2895600" y="1371600"/>
            <a:ext cx="5638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8534400" y="1371600"/>
            <a:ext cx="0" cy="19383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2895600" y="1371600"/>
            <a:ext cx="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8839200" y="2133600"/>
            <a:ext cx="0" cy="1176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8158"/>
          </a:xfrm>
        </p:spPr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6789"/>
            <a:ext cx="10018713" cy="4194412"/>
          </a:xfrm>
        </p:spPr>
        <p:txBody>
          <a:bodyPr/>
          <a:lstStyle/>
          <a:p>
            <a:r>
              <a:rPr lang="en-US" dirty="0"/>
              <a:t>Authentication is the process of verifying the identity of a user or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 authentication mechanism is a method or process used to confirm the identity of a user or system, and it ensures that only authorized individuals or systems have access to specific resources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other words, </a:t>
            </a:r>
            <a:r>
              <a:rPr lang="en-US" dirty="0" smtClean="0"/>
              <a:t>it is </a:t>
            </a:r>
            <a:r>
              <a:rPr lang="en-US" dirty="0"/>
              <a:t>process of determining whether some user or some </a:t>
            </a:r>
            <a:r>
              <a:rPr lang="en-US" dirty="0" smtClean="0"/>
              <a:t>application </a:t>
            </a:r>
            <a:r>
              <a:rPr lang="en-US" dirty="0"/>
              <a:t>or process acting on behalf of a user is, in fact, who or what it declares itself to </a:t>
            </a:r>
            <a:r>
              <a:rPr lang="en-US" dirty="0" smtClean="0"/>
              <a:t>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8158"/>
          </a:xfrm>
        </p:spPr>
        <p:txBody>
          <a:bodyPr/>
          <a:lstStyle/>
          <a:p>
            <a:r>
              <a:rPr lang="en-US" dirty="0" smtClean="0"/>
              <a:t>Authentication Mechanisms /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6788"/>
            <a:ext cx="10018713" cy="5261211"/>
          </a:xfrm>
        </p:spPr>
        <p:txBody>
          <a:bodyPr/>
          <a:lstStyle/>
          <a:p>
            <a:r>
              <a:rPr lang="en-US" dirty="0"/>
              <a:t>There are three general means, or authentication factors, of authenticating a user’s identity, which can be used alone or in combination.</a:t>
            </a:r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Knowledge factor (something the individual knows): </a:t>
            </a:r>
            <a:r>
              <a:rPr lang="en-US" dirty="0"/>
              <a:t>knowledge factors can come in the form of </a:t>
            </a:r>
            <a:r>
              <a:rPr lang="en-US" dirty="0" smtClean="0"/>
              <a:t>passwords</a:t>
            </a:r>
            <a:r>
              <a:rPr lang="en-US" dirty="0"/>
              <a:t>, passphrases, personal identification numbers (PINs), or answers to secret questions.</a:t>
            </a:r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Possession factor (something the individual possesses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  <a:r>
              <a:rPr lang="en-US" dirty="0"/>
              <a:t> Physical entity </a:t>
            </a:r>
            <a:r>
              <a:rPr lang="en-US" dirty="0" smtClean="0"/>
              <a:t>possessed </a:t>
            </a:r>
            <a:r>
              <a:rPr lang="en-US" dirty="0"/>
              <a:t>by the authorized user to connect to the client computer or </a:t>
            </a:r>
            <a:r>
              <a:rPr lang="en-US" dirty="0" smtClean="0"/>
              <a:t>portal, referred as token.</a:t>
            </a:r>
          </a:p>
          <a:p>
            <a:r>
              <a:rPr lang="en-US" b="1" dirty="0">
                <a:solidFill>
                  <a:srgbClr val="FF0000"/>
                </a:solidFill>
              </a:rPr>
              <a:t>Inherence factor (something the individual is or does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  <a:r>
              <a:rPr lang="en-US" dirty="0"/>
              <a:t>  Refers to </a:t>
            </a:r>
            <a:r>
              <a:rPr lang="en-US" dirty="0" smtClean="0"/>
              <a:t>characteristics</a:t>
            </a:r>
            <a:r>
              <a:rPr lang="en-US" dirty="0"/>
              <a:t>, called biometrics, that are unique or almost unique to the </a:t>
            </a:r>
            <a:r>
              <a:rPr lang="en-US" dirty="0" smtClean="0"/>
              <a:t>individual.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8158"/>
          </a:xfrm>
        </p:spPr>
        <p:txBody>
          <a:bodyPr/>
          <a:lstStyle/>
          <a:p>
            <a:r>
              <a:rPr lang="en-US" dirty="0" smtClean="0"/>
              <a:t>Authentication Factors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11" y="1593081"/>
            <a:ext cx="10118578" cy="379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108400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Password </a:t>
            </a:r>
            <a:r>
              <a:rPr lang="en-US" altLang="en-US" dirty="0" smtClean="0"/>
              <a:t>Authentication</a:t>
            </a:r>
            <a:endParaRPr lang="en-US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1769807"/>
            <a:ext cx="10018713" cy="402139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Basic idea</a:t>
            </a:r>
          </a:p>
          <a:p>
            <a:pPr lvl="1" eaLnBrk="1" hangingPunct="1"/>
            <a:r>
              <a:rPr lang="en-US" altLang="en-US" dirty="0" smtClean="0"/>
              <a:t>User has a secret password</a:t>
            </a:r>
          </a:p>
          <a:p>
            <a:pPr lvl="1" eaLnBrk="1" hangingPunct="1"/>
            <a:r>
              <a:rPr lang="en-US" altLang="en-US" dirty="0" smtClean="0"/>
              <a:t>System checks password to authenticate user</a:t>
            </a:r>
          </a:p>
          <a:p>
            <a:pPr eaLnBrk="1" hangingPunct="1"/>
            <a:r>
              <a:rPr lang="en-US" altLang="en-US" dirty="0" smtClean="0"/>
              <a:t>Issues</a:t>
            </a:r>
          </a:p>
          <a:p>
            <a:pPr lvl="1" eaLnBrk="1" hangingPunct="1"/>
            <a:r>
              <a:rPr lang="en-US" altLang="en-US" dirty="0" smtClean="0"/>
              <a:t>How is password stored?</a:t>
            </a:r>
          </a:p>
          <a:p>
            <a:pPr lvl="1" eaLnBrk="1" hangingPunct="1"/>
            <a:r>
              <a:rPr lang="en-US" altLang="en-US" dirty="0" smtClean="0"/>
              <a:t>How does system check password?</a:t>
            </a:r>
          </a:p>
          <a:p>
            <a:pPr lvl="1" eaLnBrk="1" hangingPunct="1"/>
            <a:r>
              <a:rPr lang="en-US" altLang="en-US" dirty="0" smtClean="0"/>
              <a:t>How easy is it to guess a password?</a:t>
            </a:r>
          </a:p>
          <a:p>
            <a:pPr lvl="2" eaLnBrk="1" hangingPunct="1"/>
            <a:r>
              <a:rPr lang="en-US" altLang="en-US" dirty="0" smtClean="0"/>
              <a:t>Difficult to keep password file secret, so best if it is hard to guess password even if you have the password file</a:t>
            </a:r>
          </a:p>
        </p:txBody>
      </p:sp>
    </p:spTree>
    <p:extLst>
      <p:ext uri="{BB962C8B-B14F-4D97-AF65-F5344CB8AC3E}">
        <p14:creationId xmlns:p14="http://schemas.microsoft.com/office/powerpoint/2010/main" val="42268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10223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password scheme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0" y="1981200"/>
            <a:ext cx="31496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Password file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2286000" y="3505200"/>
            <a:ext cx="1765300" cy="2374900"/>
            <a:chOff x="719" y="2073"/>
            <a:chExt cx="1112" cy="1496"/>
          </a:xfrm>
        </p:grpSpPr>
        <p:grpSp>
          <p:nvGrpSpPr>
            <p:cNvPr id="18442" name="Group 5"/>
            <p:cNvGrpSpPr>
              <a:grpSpLocks/>
            </p:cNvGrpSpPr>
            <p:nvPr/>
          </p:nvGrpSpPr>
          <p:grpSpPr bwMode="auto">
            <a:xfrm>
              <a:off x="966" y="2582"/>
              <a:ext cx="792" cy="661"/>
              <a:chOff x="966" y="2582"/>
              <a:chExt cx="792" cy="661"/>
            </a:xfrm>
          </p:grpSpPr>
          <p:sp>
            <p:nvSpPr>
              <p:cNvPr id="18496" name="Freeform 6"/>
              <p:cNvSpPr>
                <a:spLocks/>
              </p:cNvSpPr>
              <p:nvPr/>
            </p:nvSpPr>
            <p:spPr bwMode="auto">
              <a:xfrm>
                <a:off x="966" y="2582"/>
                <a:ext cx="514" cy="412"/>
              </a:xfrm>
              <a:custGeom>
                <a:avLst/>
                <a:gdLst>
                  <a:gd name="T0" fmla="*/ 353 w 514"/>
                  <a:gd name="T1" fmla="*/ 163 h 412"/>
                  <a:gd name="T2" fmla="*/ 425 w 514"/>
                  <a:gd name="T3" fmla="*/ 197 h 412"/>
                  <a:gd name="T4" fmla="*/ 446 w 514"/>
                  <a:gd name="T5" fmla="*/ 227 h 412"/>
                  <a:gd name="T6" fmla="*/ 463 w 514"/>
                  <a:gd name="T7" fmla="*/ 304 h 412"/>
                  <a:gd name="T8" fmla="*/ 491 w 514"/>
                  <a:gd name="T9" fmla="*/ 360 h 412"/>
                  <a:gd name="T10" fmla="*/ 514 w 514"/>
                  <a:gd name="T11" fmla="*/ 412 h 412"/>
                  <a:gd name="T12" fmla="*/ 458 w 514"/>
                  <a:gd name="T13" fmla="*/ 365 h 412"/>
                  <a:gd name="T14" fmla="*/ 413 w 514"/>
                  <a:gd name="T15" fmla="*/ 342 h 412"/>
                  <a:gd name="T16" fmla="*/ 348 w 514"/>
                  <a:gd name="T17" fmla="*/ 295 h 412"/>
                  <a:gd name="T18" fmla="*/ 322 w 514"/>
                  <a:gd name="T19" fmla="*/ 250 h 412"/>
                  <a:gd name="T20" fmla="*/ 306 w 514"/>
                  <a:gd name="T21" fmla="*/ 186 h 412"/>
                  <a:gd name="T22" fmla="*/ 72 w 514"/>
                  <a:gd name="T23" fmla="*/ 91 h 412"/>
                  <a:gd name="T24" fmla="*/ 0 w 514"/>
                  <a:gd name="T25" fmla="*/ 3 h 412"/>
                  <a:gd name="T26" fmla="*/ 35 w 514"/>
                  <a:gd name="T27" fmla="*/ 0 h 412"/>
                  <a:gd name="T28" fmla="*/ 112 w 514"/>
                  <a:gd name="T29" fmla="*/ 28 h 412"/>
                  <a:gd name="T30" fmla="*/ 353 w 514"/>
                  <a:gd name="T31" fmla="*/ 163 h 4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14"/>
                  <a:gd name="T49" fmla="*/ 0 h 412"/>
                  <a:gd name="T50" fmla="*/ 514 w 514"/>
                  <a:gd name="T51" fmla="*/ 412 h 4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14" h="412">
                    <a:moveTo>
                      <a:pt x="353" y="163"/>
                    </a:moveTo>
                    <a:lnTo>
                      <a:pt x="425" y="197"/>
                    </a:lnTo>
                    <a:lnTo>
                      <a:pt x="446" y="227"/>
                    </a:lnTo>
                    <a:lnTo>
                      <a:pt x="463" y="304"/>
                    </a:lnTo>
                    <a:lnTo>
                      <a:pt x="491" y="360"/>
                    </a:lnTo>
                    <a:lnTo>
                      <a:pt x="514" y="412"/>
                    </a:lnTo>
                    <a:lnTo>
                      <a:pt x="458" y="365"/>
                    </a:lnTo>
                    <a:lnTo>
                      <a:pt x="413" y="342"/>
                    </a:lnTo>
                    <a:lnTo>
                      <a:pt x="348" y="295"/>
                    </a:lnTo>
                    <a:lnTo>
                      <a:pt x="322" y="250"/>
                    </a:lnTo>
                    <a:lnTo>
                      <a:pt x="306" y="186"/>
                    </a:lnTo>
                    <a:lnTo>
                      <a:pt x="72" y="91"/>
                    </a:lnTo>
                    <a:lnTo>
                      <a:pt x="0" y="3"/>
                    </a:lnTo>
                    <a:lnTo>
                      <a:pt x="35" y="0"/>
                    </a:lnTo>
                    <a:lnTo>
                      <a:pt x="112" y="28"/>
                    </a:lnTo>
                    <a:lnTo>
                      <a:pt x="353" y="163"/>
                    </a:lnTo>
                    <a:close/>
                  </a:path>
                </a:pathLst>
              </a:custGeom>
              <a:solidFill>
                <a:srgbClr val="E040A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497" name="Group 7"/>
              <p:cNvGrpSpPr>
                <a:grpSpLocks/>
              </p:cNvGrpSpPr>
              <p:nvPr/>
            </p:nvGrpSpPr>
            <p:grpSpPr bwMode="auto">
              <a:xfrm>
                <a:off x="1334" y="2818"/>
                <a:ext cx="424" cy="425"/>
                <a:chOff x="1334" y="2818"/>
                <a:chExt cx="424" cy="425"/>
              </a:xfrm>
            </p:grpSpPr>
            <p:sp>
              <p:nvSpPr>
                <p:cNvPr id="18498" name="Freeform 8"/>
                <p:cNvSpPr>
                  <a:spLocks/>
                </p:cNvSpPr>
                <p:nvPr/>
              </p:nvSpPr>
              <p:spPr bwMode="auto">
                <a:xfrm>
                  <a:off x="1334" y="2818"/>
                  <a:ext cx="424" cy="425"/>
                </a:xfrm>
                <a:custGeom>
                  <a:avLst/>
                  <a:gdLst>
                    <a:gd name="T0" fmla="*/ 0 w 424"/>
                    <a:gd name="T1" fmla="*/ 345 h 425"/>
                    <a:gd name="T2" fmla="*/ 57 w 424"/>
                    <a:gd name="T3" fmla="*/ 321 h 425"/>
                    <a:gd name="T4" fmla="*/ 73 w 424"/>
                    <a:gd name="T5" fmla="*/ 284 h 425"/>
                    <a:gd name="T6" fmla="*/ 87 w 424"/>
                    <a:gd name="T7" fmla="*/ 250 h 425"/>
                    <a:gd name="T8" fmla="*/ 89 w 424"/>
                    <a:gd name="T9" fmla="*/ 208 h 425"/>
                    <a:gd name="T10" fmla="*/ 78 w 424"/>
                    <a:gd name="T11" fmla="*/ 155 h 425"/>
                    <a:gd name="T12" fmla="*/ 68 w 424"/>
                    <a:gd name="T13" fmla="*/ 100 h 425"/>
                    <a:gd name="T14" fmla="*/ 83 w 424"/>
                    <a:gd name="T15" fmla="*/ 90 h 425"/>
                    <a:gd name="T16" fmla="*/ 102 w 424"/>
                    <a:gd name="T17" fmla="*/ 88 h 425"/>
                    <a:gd name="T18" fmla="*/ 125 w 424"/>
                    <a:gd name="T19" fmla="*/ 100 h 425"/>
                    <a:gd name="T20" fmla="*/ 148 w 424"/>
                    <a:gd name="T21" fmla="*/ 130 h 425"/>
                    <a:gd name="T22" fmla="*/ 174 w 424"/>
                    <a:gd name="T23" fmla="*/ 193 h 425"/>
                    <a:gd name="T24" fmla="*/ 197 w 424"/>
                    <a:gd name="T25" fmla="*/ 140 h 425"/>
                    <a:gd name="T26" fmla="*/ 232 w 424"/>
                    <a:gd name="T27" fmla="*/ 98 h 425"/>
                    <a:gd name="T28" fmla="*/ 266 w 424"/>
                    <a:gd name="T29" fmla="*/ 71 h 425"/>
                    <a:gd name="T30" fmla="*/ 313 w 424"/>
                    <a:gd name="T31" fmla="*/ 29 h 425"/>
                    <a:gd name="T32" fmla="*/ 348 w 424"/>
                    <a:gd name="T33" fmla="*/ 2 h 425"/>
                    <a:gd name="T34" fmla="*/ 371 w 424"/>
                    <a:gd name="T35" fmla="*/ 0 h 425"/>
                    <a:gd name="T36" fmla="*/ 386 w 424"/>
                    <a:gd name="T37" fmla="*/ 14 h 425"/>
                    <a:gd name="T38" fmla="*/ 379 w 424"/>
                    <a:gd name="T39" fmla="*/ 35 h 425"/>
                    <a:gd name="T40" fmla="*/ 359 w 424"/>
                    <a:gd name="T41" fmla="*/ 71 h 425"/>
                    <a:gd name="T42" fmla="*/ 330 w 424"/>
                    <a:gd name="T43" fmla="*/ 115 h 425"/>
                    <a:gd name="T44" fmla="*/ 293 w 424"/>
                    <a:gd name="T45" fmla="*/ 161 h 425"/>
                    <a:gd name="T46" fmla="*/ 344 w 424"/>
                    <a:gd name="T47" fmla="*/ 149 h 425"/>
                    <a:gd name="T48" fmla="*/ 385 w 424"/>
                    <a:gd name="T49" fmla="*/ 150 h 425"/>
                    <a:gd name="T50" fmla="*/ 406 w 424"/>
                    <a:gd name="T51" fmla="*/ 161 h 425"/>
                    <a:gd name="T52" fmla="*/ 406 w 424"/>
                    <a:gd name="T53" fmla="*/ 183 h 425"/>
                    <a:gd name="T54" fmla="*/ 395 w 424"/>
                    <a:gd name="T55" fmla="*/ 203 h 425"/>
                    <a:gd name="T56" fmla="*/ 374 w 424"/>
                    <a:gd name="T57" fmla="*/ 224 h 425"/>
                    <a:gd name="T58" fmla="*/ 339 w 424"/>
                    <a:gd name="T59" fmla="*/ 236 h 425"/>
                    <a:gd name="T60" fmla="*/ 379 w 424"/>
                    <a:gd name="T61" fmla="*/ 233 h 425"/>
                    <a:gd name="T62" fmla="*/ 412 w 424"/>
                    <a:gd name="T63" fmla="*/ 243 h 425"/>
                    <a:gd name="T64" fmla="*/ 424 w 424"/>
                    <a:gd name="T65" fmla="*/ 271 h 425"/>
                    <a:gd name="T66" fmla="*/ 413 w 424"/>
                    <a:gd name="T67" fmla="*/ 294 h 425"/>
                    <a:gd name="T68" fmla="*/ 387 w 424"/>
                    <a:gd name="T69" fmla="*/ 306 h 425"/>
                    <a:gd name="T70" fmla="*/ 319 w 424"/>
                    <a:gd name="T71" fmla="*/ 302 h 425"/>
                    <a:gd name="T72" fmla="*/ 352 w 424"/>
                    <a:gd name="T73" fmla="*/ 314 h 425"/>
                    <a:gd name="T74" fmla="*/ 368 w 424"/>
                    <a:gd name="T75" fmla="*/ 327 h 425"/>
                    <a:gd name="T76" fmla="*/ 380 w 424"/>
                    <a:gd name="T77" fmla="*/ 345 h 425"/>
                    <a:gd name="T78" fmla="*/ 376 w 424"/>
                    <a:gd name="T79" fmla="*/ 372 h 425"/>
                    <a:gd name="T80" fmla="*/ 356 w 424"/>
                    <a:gd name="T81" fmla="*/ 388 h 425"/>
                    <a:gd name="T82" fmla="*/ 334 w 424"/>
                    <a:gd name="T83" fmla="*/ 387 h 425"/>
                    <a:gd name="T84" fmla="*/ 304 w 424"/>
                    <a:gd name="T85" fmla="*/ 378 h 425"/>
                    <a:gd name="T86" fmla="*/ 275 w 424"/>
                    <a:gd name="T87" fmla="*/ 363 h 425"/>
                    <a:gd name="T88" fmla="*/ 257 w 424"/>
                    <a:gd name="T89" fmla="*/ 390 h 425"/>
                    <a:gd name="T90" fmla="*/ 238 w 424"/>
                    <a:gd name="T91" fmla="*/ 410 h 425"/>
                    <a:gd name="T92" fmla="*/ 216 w 424"/>
                    <a:gd name="T93" fmla="*/ 420 h 425"/>
                    <a:gd name="T94" fmla="*/ 188 w 424"/>
                    <a:gd name="T95" fmla="*/ 425 h 425"/>
                    <a:gd name="T96" fmla="*/ 71 w 424"/>
                    <a:gd name="T97" fmla="*/ 396 h 425"/>
                    <a:gd name="T98" fmla="*/ 0 w 424"/>
                    <a:gd name="T99" fmla="*/ 345 h 42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424"/>
                    <a:gd name="T151" fmla="*/ 0 h 425"/>
                    <a:gd name="T152" fmla="*/ 424 w 424"/>
                    <a:gd name="T153" fmla="*/ 425 h 42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424" h="425">
                      <a:moveTo>
                        <a:pt x="0" y="345"/>
                      </a:moveTo>
                      <a:lnTo>
                        <a:pt x="57" y="321"/>
                      </a:lnTo>
                      <a:lnTo>
                        <a:pt x="73" y="284"/>
                      </a:lnTo>
                      <a:lnTo>
                        <a:pt x="87" y="250"/>
                      </a:lnTo>
                      <a:lnTo>
                        <a:pt x="89" y="208"/>
                      </a:lnTo>
                      <a:lnTo>
                        <a:pt x="78" y="155"/>
                      </a:lnTo>
                      <a:lnTo>
                        <a:pt x="68" y="100"/>
                      </a:lnTo>
                      <a:lnTo>
                        <a:pt x="83" y="90"/>
                      </a:lnTo>
                      <a:lnTo>
                        <a:pt x="102" y="88"/>
                      </a:lnTo>
                      <a:lnTo>
                        <a:pt x="125" y="100"/>
                      </a:lnTo>
                      <a:lnTo>
                        <a:pt x="148" y="130"/>
                      </a:lnTo>
                      <a:lnTo>
                        <a:pt x="174" y="193"/>
                      </a:lnTo>
                      <a:lnTo>
                        <a:pt x="197" y="140"/>
                      </a:lnTo>
                      <a:lnTo>
                        <a:pt x="232" y="98"/>
                      </a:lnTo>
                      <a:lnTo>
                        <a:pt x="266" y="71"/>
                      </a:lnTo>
                      <a:lnTo>
                        <a:pt x="313" y="29"/>
                      </a:lnTo>
                      <a:lnTo>
                        <a:pt x="348" y="2"/>
                      </a:lnTo>
                      <a:lnTo>
                        <a:pt x="371" y="0"/>
                      </a:lnTo>
                      <a:lnTo>
                        <a:pt x="386" y="14"/>
                      </a:lnTo>
                      <a:lnTo>
                        <a:pt x="379" y="35"/>
                      </a:lnTo>
                      <a:lnTo>
                        <a:pt x="359" y="71"/>
                      </a:lnTo>
                      <a:lnTo>
                        <a:pt x="330" y="115"/>
                      </a:lnTo>
                      <a:lnTo>
                        <a:pt x="293" y="161"/>
                      </a:lnTo>
                      <a:lnTo>
                        <a:pt x="344" y="149"/>
                      </a:lnTo>
                      <a:lnTo>
                        <a:pt x="385" y="150"/>
                      </a:lnTo>
                      <a:lnTo>
                        <a:pt x="406" y="161"/>
                      </a:lnTo>
                      <a:lnTo>
                        <a:pt x="406" y="183"/>
                      </a:lnTo>
                      <a:lnTo>
                        <a:pt x="395" y="203"/>
                      </a:lnTo>
                      <a:lnTo>
                        <a:pt x="374" y="224"/>
                      </a:lnTo>
                      <a:lnTo>
                        <a:pt x="339" y="236"/>
                      </a:lnTo>
                      <a:lnTo>
                        <a:pt x="379" y="233"/>
                      </a:lnTo>
                      <a:lnTo>
                        <a:pt x="412" y="243"/>
                      </a:lnTo>
                      <a:lnTo>
                        <a:pt x="424" y="271"/>
                      </a:lnTo>
                      <a:lnTo>
                        <a:pt x="413" y="294"/>
                      </a:lnTo>
                      <a:lnTo>
                        <a:pt x="387" y="306"/>
                      </a:lnTo>
                      <a:lnTo>
                        <a:pt x="319" y="302"/>
                      </a:lnTo>
                      <a:lnTo>
                        <a:pt x="352" y="314"/>
                      </a:lnTo>
                      <a:lnTo>
                        <a:pt x="368" y="327"/>
                      </a:lnTo>
                      <a:lnTo>
                        <a:pt x="380" y="345"/>
                      </a:lnTo>
                      <a:lnTo>
                        <a:pt x="376" y="372"/>
                      </a:lnTo>
                      <a:lnTo>
                        <a:pt x="356" y="388"/>
                      </a:lnTo>
                      <a:lnTo>
                        <a:pt x="334" y="387"/>
                      </a:lnTo>
                      <a:lnTo>
                        <a:pt x="304" y="378"/>
                      </a:lnTo>
                      <a:lnTo>
                        <a:pt x="275" y="363"/>
                      </a:lnTo>
                      <a:lnTo>
                        <a:pt x="257" y="390"/>
                      </a:lnTo>
                      <a:lnTo>
                        <a:pt x="238" y="410"/>
                      </a:lnTo>
                      <a:lnTo>
                        <a:pt x="216" y="420"/>
                      </a:lnTo>
                      <a:lnTo>
                        <a:pt x="188" y="425"/>
                      </a:lnTo>
                      <a:lnTo>
                        <a:pt x="71" y="396"/>
                      </a:lnTo>
                      <a:lnTo>
                        <a:pt x="0" y="345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499" name="Group 9"/>
                <p:cNvGrpSpPr>
                  <a:grpSpLocks/>
                </p:cNvGrpSpPr>
                <p:nvPr/>
              </p:nvGrpSpPr>
              <p:grpSpPr bwMode="auto">
                <a:xfrm>
                  <a:off x="1392" y="2999"/>
                  <a:ext cx="294" cy="215"/>
                  <a:chOff x="1392" y="2999"/>
                  <a:chExt cx="294" cy="215"/>
                </a:xfrm>
              </p:grpSpPr>
              <p:sp>
                <p:nvSpPr>
                  <p:cNvPr id="18500" name="Freeform 10"/>
                  <p:cNvSpPr>
                    <a:spLocks/>
                  </p:cNvSpPr>
                  <p:nvPr/>
                </p:nvSpPr>
                <p:spPr bwMode="auto">
                  <a:xfrm>
                    <a:off x="1590" y="3001"/>
                    <a:ext cx="96" cy="61"/>
                  </a:xfrm>
                  <a:custGeom>
                    <a:avLst/>
                    <a:gdLst>
                      <a:gd name="T0" fmla="*/ 96 w 96"/>
                      <a:gd name="T1" fmla="*/ 54 h 61"/>
                      <a:gd name="T2" fmla="*/ 60 w 96"/>
                      <a:gd name="T3" fmla="*/ 61 h 61"/>
                      <a:gd name="T4" fmla="*/ 30 w 96"/>
                      <a:gd name="T5" fmla="*/ 59 h 61"/>
                      <a:gd name="T6" fmla="*/ 9 w 96"/>
                      <a:gd name="T7" fmla="*/ 49 h 61"/>
                      <a:gd name="T8" fmla="*/ 0 w 96"/>
                      <a:gd name="T9" fmla="*/ 31 h 61"/>
                      <a:gd name="T10" fmla="*/ 6 w 96"/>
                      <a:gd name="T11" fmla="*/ 12 h 61"/>
                      <a:gd name="T12" fmla="*/ 26 w 96"/>
                      <a:gd name="T13" fmla="*/ 0 h 6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6"/>
                      <a:gd name="T22" fmla="*/ 0 h 61"/>
                      <a:gd name="T23" fmla="*/ 96 w 96"/>
                      <a:gd name="T24" fmla="*/ 61 h 6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6" h="61">
                        <a:moveTo>
                          <a:pt x="96" y="54"/>
                        </a:moveTo>
                        <a:lnTo>
                          <a:pt x="60" y="61"/>
                        </a:lnTo>
                        <a:lnTo>
                          <a:pt x="30" y="59"/>
                        </a:lnTo>
                        <a:lnTo>
                          <a:pt x="9" y="49"/>
                        </a:lnTo>
                        <a:lnTo>
                          <a:pt x="0" y="31"/>
                        </a:lnTo>
                        <a:lnTo>
                          <a:pt x="6" y="12"/>
                        </a:lnTo>
                        <a:lnTo>
                          <a:pt x="26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501" name="Freeform 11"/>
                  <p:cNvSpPr>
                    <a:spLocks/>
                  </p:cNvSpPr>
                  <p:nvPr/>
                </p:nvSpPr>
                <p:spPr bwMode="auto">
                  <a:xfrm>
                    <a:off x="1573" y="3062"/>
                    <a:ext cx="103" cy="64"/>
                  </a:xfrm>
                  <a:custGeom>
                    <a:avLst/>
                    <a:gdLst>
                      <a:gd name="T0" fmla="*/ 103 w 103"/>
                      <a:gd name="T1" fmla="*/ 62 h 64"/>
                      <a:gd name="T2" fmla="*/ 67 w 103"/>
                      <a:gd name="T3" fmla="*/ 64 h 64"/>
                      <a:gd name="T4" fmla="*/ 35 w 103"/>
                      <a:gd name="T5" fmla="*/ 60 h 64"/>
                      <a:gd name="T6" fmla="*/ 13 w 103"/>
                      <a:gd name="T7" fmla="*/ 51 h 64"/>
                      <a:gd name="T8" fmla="*/ 0 w 103"/>
                      <a:gd name="T9" fmla="*/ 33 h 64"/>
                      <a:gd name="T10" fmla="*/ 5 w 103"/>
                      <a:gd name="T11" fmla="*/ 17 h 64"/>
                      <a:gd name="T12" fmla="*/ 21 w 103"/>
                      <a:gd name="T13" fmla="*/ 0 h 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3"/>
                      <a:gd name="T22" fmla="*/ 0 h 64"/>
                      <a:gd name="T23" fmla="*/ 103 w 103"/>
                      <a:gd name="T24" fmla="*/ 64 h 6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3" h="64">
                        <a:moveTo>
                          <a:pt x="103" y="62"/>
                        </a:moveTo>
                        <a:lnTo>
                          <a:pt x="67" y="64"/>
                        </a:lnTo>
                        <a:lnTo>
                          <a:pt x="35" y="60"/>
                        </a:lnTo>
                        <a:lnTo>
                          <a:pt x="13" y="51"/>
                        </a:lnTo>
                        <a:lnTo>
                          <a:pt x="0" y="33"/>
                        </a:lnTo>
                        <a:lnTo>
                          <a:pt x="5" y="17"/>
                        </a:lnTo>
                        <a:lnTo>
                          <a:pt x="21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502" name="Freeform 12"/>
                  <p:cNvSpPr>
                    <a:spLocks/>
                  </p:cNvSpPr>
                  <p:nvPr/>
                </p:nvSpPr>
                <p:spPr bwMode="auto">
                  <a:xfrm>
                    <a:off x="1542" y="3107"/>
                    <a:ext cx="66" cy="78"/>
                  </a:xfrm>
                  <a:custGeom>
                    <a:avLst/>
                    <a:gdLst>
                      <a:gd name="T0" fmla="*/ 66 w 66"/>
                      <a:gd name="T1" fmla="*/ 78 h 78"/>
                      <a:gd name="T2" fmla="*/ 33 w 66"/>
                      <a:gd name="T3" fmla="*/ 65 h 78"/>
                      <a:gd name="T4" fmla="*/ 13 w 66"/>
                      <a:gd name="T5" fmla="*/ 50 h 78"/>
                      <a:gd name="T6" fmla="*/ 0 w 66"/>
                      <a:gd name="T7" fmla="*/ 28 h 78"/>
                      <a:gd name="T8" fmla="*/ 7 w 66"/>
                      <a:gd name="T9" fmla="*/ 7 h 78"/>
                      <a:gd name="T10" fmla="*/ 23 w 66"/>
                      <a:gd name="T11" fmla="*/ 0 h 7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6"/>
                      <a:gd name="T19" fmla="*/ 0 h 78"/>
                      <a:gd name="T20" fmla="*/ 66 w 66"/>
                      <a:gd name="T21" fmla="*/ 78 h 7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6" h="78">
                        <a:moveTo>
                          <a:pt x="66" y="78"/>
                        </a:moveTo>
                        <a:lnTo>
                          <a:pt x="33" y="65"/>
                        </a:lnTo>
                        <a:lnTo>
                          <a:pt x="13" y="50"/>
                        </a:lnTo>
                        <a:lnTo>
                          <a:pt x="0" y="28"/>
                        </a:lnTo>
                        <a:lnTo>
                          <a:pt x="7" y="7"/>
                        </a:lnTo>
                        <a:lnTo>
                          <a:pt x="23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503" name="Freeform 13"/>
                  <p:cNvSpPr>
                    <a:spLocks/>
                  </p:cNvSpPr>
                  <p:nvPr/>
                </p:nvSpPr>
                <p:spPr bwMode="auto">
                  <a:xfrm>
                    <a:off x="1508" y="2999"/>
                    <a:ext cx="14" cy="74"/>
                  </a:xfrm>
                  <a:custGeom>
                    <a:avLst/>
                    <a:gdLst>
                      <a:gd name="T0" fmla="*/ 0 w 14"/>
                      <a:gd name="T1" fmla="*/ 0 h 74"/>
                      <a:gd name="T2" fmla="*/ 12 w 14"/>
                      <a:gd name="T3" fmla="*/ 33 h 74"/>
                      <a:gd name="T4" fmla="*/ 14 w 14"/>
                      <a:gd name="T5" fmla="*/ 52 h 74"/>
                      <a:gd name="T6" fmla="*/ 12 w 14"/>
                      <a:gd name="T7" fmla="*/ 74 h 7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"/>
                      <a:gd name="T13" fmla="*/ 0 h 74"/>
                      <a:gd name="T14" fmla="*/ 14 w 14"/>
                      <a:gd name="T15" fmla="*/ 74 h 7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" h="74">
                        <a:moveTo>
                          <a:pt x="0" y="0"/>
                        </a:moveTo>
                        <a:lnTo>
                          <a:pt x="12" y="33"/>
                        </a:lnTo>
                        <a:lnTo>
                          <a:pt x="14" y="52"/>
                        </a:lnTo>
                        <a:lnTo>
                          <a:pt x="12" y="74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504" name="Freeform 14"/>
                  <p:cNvSpPr>
                    <a:spLocks/>
                  </p:cNvSpPr>
                  <p:nvPr/>
                </p:nvSpPr>
                <p:spPr bwMode="auto">
                  <a:xfrm>
                    <a:off x="1505" y="2999"/>
                    <a:ext cx="56" cy="29"/>
                  </a:xfrm>
                  <a:custGeom>
                    <a:avLst/>
                    <a:gdLst>
                      <a:gd name="T0" fmla="*/ 0 w 56"/>
                      <a:gd name="T1" fmla="*/ 0 h 29"/>
                      <a:gd name="T2" fmla="*/ 24 w 56"/>
                      <a:gd name="T3" fmla="*/ 3 h 29"/>
                      <a:gd name="T4" fmla="*/ 42 w 56"/>
                      <a:gd name="T5" fmla="*/ 12 h 29"/>
                      <a:gd name="T6" fmla="*/ 56 w 56"/>
                      <a:gd name="T7" fmla="*/ 29 h 2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9"/>
                      <a:gd name="T14" fmla="*/ 56 w 56"/>
                      <a:gd name="T15" fmla="*/ 29 h 2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9">
                        <a:moveTo>
                          <a:pt x="0" y="0"/>
                        </a:moveTo>
                        <a:lnTo>
                          <a:pt x="24" y="3"/>
                        </a:lnTo>
                        <a:lnTo>
                          <a:pt x="42" y="12"/>
                        </a:lnTo>
                        <a:lnTo>
                          <a:pt x="56" y="29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505" name="Freeform 15"/>
                  <p:cNvSpPr>
                    <a:spLocks/>
                  </p:cNvSpPr>
                  <p:nvPr/>
                </p:nvSpPr>
                <p:spPr bwMode="auto">
                  <a:xfrm>
                    <a:off x="1392" y="3134"/>
                    <a:ext cx="96" cy="80"/>
                  </a:xfrm>
                  <a:custGeom>
                    <a:avLst/>
                    <a:gdLst>
                      <a:gd name="T0" fmla="*/ 0 w 96"/>
                      <a:gd name="T1" fmla="*/ 0 h 80"/>
                      <a:gd name="T2" fmla="*/ 2 w 96"/>
                      <a:gd name="T3" fmla="*/ 12 h 80"/>
                      <a:gd name="T4" fmla="*/ 6 w 96"/>
                      <a:gd name="T5" fmla="*/ 26 h 80"/>
                      <a:gd name="T6" fmla="*/ 12 w 96"/>
                      <a:gd name="T7" fmla="*/ 36 h 80"/>
                      <a:gd name="T8" fmla="*/ 27 w 96"/>
                      <a:gd name="T9" fmla="*/ 47 h 80"/>
                      <a:gd name="T10" fmla="*/ 45 w 96"/>
                      <a:gd name="T11" fmla="*/ 55 h 80"/>
                      <a:gd name="T12" fmla="*/ 65 w 96"/>
                      <a:gd name="T13" fmla="*/ 56 h 80"/>
                      <a:gd name="T14" fmla="*/ 80 w 96"/>
                      <a:gd name="T15" fmla="*/ 60 h 80"/>
                      <a:gd name="T16" fmla="*/ 90 w 96"/>
                      <a:gd name="T17" fmla="*/ 70 h 80"/>
                      <a:gd name="T18" fmla="*/ 96 w 96"/>
                      <a:gd name="T19" fmla="*/ 79 h 80"/>
                      <a:gd name="T20" fmla="*/ 96 w 96"/>
                      <a:gd name="T21" fmla="*/ 80 h 8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96"/>
                      <a:gd name="T34" fmla="*/ 0 h 80"/>
                      <a:gd name="T35" fmla="*/ 96 w 96"/>
                      <a:gd name="T36" fmla="*/ 80 h 80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96" h="80">
                        <a:moveTo>
                          <a:pt x="0" y="0"/>
                        </a:moveTo>
                        <a:lnTo>
                          <a:pt x="2" y="12"/>
                        </a:lnTo>
                        <a:lnTo>
                          <a:pt x="6" y="26"/>
                        </a:lnTo>
                        <a:lnTo>
                          <a:pt x="12" y="36"/>
                        </a:lnTo>
                        <a:lnTo>
                          <a:pt x="27" y="47"/>
                        </a:lnTo>
                        <a:lnTo>
                          <a:pt x="45" y="55"/>
                        </a:lnTo>
                        <a:lnTo>
                          <a:pt x="65" y="56"/>
                        </a:lnTo>
                        <a:lnTo>
                          <a:pt x="80" y="60"/>
                        </a:lnTo>
                        <a:lnTo>
                          <a:pt x="90" y="70"/>
                        </a:lnTo>
                        <a:lnTo>
                          <a:pt x="96" y="79"/>
                        </a:lnTo>
                        <a:lnTo>
                          <a:pt x="96" y="8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  <p:grpSp>
          <p:nvGrpSpPr>
            <p:cNvPr id="18443" name="Group 16"/>
            <p:cNvGrpSpPr>
              <a:grpSpLocks/>
            </p:cNvGrpSpPr>
            <p:nvPr/>
          </p:nvGrpSpPr>
          <p:grpSpPr bwMode="auto">
            <a:xfrm>
              <a:off x="719" y="2073"/>
              <a:ext cx="1112" cy="1496"/>
              <a:chOff x="719" y="2073"/>
              <a:chExt cx="1112" cy="1496"/>
            </a:xfrm>
          </p:grpSpPr>
          <p:grpSp>
            <p:nvGrpSpPr>
              <p:cNvPr id="18444" name="Group 17"/>
              <p:cNvGrpSpPr>
                <a:grpSpLocks/>
              </p:cNvGrpSpPr>
              <p:nvPr/>
            </p:nvGrpSpPr>
            <p:grpSpPr bwMode="auto">
              <a:xfrm>
                <a:off x="914" y="2073"/>
                <a:ext cx="884" cy="829"/>
                <a:chOff x="914" y="2073"/>
                <a:chExt cx="884" cy="829"/>
              </a:xfrm>
            </p:grpSpPr>
            <p:sp>
              <p:nvSpPr>
                <p:cNvPr id="18465" name="Freeform 18"/>
                <p:cNvSpPr>
                  <a:spLocks/>
                </p:cNvSpPr>
                <p:nvPr/>
              </p:nvSpPr>
              <p:spPr bwMode="auto">
                <a:xfrm>
                  <a:off x="997" y="2073"/>
                  <a:ext cx="790" cy="829"/>
                </a:xfrm>
                <a:custGeom>
                  <a:avLst/>
                  <a:gdLst>
                    <a:gd name="T0" fmla="*/ 97 w 790"/>
                    <a:gd name="T1" fmla="*/ 657 h 829"/>
                    <a:gd name="T2" fmla="*/ 135 w 790"/>
                    <a:gd name="T3" fmla="*/ 586 h 829"/>
                    <a:gd name="T4" fmla="*/ 135 w 790"/>
                    <a:gd name="T5" fmla="*/ 565 h 829"/>
                    <a:gd name="T6" fmla="*/ 121 w 790"/>
                    <a:gd name="T7" fmla="*/ 537 h 829"/>
                    <a:gd name="T8" fmla="*/ 100 w 790"/>
                    <a:gd name="T9" fmla="*/ 506 h 829"/>
                    <a:gd name="T10" fmla="*/ 61 w 790"/>
                    <a:gd name="T11" fmla="*/ 477 h 829"/>
                    <a:gd name="T12" fmla="*/ 36 w 790"/>
                    <a:gd name="T13" fmla="*/ 437 h 829"/>
                    <a:gd name="T14" fmla="*/ 24 w 790"/>
                    <a:gd name="T15" fmla="*/ 402 h 829"/>
                    <a:gd name="T16" fmla="*/ 9 w 790"/>
                    <a:gd name="T17" fmla="*/ 376 h 829"/>
                    <a:gd name="T18" fmla="*/ 9 w 790"/>
                    <a:gd name="T19" fmla="*/ 345 h 829"/>
                    <a:gd name="T20" fmla="*/ 0 w 790"/>
                    <a:gd name="T21" fmla="*/ 274 h 829"/>
                    <a:gd name="T22" fmla="*/ 9 w 790"/>
                    <a:gd name="T23" fmla="*/ 220 h 829"/>
                    <a:gd name="T24" fmla="*/ 26 w 790"/>
                    <a:gd name="T25" fmla="*/ 173 h 829"/>
                    <a:gd name="T26" fmla="*/ 50 w 790"/>
                    <a:gd name="T27" fmla="*/ 123 h 829"/>
                    <a:gd name="T28" fmla="*/ 79 w 790"/>
                    <a:gd name="T29" fmla="*/ 94 h 829"/>
                    <a:gd name="T30" fmla="*/ 133 w 790"/>
                    <a:gd name="T31" fmla="*/ 59 h 829"/>
                    <a:gd name="T32" fmla="*/ 192 w 790"/>
                    <a:gd name="T33" fmla="*/ 35 h 829"/>
                    <a:gd name="T34" fmla="*/ 254 w 790"/>
                    <a:gd name="T35" fmla="*/ 14 h 829"/>
                    <a:gd name="T36" fmla="*/ 333 w 790"/>
                    <a:gd name="T37" fmla="*/ 2 h 829"/>
                    <a:gd name="T38" fmla="*/ 389 w 790"/>
                    <a:gd name="T39" fmla="*/ 0 h 829"/>
                    <a:gd name="T40" fmla="*/ 445 w 790"/>
                    <a:gd name="T41" fmla="*/ 5 h 829"/>
                    <a:gd name="T42" fmla="*/ 516 w 790"/>
                    <a:gd name="T43" fmla="*/ 19 h 829"/>
                    <a:gd name="T44" fmla="*/ 581 w 790"/>
                    <a:gd name="T45" fmla="*/ 40 h 829"/>
                    <a:gd name="T46" fmla="*/ 628 w 790"/>
                    <a:gd name="T47" fmla="*/ 64 h 829"/>
                    <a:gd name="T48" fmla="*/ 687 w 790"/>
                    <a:gd name="T49" fmla="*/ 109 h 829"/>
                    <a:gd name="T50" fmla="*/ 727 w 790"/>
                    <a:gd name="T51" fmla="*/ 162 h 829"/>
                    <a:gd name="T52" fmla="*/ 757 w 790"/>
                    <a:gd name="T53" fmla="*/ 211 h 829"/>
                    <a:gd name="T54" fmla="*/ 772 w 790"/>
                    <a:gd name="T55" fmla="*/ 247 h 829"/>
                    <a:gd name="T56" fmla="*/ 790 w 790"/>
                    <a:gd name="T57" fmla="*/ 309 h 829"/>
                    <a:gd name="T58" fmla="*/ 790 w 790"/>
                    <a:gd name="T59" fmla="*/ 357 h 829"/>
                    <a:gd name="T60" fmla="*/ 778 w 790"/>
                    <a:gd name="T61" fmla="*/ 426 h 829"/>
                    <a:gd name="T62" fmla="*/ 760 w 790"/>
                    <a:gd name="T63" fmla="*/ 482 h 829"/>
                    <a:gd name="T64" fmla="*/ 733 w 790"/>
                    <a:gd name="T65" fmla="*/ 529 h 829"/>
                    <a:gd name="T66" fmla="*/ 710 w 790"/>
                    <a:gd name="T67" fmla="*/ 556 h 829"/>
                    <a:gd name="T68" fmla="*/ 676 w 790"/>
                    <a:gd name="T69" fmla="*/ 586 h 829"/>
                    <a:gd name="T70" fmla="*/ 620 w 790"/>
                    <a:gd name="T71" fmla="*/ 609 h 829"/>
                    <a:gd name="T72" fmla="*/ 578 w 790"/>
                    <a:gd name="T73" fmla="*/ 624 h 829"/>
                    <a:gd name="T74" fmla="*/ 531 w 790"/>
                    <a:gd name="T75" fmla="*/ 638 h 829"/>
                    <a:gd name="T76" fmla="*/ 457 w 790"/>
                    <a:gd name="T77" fmla="*/ 645 h 829"/>
                    <a:gd name="T78" fmla="*/ 393 w 790"/>
                    <a:gd name="T79" fmla="*/ 657 h 829"/>
                    <a:gd name="T80" fmla="*/ 351 w 790"/>
                    <a:gd name="T81" fmla="*/ 666 h 829"/>
                    <a:gd name="T82" fmla="*/ 339 w 790"/>
                    <a:gd name="T83" fmla="*/ 686 h 829"/>
                    <a:gd name="T84" fmla="*/ 342 w 790"/>
                    <a:gd name="T85" fmla="*/ 711 h 829"/>
                    <a:gd name="T86" fmla="*/ 339 w 790"/>
                    <a:gd name="T87" fmla="*/ 735 h 829"/>
                    <a:gd name="T88" fmla="*/ 330 w 790"/>
                    <a:gd name="T89" fmla="*/ 752 h 829"/>
                    <a:gd name="T90" fmla="*/ 325 w 790"/>
                    <a:gd name="T91" fmla="*/ 785 h 829"/>
                    <a:gd name="T92" fmla="*/ 327 w 790"/>
                    <a:gd name="T93" fmla="*/ 829 h 829"/>
                    <a:gd name="T94" fmla="*/ 274 w 790"/>
                    <a:gd name="T95" fmla="*/ 756 h 829"/>
                    <a:gd name="T96" fmla="*/ 204 w 790"/>
                    <a:gd name="T97" fmla="*/ 696 h 829"/>
                    <a:gd name="T98" fmla="*/ 145 w 790"/>
                    <a:gd name="T99" fmla="*/ 668 h 829"/>
                    <a:gd name="T100" fmla="*/ 97 w 790"/>
                    <a:gd name="T101" fmla="*/ 657 h 8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790"/>
                    <a:gd name="T154" fmla="*/ 0 h 829"/>
                    <a:gd name="T155" fmla="*/ 790 w 790"/>
                    <a:gd name="T156" fmla="*/ 829 h 8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790" h="829">
                      <a:moveTo>
                        <a:pt x="97" y="657"/>
                      </a:moveTo>
                      <a:lnTo>
                        <a:pt x="135" y="586"/>
                      </a:lnTo>
                      <a:lnTo>
                        <a:pt x="135" y="565"/>
                      </a:lnTo>
                      <a:lnTo>
                        <a:pt x="121" y="537"/>
                      </a:lnTo>
                      <a:lnTo>
                        <a:pt x="100" y="506"/>
                      </a:lnTo>
                      <a:lnTo>
                        <a:pt x="61" y="477"/>
                      </a:lnTo>
                      <a:lnTo>
                        <a:pt x="36" y="437"/>
                      </a:lnTo>
                      <a:lnTo>
                        <a:pt x="24" y="402"/>
                      </a:lnTo>
                      <a:lnTo>
                        <a:pt x="9" y="376"/>
                      </a:lnTo>
                      <a:lnTo>
                        <a:pt x="9" y="345"/>
                      </a:lnTo>
                      <a:lnTo>
                        <a:pt x="0" y="274"/>
                      </a:lnTo>
                      <a:lnTo>
                        <a:pt x="9" y="220"/>
                      </a:lnTo>
                      <a:lnTo>
                        <a:pt x="26" y="173"/>
                      </a:lnTo>
                      <a:lnTo>
                        <a:pt x="50" y="123"/>
                      </a:lnTo>
                      <a:lnTo>
                        <a:pt x="79" y="94"/>
                      </a:lnTo>
                      <a:lnTo>
                        <a:pt x="133" y="59"/>
                      </a:lnTo>
                      <a:lnTo>
                        <a:pt x="192" y="35"/>
                      </a:lnTo>
                      <a:lnTo>
                        <a:pt x="254" y="14"/>
                      </a:lnTo>
                      <a:lnTo>
                        <a:pt x="333" y="2"/>
                      </a:lnTo>
                      <a:lnTo>
                        <a:pt x="389" y="0"/>
                      </a:lnTo>
                      <a:lnTo>
                        <a:pt x="445" y="5"/>
                      </a:lnTo>
                      <a:lnTo>
                        <a:pt x="516" y="19"/>
                      </a:lnTo>
                      <a:lnTo>
                        <a:pt x="581" y="40"/>
                      </a:lnTo>
                      <a:lnTo>
                        <a:pt x="628" y="64"/>
                      </a:lnTo>
                      <a:lnTo>
                        <a:pt x="687" y="109"/>
                      </a:lnTo>
                      <a:lnTo>
                        <a:pt x="727" y="162"/>
                      </a:lnTo>
                      <a:lnTo>
                        <a:pt x="757" y="211"/>
                      </a:lnTo>
                      <a:lnTo>
                        <a:pt x="772" y="247"/>
                      </a:lnTo>
                      <a:lnTo>
                        <a:pt x="790" y="309"/>
                      </a:lnTo>
                      <a:lnTo>
                        <a:pt x="790" y="357"/>
                      </a:lnTo>
                      <a:lnTo>
                        <a:pt x="778" y="426"/>
                      </a:lnTo>
                      <a:lnTo>
                        <a:pt x="760" y="482"/>
                      </a:lnTo>
                      <a:lnTo>
                        <a:pt x="733" y="529"/>
                      </a:lnTo>
                      <a:lnTo>
                        <a:pt x="710" y="556"/>
                      </a:lnTo>
                      <a:lnTo>
                        <a:pt x="676" y="586"/>
                      </a:lnTo>
                      <a:lnTo>
                        <a:pt x="620" y="609"/>
                      </a:lnTo>
                      <a:lnTo>
                        <a:pt x="578" y="624"/>
                      </a:lnTo>
                      <a:lnTo>
                        <a:pt x="531" y="638"/>
                      </a:lnTo>
                      <a:lnTo>
                        <a:pt x="457" y="645"/>
                      </a:lnTo>
                      <a:lnTo>
                        <a:pt x="393" y="657"/>
                      </a:lnTo>
                      <a:lnTo>
                        <a:pt x="351" y="666"/>
                      </a:lnTo>
                      <a:lnTo>
                        <a:pt x="339" y="686"/>
                      </a:lnTo>
                      <a:lnTo>
                        <a:pt x="342" y="711"/>
                      </a:lnTo>
                      <a:lnTo>
                        <a:pt x="339" y="735"/>
                      </a:lnTo>
                      <a:lnTo>
                        <a:pt x="330" y="752"/>
                      </a:lnTo>
                      <a:lnTo>
                        <a:pt x="325" y="785"/>
                      </a:lnTo>
                      <a:lnTo>
                        <a:pt x="327" y="829"/>
                      </a:lnTo>
                      <a:lnTo>
                        <a:pt x="274" y="756"/>
                      </a:lnTo>
                      <a:lnTo>
                        <a:pt x="204" y="696"/>
                      </a:lnTo>
                      <a:lnTo>
                        <a:pt x="145" y="668"/>
                      </a:lnTo>
                      <a:lnTo>
                        <a:pt x="97" y="65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466" name="Group 19"/>
                <p:cNvGrpSpPr>
                  <a:grpSpLocks/>
                </p:cNvGrpSpPr>
                <p:nvPr/>
              </p:nvGrpSpPr>
              <p:grpSpPr bwMode="auto">
                <a:xfrm>
                  <a:off x="914" y="2073"/>
                  <a:ext cx="741" cy="573"/>
                  <a:chOff x="914" y="2073"/>
                  <a:chExt cx="741" cy="573"/>
                </a:xfrm>
              </p:grpSpPr>
              <p:grpSp>
                <p:nvGrpSpPr>
                  <p:cNvPr id="18478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112" y="2073"/>
                    <a:ext cx="510" cy="173"/>
                    <a:chOff x="1112" y="2073"/>
                    <a:chExt cx="510" cy="173"/>
                  </a:xfrm>
                </p:grpSpPr>
                <p:sp>
                  <p:nvSpPr>
                    <p:cNvPr id="18494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153" y="2099"/>
                      <a:ext cx="469" cy="147"/>
                    </a:xfrm>
                    <a:custGeom>
                      <a:avLst/>
                      <a:gdLst>
                        <a:gd name="T0" fmla="*/ 0 w 469"/>
                        <a:gd name="T1" fmla="*/ 147 h 147"/>
                        <a:gd name="T2" fmla="*/ 36 w 469"/>
                        <a:gd name="T3" fmla="*/ 101 h 147"/>
                        <a:gd name="T4" fmla="*/ 83 w 469"/>
                        <a:gd name="T5" fmla="*/ 65 h 147"/>
                        <a:gd name="T6" fmla="*/ 139 w 469"/>
                        <a:gd name="T7" fmla="*/ 35 h 147"/>
                        <a:gd name="T8" fmla="*/ 195 w 469"/>
                        <a:gd name="T9" fmla="*/ 17 h 147"/>
                        <a:gd name="T10" fmla="*/ 257 w 469"/>
                        <a:gd name="T11" fmla="*/ 5 h 147"/>
                        <a:gd name="T12" fmla="*/ 337 w 469"/>
                        <a:gd name="T13" fmla="*/ 0 h 147"/>
                        <a:gd name="T14" fmla="*/ 396 w 469"/>
                        <a:gd name="T15" fmla="*/ 9 h 147"/>
                        <a:gd name="T16" fmla="*/ 469 w 469"/>
                        <a:gd name="T17" fmla="*/ 33 h 14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469"/>
                        <a:gd name="T28" fmla="*/ 0 h 147"/>
                        <a:gd name="T29" fmla="*/ 469 w 469"/>
                        <a:gd name="T30" fmla="*/ 147 h 14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469" h="147">
                          <a:moveTo>
                            <a:pt x="0" y="147"/>
                          </a:moveTo>
                          <a:lnTo>
                            <a:pt x="36" y="101"/>
                          </a:lnTo>
                          <a:lnTo>
                            <a:pt x="83" y="65"/>
                          </a:lnTo>
                          <a:lnTo>
                            <a:pt x="139" y="35"/>
                          </a:lnTo>
                          <a:lnTo>
                            <a:pt x="195" y="17"/>
                          </a:lnTo>
                          <a:lnTo>
                            <a:pt x="257" y="5"/>
                          </a:lnTo>
                          <a:lnTo>
                            <a:pt x="337" y="0"/>
                          </a:lnTo>
                          <a:lnTo>
                            <a:pt x="396" y="9"/>
                          </a:lnTo>
                          <a:lnTo>
                            <a:pt x="469" y="33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8495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12" y="2073"/>
                      <a:ext cx="484" cy="162"/>
                    </a:xfrm>
                    <a:custGeom>
                      <a:avLst/>
                      <a:gdLst>
                        <a:gd name="T0" fmla="*/ 0 w 484"/>
                        <a:gd name="T1" fmla="*/ 162 h 162"/>
                        <a:gd name="T2" fmla="*/ 23 w 484"/>
                        <a:gd name="T3" fmla="*/ 115 h 162"/>
                        <a:gd name="T4" fmla="*/ 51 w 484"/>
                        <a:gd name="T5" fmla="*/ 82 h 162"/>
                        <a:gd name="T6" fmla="*/ 82 w 484"/>
                        <a:gd name="T7" fmla="*/ 55 h 162"/>
                        <a:gd name="T8" fmla="*/ 139 w 484"/>
                        <a:gd name="T9" fmla="*/ 26 h 162"/>
                        <a:gd name="T10" fmla="*/ 212 w 484"/>
                        <a:gd name="T11" fmla="*/ 5 h 162"/>
                        <a:gd name="T12" fmla="*/ 280 w 484"/>
                        <a:gd name="T13" fmla="*/ 0 h 162"/>
                        <a:gd name="T14" fmla="*/ 354 w 484"/>
                        <a:gd name="T15" fmla="*/ 8 h 162"/>
                        <a:gd name="T16" fmla="*/ 421 w 484"/>
                        <a:gd name="T17" fmla="*/ 29 h 162"/>
                        <a:gd name="T18" fmla="*/ 454 w 484"/>
                        <a:gd name="T19" fmla="*/ 38 h 162"/>
                        <a:gd name="T20" fmla="*/ 484 w 484"/>
                        <a:gd name="T21" fmla="*/ 47 h 16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84"/>
                        <a:gd name="T34" fmla="*/ 0 h 162"/>
                        <a:gd name="T35" fmla="*/ 484 w 484"/>
                        <a:gd name="T36" fmla="*/ 162 h 16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84" h="162">
                          <a:moveTo>
                            <a:pt x="0" y="162"/>
                          </a:moveTo>
                          <a:lnTo>
                            <a:pt x="23" y="115"/>
                          </a:lnTo>
                          <a:lnTo>
                            <a:pt x="51" y="82"/>
                          </a:lnTo>
                          <a:lnTo>
                            <a:pt x="82" y="55"/>
                          </a:lnTo>
                          <a:lnTo>
                            <a:pt x="139" y="26"/>
                          </a:lnTo>
                          <a:lnTo>
                            <a:pt x="212" y="5"/>
                          </a:lnTo>
                          <a:lnTo>
                            <a:pt x="280" y="0"/>
                          </a:lnTo>
                          <a:lnTo>
                            <a:pt x="354" y="8"/>
                          </a:lnTo>
                          <a:lnTo>
                            <a:pt x="421" y="29"/>
                          </a:lnTo>
                          <a:lnTo>
                            <a:pt x="454" y="38"/>
                          </a:lnTo>
                          <a:lnTo>
                            <a:pt x="484" y="47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847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914" y="2180"/>
                    <a:ext cx="278" cy="281"/>
                    <a:chOff x="914" y="2180"/>
                    <a:chExt cx="278" cy="281"/>
                  </a:xfrm>
                </p:grpSpPr>
                <p:sp>
                  <p:nvSpPr>
                    <p:cNvPr id="18487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914" y="2180"/>
                      <a:ext cx="278" cy="281"/>
                    </a:xfrm>
                    <a:custGeom>
                      <a:avLst/>
                      <a:gdLst>
                        <a:gd name="T0" fmla="*/ 15 w 278"/>
                        <a:gd name="T1" fmla="*/ 233 h 281"/>
                        <a:gd name="T2" fmla="*/ 8 w 278"/>
                        <a:gd name="T3" fmla="*/ 122 h 281"/>
                        <a:gd name="T4" fmla="*/ 46 w 278"/>
                        <a:gd name="T5" fmla="*/ 53 h 281"/>
                        <a:gd name="T6" fmla="*/ 74 w 278"/>
                        <a:gd name="T7" fmla="*/ 13 h 281"/>
                        <a:gd name="T8" fmla="*/ 101 w 278"/>
                        <a:gd name="T9" fmla="*/ 0 h 281"/>
                        <a:gd name="T10" fmla="*/ 116 w 278"/>
                        <a:gd name="T11" fmla="*/ 25 h 281"/>
                        <a:gd name="T12" fmla="*/ 137 w 278"/>
                        <a:gd name="T13" fmla="*/ 14 h 281"/>
                        <a:gd name="T14" fmla="*/ 150 w 278"/>
                        <a:gd name="T15" fmla="*/ 41 h 281"/>
                        <a:gd name="T16" fmla="*/ 165 w 278"/>
                        <a:gd name="T17" fmla="*/ 58 h 281"/>
                        <a:gd name="T18" fmla="*/ 181 w 278"/>
                        <a:gd name="T19" fmla="*/ 71 h 281"/>
                        <a:gd name="T20" fmla="*/ 178 w 278"/>
                        <a:gd name="T21" fmla="*/ 95 h 281"/>
                        <a:gd name="T22" fmla="*/ 198 w 278"/>
                        <a:gd name="T23" fmla="*/ 81 h 281"/>
                        <a:gd name="T24" fmla="*/ 218 w 278"/>
                        <a:gd name="T25" fmla="*/ 93 h 281"/>
                        <a:gd name="T26" fmla="*/ 219 w 278"/>
                        <a:gd name="T27" fmla="*/ 113 h 281"/>
                        <a:gd name="T28" fmla="*/ 243 w 278"/>
                        <a:gd name="T29" fmla="*/ 116 h 281"/>
                        <a:gd name="T30" fmla="*/ 252 w 278"/>
                        <a:gd name="T31" fmla="*/ 140 h 281"/>
                        <a:gd name="T32" fmla="*/ 269 w 278"/>
                        <a:gd name="T33" fmla="*/ 161 h 281"/>
                        <a:gd name="T34" fmla="*/ 263 w 278"/>
                        <a:gd name="T35" fmla="*/ 210 h 281"/>
                        <a:gd name="T36" fmla="*/ 272 w 278"/>
                        <a:gd name="T37" fmla="*/ 239 h 281"/>
                        <a:gd name="T38" fmla="*/ 278 w 278"/>
                        <a:gd name="T39" fmla="*/ 266 h 281"/>
                        <a:gd name="T40" fmla="*/ 260 w 278"/>
                        <a:gd name="T41" fmla="*/ 281 h 281"/>
                        <a:gd name="T42" fmla="*/ 238 w 278"/>
                        <a:gd name="T43" fmla="*/ 279 h 281"/>
                        <a:gd name="T44" fmla="*/ 218 w 278"/>
                        <a:gd name="T45" fmla="*/ 257 h 281"/>
                        <a:gd name="T46" fmla="*/ 204 w 278"/>
                        <a:gd name="T47" fmla="*/ 255 h 281"/>
                        <a:gd name="T48" fmla="*/ 180 w 278"/>
                        <a:gd name="T49" fmla="*/ 249 h 281"/>
                        <a:gd name="T50" fmla="*/ 165 w 278"/>
                        <a:gd name="T51" fmla="*/ 245 h 281"/>
                        <a:gd name="T52" fmla="*/ 153 w 278"/>
                        <a:gd name="T53" fmla="*/ 240 h 281"/>
                        <a:gd name="T54" fmla="*/ 137 w 278"/>
                        <a:gd name="T55" fmla="*/ 238 h 281"/>
                        <a:gd name="T56" fmla="*/ 126 w 278"/>
                        <a:gd name="T57" fmla="*/ 221 h 281"/>
                        <a:gd name="T58" fmla="*/ 117 w 278"/>
                        <a:gd name="T59" fmla="*/ 238 h 281"/>
                        <a:gd name="T60" fmla="*/ 98 w 278"/>
                        <a:gd name="T61" fmla="*/ 243 h 281"/>
                        <a:gd name="T62" fmla="*/ 90 w 278"/>
                        <a:gd name="T63" fmla="*/ 249 h 281"/>
                        <a:gd name="T64" fmla="*/ 74 w 278"/>
                        <a:gd name="T65" fmla="*/ 267 h 281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w 278"/>
                        <a:gd name="T100" fmla="*/ 0 h 281"/>
                        <a:gd name="T101" fmla="*/ 278 w 278"/>
                        <a:gd name="T102" fmla="*/ 281 h 281"/>
                      </a:gdLst>
                      <a:ahLst/>
                      <a:cxnLst>
                        <a:cxn ang="T66">
                          <a:pos x="T0" y="T1"/>
                        </a:cxn>
                        <a:cxn ang="T67">
                          <a:pos x="T2" y="T3"/>
                        </a:cxn>
                        <a:cxn ang="T68">
                          <a:pos x="T4" y="T5"/>
                        </a:cxn>
                        <a:cxn ang="T69">
                          <a:pos x="T6" y="T7"/>
                        </a:cxn>
                        <a:cxn ang="T70">
                          <a:pos x="T8" y="T9"/>
                        </a:cxn>
                        <a:cxn ang="T71">
                          <a:pos x="T10" y="T11"/>
                        </a:cxn>
                        <a:cxn ang="T72">
                          <a:pos x="T12" y="T13"/>
                        </a:cxn>
                        <a:cxn ang="T73">
                          <a:pos x="T14" y="T15"/>
                        </a:cxn>
                        <a:cxn ang="T74">
                          <a:pos x="T16" y="T17"/>
                        </a:cxn>
                        <a:cxn ang="T75">
                          <a:pos x="T18" y="T19"/>
                        </a:cxn>
                        <a:cxn ang="T76">
                          <a:pos x="T20" y="T21"/>
                        </a:cxn>
                        <a:cxn ang="T77">
                          <a:pos x="T22" y="T23"/>
                        </a:cxn>
                        <a:cxn ang="T78">
                          <a:pos x="T24" y="T25"/>
                        </a:cxn>
                        <a:cxn ang="T79">
                          <a:pos x="T26" y="T27"/>
                        </a:cxn>
                        <a:cxn ang="T80">
                          <a:pos x="T28" y="T29"/>
                        </a:cxn>
                        <a:cxn ang="T81">
                          <a:pos x="T30" y="T31"/>
                        </a:cxn>
                        <a:cxn ang="T82">
                          <a:pos x="T32" y="T33"/>
                        </a:cxn>
                        <a:cxn ang="T83">
                          <a:pos x="T34" y="T35"/>
                        </a:cxn>
                        <a:cxn ang="T84">
                          <a:pos x="T36" y="T37"/>
                        </a:cxn>
                        <a:cxn ang="T85">
                          <a:pos x="T38" y="T39"/>
                        </a:cxn>
                        <a:cxn ang="T86">
                          <a:pos x="T40" y="T41"/>
                        </a:cxn>
                        <a:cxn ang="T87">
                          <a:pos x="T42" y="T43"/>
                        </a:cxn>
                        <a:cxn ang="T88">
                          <a:pos x="T44" y="T45"/>
                        </a:cxn>
                        <a:cxn ang="T89">
                          <a:pos x="T46" y="T47"/>
                        </a:cxn>
                        <a:cxn ang="T90">
                          <a:pos x="T48" y="T49"/>
                        </a:cxn>
                        <a:cxn ang="T91">
                          <a:pos x="T50" y="T51"/>
                        </a:cxn>
                        <a:cxn ang="T92">
                          <a:pos x="T52" y="T53"/>
                        </a:cxn>
                        <a:cxn ang="T93">
                          <a:pos x="T54" y="T55"/>
                        </a:cxn>
                        <a:cxn ang="T94">
                          <a:pos x="T56" y="T57"/>
                        </a:cxn>
                        <a:cxn ang="T95">
                          <a:pos x="T58" y="T59"/>
                        </a:cxn>
                        <a:cxn ang="T96">
                          <a:pos x="T60" y="T61"/>
                        </a:cxn>
                        <a:cxn ang="T97">
                          <a:pos x="T62" y="T63"/>
                        </a:cxn>
                        <a:cxn ang="T98">
                          <a:pos x="T64" y="T65"/>
                        </a:cxn>
                      </a:cxnLst>
                      <a:rect l="T99" t="T100" r="T101" b="T102"/>
                      <a:pathLst>
                        <a:path w="278" h="281">
                          <a:moveTo>
                            <a:pt x="51" y="267"/>
                          </a:moveTo>
                          <a:lnTo>
                            <a:pt x="15" y="233"/>
                          </a:lnTo>
                          <a:lnTo>
                            <a:pt x="0" y="184"/>
                          </a:lnTo>
                          <a:lnTo>
                            <a:pt x="8" y="122"/>
                          </a:lnTo>
                          <a:lnTo>
                            <a:pt x="29" y="76"/>
                          </a:lnTo>
                          <a:lnTo>
                            <a:pt x="46" y="53"/>
                          </a:lnTo>
                          <a:lnTo>
                            <a:pt x="65" y="23"/>
                          </a:lnTo>
                          <a:lnTo>
                            <a:pt x="74" y="13"/>
                          </a:lnTo>
                          <a:lnTo>
                            <a:pt x="87" y="2"/>
                          </a:lnTo>
                          <a:lnTo>
                            <a:pt x="101" y="0"/>
                          </a:lnTo>
                          <a:lnTo>
                            <a:pt x="109" y="12"/>
                          </a:lnTo>
                          <a:lnTo>
                            <a:pt x="116" y="25"/>
                          </a:lnTo>
                          <a:lnTo>
                            <a:pt x="121" y="16"/>
                          </a:lnTo>
                          <a:lnTo>
                            <a:pt x="137" y="14"/>
                          </a:lnTo>
                          <a:lnTo>
                            <a:pt x="146" y="25"/>
                          </a:lnTo>
                          <a:lnTo>
                            <a:pt x="150" y="41"/>
                          </a:lnTo>
                          <a:lnTo>
                            <a:pt x="153" y="63"/>
                          </a:lnTo>
                          <a:lnTo>
                            <a:pt x="165" y="58"/>
                          </a:lnTo>
                          <a:lnTo>
                            <a:pt x="178" y="64"/>
                          </a:lnTo>
                          <a:lnTo>
                            <a:pt x="181" y="71"/>
                          </a:lnTo>
                          <a:lnTo>
                            <a:pt x="180" y="83"/>
                          </a:lnTo>
                          <a:lnTo>
                            <a:pt x="178" y="95"/>
                          </a:lnTo>
                          <a:lnTo>
                            <a:pt x="186" y="87"/>
                          </a:lnTo>
                          <a:lnTo>
                            <a:pt x="198" y="81"/>
                          </a:lnTo>
                          <a:lnTo>
                            <a:pt x="217" y="83"/>
                          </a:lnTo>
                          <a:lnTo>
                            <a:pt x="218" y="93"/>
                          </a:lnTo>
                          <a:lnTo>
                            <a:pt x="219" y="102"/>
                          </a:lnTo>
                          <a:lnTo>
                            <a:pt x="219" y="113"/>
                          </a:lnTo>
                          <a:lnTo>
                            <a:pt x="231" y="111"/>
                          </a:lnTo>
                          <a:lnTo>
                            <a:pt x="243" y="116"/>
                          </a:lnTo>
                          <a:lnTo>
                            <a:pt x="249" y="125"/>
                          </a:lnTo>
                          <a:lnTo>
                            <a:pt x="252" y="140"/>
                          </a:lnTo>
                          <a:lnTo>
                            <a:pt x="263" y="144"/>
                          </a:lnTo>
                          <a:lnTo>
                            <a:pt x="269" y="161"/>
                          </a:lnTo>
                          <a:lnTo>
                            <a:pt x="267" y="179"/>
                          </a:lnTo>
                          <a:lnTo>
                            <a:pt x="263" y="210"/>
                          </a:lnTo>
                          <a:lnTo>
                            <a:pt x="266" y="227"/>
                          </a:lnTo>
                          <a:lnTo>
                            <a:pt x="272" y="239"/>
                          </a:lnTo>
                          <a:lnTo>
                            <a:pt x="278" y="251"/>
                          </a:lnTo>
                          <a:lnTo>
                            <a:pt x="278" y="266"/>
                          </a:lnTo>
                          <a:lnTo>
                            <a:pt x="269" y="278"/>
                          </a:lnTo>
                          <a:lnTo>
                            <a:pt x="260" y="281"/>
                          </a:lnTo>
                          <a:lnTo>
                            <a:pt x="249" y="281"/>
                          </a:lnTo>
                          <a:lnTo>
                            <a:pt x="238" y="279"/>
                          </a:lnTo>
                          <a:lnTo>
                            <a:pt x="225" y="267"/>
                          </a:lnTo>
                          <a:lnTo>
                            <a:pt x="218" y="257"/>
                          </a:lnTo>
                          <a:lnTo>
                            <a:pt x="216" y="251"/>
                          </a:lnTo>
                          <a:lnTo>
                            <a:pt x="204" y="255"/>
                          </a:lnTo>
                          <a:lnTo>
                            <a:pt x="189" y="254"/>
                          </a:lnTo>
                          <a:lnTo>
                            <a:pt x="180" y="249"/>
                          </a:lnTo>
                          <a:lnTo>
                            <a:pt x="177" y="245"/>
                          </a:lnTo>
                          <a:lnTo>
                            <a:pt x="165" y="245"/>
                          </a:lnTo>
                          <a:lnTo>
                            <a:pt x="158" y="242"/>
                          </a:lnTo>
                          <a:lnTo>
                            <a:pt x="153" y="240"/>
                          </a:lnTo>
                          <a:lnTo>
                            <a:pt x="144" y="240"/>
                          </a:lnTo>
                          <a:lnTo>
                            <a:pt x="137" y="238"/>
                          </a:lnTo>
                          <a:lnTo>
                            <a:pt x="130" y="227"/>
                          </a:lnTo>
                          <a:lnTo>
                            <a:pt x="126" y="221"/>
                          </a:lnTo>
                          <a:lnTo>
                            <a:pt x="121" y="227"/>
                          </a:lnTo>
                          <a:lnTo>
                            <a:pt x="117" y="238"/>
                          </a:lnTo>
                          <a:lnTo>
                            <a:pt x="108" y="242"/>
                          </a:lnTo>
                          <a:lnTo>
                            <a:pt x="98" y="243"/>
                          </a:lnTo>
                          <a:lnTo>
                            <a:pt x="93" y="243"/>
                          </a:lnTo>
                          <a:lnTo>
                            <a:pt x="90" y="249"/>
                          </a:lnTo>
                          <a:lnTo>
                            <a:pt x="83" y="257"/>
                          </a:lnTo>
                          <a:lnTo>
                            <a:pt x="74" y="267"/>
                          </a:lnTo>
                          <a:lnTo>
                            <a:pt x="51" y="267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grpSp>
                  <p:nvGrpSpPr>
                    <p:cNvPr id="18488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8" y="2195"/>
                      <a:ext cx="211" cy="245"/>
                      <a:chOff x="928" y="2195"/>
                      <a:chExt cx="211" cy="245"/>
                    </a:xfrm>
                  </p:grpSpPr>
                  <p:sp>
                    <p:nvSpPr>
                      <p:cNvPr id="18489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97" y="2359"/>
                        <a:ext cx="42" cy="52"/>
                      </a:xfrm>
                      <a:custGeom>
                        <a:avLst/>
                        <a:gdLst>
                          <a:gd name="T0" fmla="*/ 12 w 42"/>
                          <a:gd name="T1" fmla="*/ 52 h 52"/>
                          <a:gd name="T2" fmla="*/ 9 w 42"/>
                          <a:gd name="T3" fmla="*/ 25 h 52"/>
                          <a:gd name="T4" fmla="*/ 17 w 42"/>
                          <a:gd name="T5" fmla="*/ 11 h 52"/>
                          <a:gd name="T6" fmla="*/ 42 w 42"/>
                          <a:gd name="T7" fmla="*/ 0 h 52"/>
                          <a:gd name="T8" fmla="*/ 26 w 42"/>
                          <a:gd name="T9" fmla="*/ 2 h 52"/>
                          <a:gd name="T10" fmla="*/ 6 w 42"/>
                          <a:gd name="T11" fmla="*/ 8 h 52"/>
                          <a:gd name="T12" fmla="*/ 0 w 42"/>
                          <a:gd name="T13" fmla="*/ 21 h 52"/>
                          <a:gd name="T14" fmla="*/ 12 w 42"/>
                          <a:gd name="T15" fmla="*/ 52 h 52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42"/>
                          <a:gd name="T25" fmla="*/ 0 h 52"/>
                          <a:gd name="T26" fmla="*/ 42 w 42"/>
                          <a:gd name="T27" fmla="*/ 52 h 52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42" h="52">
                            <a:moveTo>
                              <a:pt x="12" y="52"/>
                            </a:moveTo>
                            <a:lnTo>
                              <a:pt x="9" y="25"/>
                            </a:lnTo>
                            <a:lnTo>
                              <a:pt x="17" y="11"/>
                            </a:lnTo>
                            <a:lnTo>
                              <a:pt x="42" y="0"/>
                            </a:lnTo>
                            <a:lnTo>
                              <a:pt x="26" y="2"/>
                            </a:lnTo>
                            <a:lnTo>
                              <a:pt x="6" y="8"/>
                            </a:lnTo>
                            <a:lnTo>
                              <a:pt x="0" y="21"/>
                            </a:lnTo>
                            <a:lnTo>
                              <a:pt x="12" y="52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90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8" y="2275"/>
                        <a:ext cx="67" cy="126"/>
                      </a:xfrm>
                      <a:custGeom>
                        <a:avLst/>
                        <a:gdLst>
                          <a:gd name="T0" fmla="*/ 27 w 67"/>
                          <a:gd name="T1" fmla="*/ 126 h 126"/>
                          <a:gd name="T2" fmla="*/ 15 w 67"/>
                          <a:gd name="T3" fmla="*/ 98 h 126"/>
                          <a:gd name="T4" fmla="*/ 15 w 67"/>
                          <a:gd name="T5" fmla="*/ 60 h 126"/>
                          <a:gd name="T6" fmla="*/ 38 w 67"/>
                          <a:gd name="T7" fmla="*/ 30 h 126"/>
                          <a:gd name="T8" fmla="*/ 67 w 67"/>
                          <a:gd name="T9" fmla="*/ 0 h 126"/>
                          <a:gd name="T10" fmla="*/ 49 w 67"/>
                          <a:gd name="T11" fmla="*/ 17 h 126"/>
                          <a:gd name="T12" fmla="*/ 21 w 67"/>
                          <a:gd name="T13" fmla="*/ 38 h 126"/>
                          <a:gd name="T14" fmla="*/ 0 w 67"/>
                          <a:gd name="T15" fmla="*/ 56 h 126"/>
                          <a:gd name="T16" fmla="*/ 4 w 67"/>
                          <a:gd name="T17" fmla="*/ 71 h 126"/>
                          <a:gd name="T18" fmla="*/ 3 w 67"/>
                          <a:gd name="T19" fmla="*/ 88 h 126"/>
                          <a:gd name="T20" fmla="*/ 3 w 67"/>
                          <a:gd name="T21" fmla="*/ 107 h 126"/>
                          <a:gd name="T22" fmla="*/ 27 w 67"/>
                          <a:gd name="T23" fmla="*/ 126 h 12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67"/>
                          <a:gd name="T37" fmla="*/ 0 h 126"/>
                          <a:gd name="T38" fmla="*/ 67 w 67"/>
                          <a:gd name="T39" fmla="*/ 126 h 12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67" h="126">
                            <a:moveTo>
                              <a:pt x="27" y="126"/>
                            </a:moveTo>
                            <a:lnTo>
                              <a:pt x="15" y="98"/>
                            </a:lnTo>
                            <a:lnTo>
                              <a:pt x="15" y="60"/>
                            </a:lnTo>
                            <a:lnTo>
                              <a:pt x="38" y="30"/>
                            </a:lnTo>
                            <a:lnTo>
                              <a:pt x="67" y="0"/>
                            </a:lnTo>
                            <a:lnTo>
                              <a:pt x="49" y="17"/>
                            </a:lnTo>
                            <a:lnTo>
                              <a:pt x="21" y="38"/>
                            </a:lnTo>
                            <a:lnTo>
                              <a:pt x="0" y="56"/>
                            </a:lnTo>
                            <a:lnTo>
                              <a:pt x="4" y="71"/>
                            </a:lnTo>
                            <a:lnTo>
                              <a:pt x="3" y="88"/>
                            </a:lnTo>
                            <a:lnTo>
                              <a:pt x="3" y="107"/>
                            </a:lnTo>
                            <a:lnTo>
                              <a:pt x="27" y="126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91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2343"/>
                        <a:ext cx="46" cy="97"/>
                      </a:xfrm>
                      <a:custGeom>
                        <a:avLst/>
                        <a:gdLst>
                          <a:gd name="T0" fmla="*/ 20 w 46"/>
                          <a:gd name="T1" fmla="*/ 81 h 97"/>
                          <a:gd name="T2" fmla="*/ 0 w 46"/>
                          <a:gd name="T3" fmla="*/ 51 h 97"/>
                          <a:gd name="T4" fmla="*/ 8 w 46"/>
                          <a:gd name="T5" fmla="*/ 30 h 97"/>
                          <a:gd name="T6" fmla="*/ 25 w 46"/>
                          <a:gd name="T7" fmla="*/ 0 h 97"/>
                          <a:gd name="T8" fmla="*/ 11 w 46"/>
                          <a:gd name="T9" fmla="*/ 52 h 97"/>
                          <a:gd name="T10" fmla="*/ 22 w 46"/>
                          <a:gd name="T11" fmla="*/ 75 h 97"/>
                          <a:gd name="T12" fmla="*/ 46 w 46"/>
                          <a:gd name="T13" fmla="*/ 97 h 97"/>
                          <a:gd name="T14" fmla="*/ 20 w 46"/>
                          <a:gd name="T15" fmla="*/ 81 h 97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46"/>
                          <a:gd name="T25" fmla="*/ 0 h 97"/>
                          <a:gd name="T26" fmla="*/ 46 w 46"/>
                          <a:gd name="T27" fmla="*/ 97 h 97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46" h="97">
                            <a:moveTo>
                              <a:pt x="20" y="81"/>
                            </a:moveTo>
                            <a:lnTo>
                              <a:pt x="0" y="51"/>
                            </a:lnTo>
                            <a:lnTo>
                              <a:pt x="8" y="30"/>
                            </a:lnTo>
                            <a:lnTo>
                              <a:pt x="25" y="0"/>
                            </a:lnTo>
                            <a:lnTo>
                              <a:pt x="11" y="52"/>
                            </a:lnTo>
                            <a:lnTo>
                              <a:pt x="22" y="75"/>
                            </a:lnTo>
                            <a:lnTo>
                              <a:pt x="46" y="97"/>
                            </a:lnTo>
                            <a:lnTo>
                              <a:pt x="20" y="81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92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5" y="2195"/>
                        <a:ext cx="63" cy="97"/>
                      </a:xfrm>
                      <a:custGeom>
                        <a:avLst/>
                        <a:gdLst>
                          <a:gd name="T0" fmla="*/ 63 w 63"/>
                          <a:gd name="T1" fmla="*/ 0 h 97"/>
                          <a:gd name="T2" fmla="*/ 33 w 63"/>
                          <a:gd name="T3" fmla="*/ 24 h 97"/>
                          <a:gd name="T4" fmla="*/ 9 w 63"/>
                          <a:gd name="T5" fmla="*/ 48 h 97"/>
                          <a:gd name="T6" fmla="*/ 5 w 63"/>
                          <a:gd name="T7" fmla="*/ 68 h 97"/>
                          <a:gd name="T8" fmla="*/ 0 w 63"/>
                          <a:gd name="T9" fmla="*/ 97 h 97"/>
                          <a:gd name="T10" fmla="*/ 10 w 63"/>
                          <a:gd name="T11" fmla="*/ 74 h 97"/>
                          <a:gd name="T12" fmla="*/ 19 w 63"/>
                          <a:gd name="T13" fmla="*/ 50 h 97"/>
                          <a:gd name="T14" fmla="*/ 45 w 63"/>
                          <a:gd name="T15" fmla="*/ 21 h 97"/>
                          <a:gd name="T16" fmla="*/ 63 w 63"/>
                          <a:gd name="T17" fmla="*/ 0 h 9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63"/>
                          <a:gd name="T28" fmla="*/ 0 h 97"/>
                          <a:gd name="T29" fmla="*/ 63 w 63"/>
                          <a:gd name="T30" fmla="*/ 97 h 97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63" h="97">
                            <a:moveTo>
                              <a:pt x="63" y="0"/>
                            </a:moveTo>
                            <a:lnTo>
                              <a:pt x="33" y="24"/>
                            </a:lnTo>
                            <a:lnTo>
                              <a:pt x="9" y="48"/>
                            </a:lnTo>
                            <a:lnTo>
                              <a:pt x="5" y="68"/>
                            </a:lnTo>
                            <a:lnTo>
                              <a:pt x="0" y="97"/>
                            </a:lnTo>
                            <a:lnTo>
                              <a:pt x="10" y="74"/>
                            </a:lnTo>
                            <a:lnTo>
                              <a:pt x="19" y="50"/>
                            </a:lnTo>
                            <a:lnTo>
                              <a:pt x="45" y="21"/>
                            </a:lnTo>
                            <a:lnTo>
                              <a:pt x="63" y="0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93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8" y="2379"/>
                        <a:ext cx="35" cy="61"/>
                      </a:xfrm>
                      <a:custGeom>
                        <a:avLst/>
                        <a:gdLst>
                          <a:gd name="T0" fmla="*/ 14 w 35"/>
                          <a:gd name="T1" fmla="*/ 61 h 61"/>
                          <a:gd name="T2" fmla="*/ 5 w 35"/>
                          <a:gd name="T3" fmla="*/ 41 h 61"/>
                          <a:gd name="T4" fmla="*/ 0 w 35"/>
                          <a:gd name="T5" fmla="*/ 30 h 61"/>
                          <a:gd name="T6" fmla="*/ 10 w 35"/>
                          <a:gd name="T7" fmla="*/ 13 h 61"/>
                          <a:gd name="T8" fmla="*/ 32 w 35"/>
                          <a:gd name="T9" fmla="*/ 0 h 61"/>
                          <a:gd name="T10" fmla="*/ 19 w 35"/>
                          <a:gd name="T11" fmla="*/ 17 h 61"/>
                          <a:gd name="T12" fmla="*/ 12 w 35"/>
                          <a:gd name="T13" fmla="*/ 36 h 61"/>
                          <a:gd name="T14" fmla="*/ 23 w 35"/>
                          <a:gd name="T15" fmla="*/ 41 h 61"/>
                          <a:gd name="T16" fmla="*/ 35 w 35"/>
                          <a:gd name="T17" fmla="*/ 27 h 61"/>
                          <a:gd name="T18" fmla="*/ 29 w 35"/>
                          <a:gd name="T19" fmla="*/ 40 h 61"/>
                          <a:gd name="T20" fmla="*/ 14 w 35"/>
                          <a:gd name="T21" fmla="*/ 61 h 61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w 35"/>
                          <a:gd name="T34" fmla="*/ 0 h 61"/>
                          <a:gd name="T35" fmla="*/ 35 w 35"/>
                          <a:gd name="T36" fmla="*/ 61 h 61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T33" t="T34" r="T35" b="T36"/>
                        <a:pathLst>
                          <a:path w="35" h="61">
                            <a:moveTo>
                              <a:pt x="14" y="61"/>
                            </a:moveTo>
                            <a:lnTo>
                              <a:pt x="5" y="41"/>
                            </a:lnTo>
                            <a:lnTo>
                              <a:pt x="0" y="30"/>
                            </a:lnTo>
                            <a:lnTo>
                              <a:pt x="10" y="13"/>
                            </a:lnTo>
                            <a:lnTo>
                              <a:pt x="32" y="0"/>
                            </a:lnTo>
                            <a:lnTo>
                              <a:pt x="19" y="17"/>
                            </a:lnTo>
                            <a:lnTo>
                              <a:pt x="12" y="36"/>
                            </a:lnTo>
                            <a:lnTo>
                              <a:pt x="23" y="41"/>
                            </a:lnTo>
                            <a:lnTo>
                              <a:pt x="35" y="27"/>
                            </a:lnTo>
                            <a:lnTo>
                              <a:pt x="29" y="40"/>
                            </a:lnTo>
                            <a:lnTo>
                              <a:pt x="14" y="61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18480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1356" y="2499"/>
                    <a:ext cx="299" cy="147"/>
                    <a:chOff x="1356" y="2499"/>
                    <a:chExt cx="299" cy="147"/>
                  </a:xfrm>
                </p:grpSpPr>
                <p:sp>
                  <p:nvSpPr>
                    <p:cNvPr id="18481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56" y="2499"/>
                      <a:ext cx="299" cy="147"/>
                    </a:xfrm>
                    <a:custGeom>
                      <a:avLst/>
                      <a:gdLst>
                        <a:gd name="T0" fmla="*/ 18 w 299"/>
                        <a:gd name="T1" fmla="*/ 36 h 147"/>
                        <a:gd name="T2" fmla="*/ 72 w 299"/>
                        <a:gd name="T3" fmla="*/ 39 h 147"/>
                        <a:gd name="T4" fmla="*/ 110 w 299"/>
                        <a:gd name="T5" fmla="*/ 38 h 147"/>
                        <a:gd name="T6" fmla="*/ 155 w 299"/>
                        <a:gd name="T7" fmla="*/ 18 h 147"/>
                        <a:gd name="T8" fmla="*/ 193 w 299"/>
                        <a:gd name="T9" fmla="*/ 2 h 147"/>
                        <a:gd name="T10" fmla="*/ 227 w 299"/>
                        <a:gd name="T11" fmla="*/ 0 h 147"/>
                        <a:gd name="T12" fmla="*/ 242 w 299"/>
                        <a:gd name="T13" fmla="*/ 14 h 147"/>
                        <a:gd name="T14" fmla="*/ 265 w 299"/>
                        <a:gd name="T15" fmla="*/ 23 h 147"/>
                        <a:gd name="T16" fmla="*/ 292 w 299"/>
                        <a:gd name="T17" fmla="*/ 26 h 147"/>
                        <a:gd name="T18" fmla="*/ 299 w 299"/>
                        <a:gd name="T19" fmla="*/ 39 h 147"/>
                        <a:gd name="T20" fmla="*/ 296 w 299"/>
                        <a:gd name="T21" fmla="*/ 67 h 147"/>
                        <a:gd name="T22" fmla="*/ 290 w 299"/>
                        <a:gd name="T23" fmla="*/ 85 h 147"/>
                        <a:gd name="T24" fmla="*/ 277 w 299"/>
                        <a:gd name="T25" fmla="*/ 100 h 147"/>
                        <a:gd name="T26" fmla="*/ 257 w 299"/>
                        <a:gd name="T27" fmla="*/ 118 h 147"/>
                        <a:gd name="T28" fmla="*/ 248 w 299"/>
                        <a:gd name="T29" fmla="*/ 134 h 147"/>
                        <a:gd name="T30" fmla="*/ 234 w 299"/>
                        <a:gd name="T31" fmla="*/ 146 h 147"/>
                        <a:gd name="T32" fmla="*/ 222 w 299"/>
                        <a:gd name="T33" fmla="*/ 147 h 147"/>
                        <a:gd name="T34" fmla="*/ 205 w 299"/>
                        <a:gd name="T35" fmla="*/ 132 h 147"/>
                        <a:gd name="T36" fmla="*/ 195 w 299"/>
                        <a:gd name="T37" fmla="*/ 138 h 147"/>
                        <a:gd name="T38" fmla="*/ 177 w 299"/>
                        <a:gd name="T39" fmla="*/ 139 h 147"/>
                        <a:gd name="T40" fmla="*/ 165 w 299"/>
                        <a:gd name="T41" fmla="*/ 117 h 147"/>
                        <a:gd name="T42" fmla="*/ 157 w 299"/>
                        <a:gd name="T43" fmla="*/ 120 h 147"/>
                        <a:gd name="T44" fmla="*/ 146 w 299"/>
                        <a:gd name="T45" fmla="*/ 120 h 147"/>
                        <a:gd name="T46" fmla="*/ 139 w 299"/>
                        <a:gd name="T47" fmla="*/ 109 h 147"/>
                        <a:gd name="T48" fmla="*/ 126 w 299"/>
                        <a:gd name="T49" fmla="*/ 117 h 147"/>
                        <a:gd name="T50" fmla="*/ 114 w 299"/>
                        <a:gd name="T51" fmla="*/ 123 h 147"/>
                        <a:gd name="T52" fmla="*/ 98 w 299"/>
                        <a:gd name="T53" fmla="*/ 117 h 147"/>
                        <a:gd name="T54" fmla="*/ 95 w 299"/>
                        <a:gd name="T55" fmla="*/ 106 h 147"/>
                        <a:gd name="T56" fmla="*/ 93 w 299"/>
                        <a:gd name="T57" fmla="*/ 93 h 147"/>
                        <a:gd name="T58" fmla="*/ 69 w 299"/>
                        <a:gd name="T59" fmla="*/ 96 h 147"/>
                        <a:gd name="T60" fmla="*/ 50 w 299"/>
                        <a:gd name="T61" fmla="*/ 100 h 147"/>
                        <a:gd name="T62" fmla="*/ 46 w 299"/>
                        <a:gd name="T63" fmla="*/ 93 h 147"/>
                        <a:gd name="T64" fmla="*/ 30 w 299"/>
                        <a:gd name="T65" fmla="*/ 93 h 147"/>
                        <a:gd name="T66" fmla="*/ 8 w 299"/>
                        <a:gd name="T67" fmla="*/ 77 h 147"/>
                        <a:gd name="T68" fmla="*/ 0 w 299"/>
                        <a:gd name="T69" fmla="*/ 60 h 147"/>
                        <a:gd name="T70" fmla="*/ 4 w 299"/>
                        <a:gd name="T71" fmla="*/ 52 h 147"/>
                        <a:gd name="T72" fmla="*/ 1 w 299"/>
                        <a:gd name="T73" fmla="*/ 38 h 147"/>
                        <a:gd name="T74" fmla="*/ 18 w 299"/>
                        <a:gd name="T75" fmla="*/ 36 h 147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w 299"/>
                        <a:gd name="T115" fmla="*/ 0 h 147"/>
                        <a:gd name="T116" fmla="*/ 299 w 299"/>
                        <a:gd name="T117" fmla="*/ 147 h 147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T114" t="T115" r="T116" b="T117"/>
                      <a:pathLst>
                        <a:path w="299" h="147">
                          <a:moveTo>
                            <a:pt x="18" y="36"/>
                          </a:moveTo>
                          <a:lnTo>
                            <a:pt x="72" y="39"/>
                          </a:lnTo>
                          <a:lnTo>
                            <a:pt x="110" y="38"/>
                          </a:lnTo>
                          <a:lnTo>
                            <a:pt x="155" y="18"/>
                          </a:lnTo>
                          <a:lnTo>
                            <a:pt x="193" y="2"/>
                          </a:lnTo>
                          <a:lnTo>
                            <a:pt x="227" y="0"/>
                          </a:lnTo>
                          <a:lnTo>
                            <a:pt x="242" y="14"/>
                          </a:lnTo>
                          <a:lnTo>
                            <a:pt x="265" y="23"/>
                          </a:lnTo>
                          <a:lnTo>
                            <a:pt x="292" y="26"/>
                          </a:lnTo>
                          <a:lnTo>
                            <a:pt x="299" y="39"/>
                          </a:lnTo>
                          <a:lnTo>
                            <a:pt x="296" y="67"/>
                          </a:lnTo>
                          <a:lnTo>
                            <a:pt x="290" y="85"/>
                          </a:lnTo>
                          <a:lnTo>
                            <a:pt x="277" y="100"/>
                          </a:lnTo>
                          <a:lnTo>
                            <a:pt x="257" y="118"/>
                          </a:lnTo>
                          <a:lnTo>
                            <a:pt x="248" y="134"/>
                          </a:lnTo>
                          <a:lnTo>
                            <a:pt x="234" y="146"/>
                          </a:lnTo>
                          <a:lnTo>
                            <a:pt x="222" y="147"/>
                          </a:lnTo>
                          <a:lnTo>
                            <a:pt x="205" y="132"/>
                          </a:lnTo>
                          <a:lnTo>
                            <a:pt x="195" y="138"/>
                          </a:lnTo>
                          <a:lnTo>
                            <a:pt x="177" y="139"/>
                          </a:lnTo>
                          <a:lnTo>
                            <a:pt x="165" y="117"/>
                          </a:lnTo>
                          <a:lnTo>
                            <a:pt x="157" y="120"/>
                          </a:lnTo>
                          <a:lnTo>
                            <a:pt x="146" y="120"/>
                          </a:lnTo>
                          <a:lnTo>
                            <a:pt x="139" y="109"/>
                          </a:lnTo>
                          <a:lnTo>
                            <a:pt x="126" y="117"/>
                          </a:lnTo>
                          <a:lnTo>
                            <a:pt x="114" y="123"/>
                          </a:lnTo>
                          <a:lnTo>
                            <a:pt x="98" y="117"/>
                          </a:lnTo>
                          <a:lnTo>
                            <a:pt x="95" y="106"/>
                          </a:lnTo>
                          <a:lnTo>
                            <a:pt x="93" y="93"/>
                          </a:lnTo>
                          <a:lnTo>
                            <a:pt x="69" y="96"/>
                          </a:lnTo>
                          <a:lnTo>
                            <a:pt x="50" y="100"/>
                          </a:lnTo>
                          <a:lnTo>
                            <a:pt x="46" y="93"/>
                          </a:lnTo>
                          <a:lnTo>
                            <a:pt x="30" y="93"/>
                          </a:lnTo>
                          <a:lnTo>
                            <a:pt x="8" y="77"/>
                          </a:lnTo>
                          <a:lnTo>
                            <a:pt x="0" y="60"/>
                          </a:lnTo>
                          <a:lnTo>
                            <a:pt x="4" y="52"/>
                          </a:lnTo>
                          <a:lnTo>
                            <a:pt x="1" y="38"/>
                          </a:lnTo>
                          <a:lnTo>
                            <a:pt x="18" y="36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grpSp>
                  <p:nvGrpSpPr>
                    <p:cNvPr id="18482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1" y="2522"/>
                      <a:ext cx="224" cy="112"/>
                      <a:chOff x="1401" y="2522"/>
                      <a:chExt cx="224" cy="112"/>
                    </a:xfrm>
                  </p:grpSpPr>
                  <p:sp>
                    <p:nvSpPr>
                      <p:cNvPr id="18483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2559"/>
                        <a:ext cx="69" cy="33"/>
                      </a:xfrm>
                      <a:custGeom>
                        <a:avLst/>
                        <a:gdLst>
                          <a:gd name="T0" fmla="*/ 0 w 69"/>
                          <a:gd name="T1" fmla="*/ 33 h 33"/>
                          <a:gd name="T2" fmla="*/ 35 w 69"/>
                          <a:gd name="T3" fmla="*/ 22 h 33"/>
                          <a:gd name="T4" fmla="*/ 69 w 69"/>
                          <a:gd name="T5" fmla="*/ 0 h 33"/>
                          <a:gd name="T6" fmla="*/ 56 w 69"/>
                          <a:gd name="T7" fmla="*/ 17 h 33"/>
                          <a:gd name="T8" fmla="*/ 41 w 69"/>
                          <a:gd name="T9" fmla="*/ 28 h 33"/>
                          <a:gd name="T10" fmla="*/ 0 w 69"/>
                          <a:gd name="T11" fmla="*/ 33 h 33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69"/>
                          <a:gd name="T19" fmla="*/ 0 h 33"/>
                          <a:gd name="T20" fmla="*/ 69 w 69"/>
                          <a:gd name="T21" fmla="*/ 33 h 33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69" h="33">
                            <a:moveTo>
                              <a:pt x="0" y="33"/>
                            </a:moveTo>
                            <a:lnTo>
                              <a:pt x="35" y="22"/>
                            </a:lnTo>
                            <a:lnTo>
                              <a:pt x="69" y="0"/>
                            </a:lnTo>
                            <a:lnTo>
                              <a:pt x="56" y="17"/>
                            </a:lnTo>
                            <a:lnTo>
                              <a:pt x="41" y="28"/>
                            </a:lnTo>
                            <a:lnTo>
                              <a:pt x="0" y="33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84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2" y="2522"/>
                        <a:ext cx="56" cy="90"/>
                      </a:xfrm>
                      <a:custGeom>
                        <a:avLst/>
                        <a:gdLst>
                          <a:gd name="T0" fmla="*/ 0 w 56"/>
                          <a:gd name="T1" fmla="*/ 90 h 90"/>
                          <a:gd name="T2" fmla="*/ 19 w 56"/>
                          <a:gd name="T3" fmla="*/ 60 h 90"/>
                          <a:gd name="T4" fmla="*/ 56 w 56"/>
                          <a:gd name="T5" fmla="*/ 0 h 90"/>
                          <a:gd name="T6" fmla="*/ 45 w 56"/>
                          <a:gd name="T7" fmla="*/ 36 h 90"/>
                          <a:gd name="T8" fmla="*/ 38 w 56"/>
                          <a:gd name="T9" fmla="*/ 62 h 90"/>
                          <a:gd name="T10" fmla="*/ 0 w 56"/>
                          <a:gd name="T11" fmla="*/ 90 h 90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56"/>
                          <a:gd name="T19" fmla="*/ 0 h 90"/>
                          <a:gd name="T20" fmla="*/ 56 w 56"/>
                          <a:gd name="T21" fmla="*/ 90 h 90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56" h="90">
                            <a:moveTo>
                              <a:pt x="0" y="90"/>
                            </a:moveTo>
                            <a:lnTo>
                              <a:pt x="19" y="60"/>
                            </a:lnTo>
                            <a:lnTo>
                              <a:pt x="56" y="0"/>
                            </a:lnTo>
                            <a:lnTo>
                              <a:pt x="45" y="36"/>
                            </a:lnTo>
                            <a:lnTo>
                              <a:pt x="38" y="62"/>
                            </a:lnTo>
                            <a:lnTo>
                              <a:pt x="0" y="90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85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58" y="2526"/>
                        <a:ext cx="40" cy="108"/>
                      </a:xfrm>
                      <a:custGeom>
                        <a:avLst/>
                        <a:gdLst>
                          <a:gd name="T0" fmla="*/ 0 w 40"/>
                          <a:gd name="T1" fmla="*/ 108 h 108"/>
                          <a:gd name="T2" fmla="*/ 29 w 40"/>
                          <a:gd name="T3" fmla="*/ 84 h 108"/>
                          <a:gd name="T4" fmla="*/ 28 w 40"/>
                          <a:gd name="T5" fmla="*/ 35 h 108"/>
                          <a:gd name="T6" fmla="*/ 8 w 40"/>
                          <a:gd name="T7" fmla="*/ 0 h 108"/>
                          <a:gd name="T8" fmla="*/ 32 w 40"/>
                          <a:gd name="T9" fmla="*/ 33 h 108"/>
                          <a:gd name="T10" fmla="*/ 40 w 40"/>
                          <a:gd name="T11" fmla="*/ 66 h 108"/>
                          <a:gd name="T12" fmla="*/ 38 w 40"/>
                          <a:gd name="T13" fmla="*/ 94 h 108"/>
                          <a:gd name="T14" fmla="*/ 0 w 40"/>
                          <a:gd name="T15" fmla="*/ 108 h 10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40"/>
                          <a:gd name="T25" fmla="*/ 0 h 108"/>
                          <a:gd name="T26" fmla="*/ 40 w 40"/>
                          <a:gd name="T27" fmla="*/ 108 h 108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40" h="108">
                            <a:moveTo>
                              <a:pt x="0" y="108"/>
                            </a:moveTo>
                            <a:lnTo>
                              <a:pt x="29" y="84"/>
                            </a:lnTo>
                            <a:lnTo>
                              <a:pt x="28" y="35"/>
                            </a:lnTo>
                            <a:lnTo>
                              <a:pt x="8" y="0"/>
                            </a:lnTo>
                            <a:lnTo>
                              <a:pt x="32" y="33"/>
                            </a:lnTo>
                            <a:lnTo>
                              <a:pt x="40" y="66"/>
                            </a:lnTo>
                            <a:lnTo>
                              <a:pt x="38" y="94"/>
                            </a:lnTo>
                            <a:lnTo>
                              <a:pt x="0" y="108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86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13" y="2561"/>
                        <a:ext cx="12" cy="41"/>
                      </a:xfrm>
                      <a:custGeom>
                        <a:avLst/>
                        <a:gdLst>
                          <a:gd name="T0" fmla="*/ 0 w 12"/>
                          <a:gd name="T1" fmla="*/ 0 h 41"/>
                          <a:gd name="T2" fmla="*/ 12 w 12"/>
                          <a:gd name="T3" fmla="*/ 27 h 41"/>
                          <a:gd name="T4" fmla="*/ 8 w 12"/>
                          <a:gd name="T5" fmla="*/ 41 h 41"/>
                          <a:gd name="T6" fmla="*/ 0 60000 65536"/>
                          <a:gd name="T7" fmla="*/ 0 60000 65536"/>
                          <a:gd name="T8" fmla="*/ 0 60000 65536"/>
                          <a:gd name="T9" fmla="*/ 0 w 12"/>
                          <a:gd name="T10" fmla="*/ 0 h 41"/>
                          <a:gd name="T11" fmla="*/ 12 w 12"/>
                          <a:gd name="T12" fmla="*/ 41 h 41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2" h="41">
                            <a:moveTo>
                              <a:pt x="0" y="0"/>
                            </a:moveTo>
                            <a:lnTo>
                              <a:pt x="12" y="27"/>
                            </a:lnTo>
                            <a:lnTo>
                              <a:pt x="8" y="41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18467" name="Group 38"/>
                <p:cNvGrpSpPr>
                  <a:grpSpLocks/>
                </p:cNvGrpSpPr>
                <p:nvPr/>
              </p:nvGrpSpPr>
              <p:grpSpPr bwMode="auto">
                <a:xfrm>
                  <a:off x="1442" y="2249"/>
                  <a:ext cx="356" cy="307"/>
                  <a:chOff x="1442" y="2249"/>
                  <a:chExt cx="356" cy="307"/>
                </a:xfrm>
              </p:grpSpPr>
              <p:sp>
                <p:nvSpPr>
                  <p:cNvPr id="18471" name="Freeform 39"/>
                  <p:cNvSpPr>
                    <a:spLocks/>
                  </p:cNvSpPr>
                  <p:nvPr/>
                </p:nvSpPr>
                <p:spPr bwMode="auto">
                  <a:xfrm>
                    <a:off x="1599" y="2360"/>
                    <a:ext cx="170" cy="158"/>
                  </a:xfrm>
                  <a:custGeom>
                    <a:avLst/>
                    <a:gdLst>
                      <a:gd name="T0" fmla="*/ 12 w 170"/>
                      <a:gd name="T1" fmla="*/ 63 h 158"/>
                      <a:gd name="T2" fmla="*/ 32 w 170"/>
                      <a:gd name="T3" fmla="*/ 32 h 158"/>
                      <a:gd name="T4" fmla="*/ 44 w 170"/>
                      <a:gd name="T5" fmla="*/ 21 h 158"/>
                      <a:gd name="T6" fmla="*/ 71 w 170"/>
                      <a:gd name="T7" fmla="*/ 7 h 158"/>
                      <a:gd name="T8" fmla="*/ 101 w 170"/>
                      <a:gd name="T9" fmla="*/ 0 h 158"/>
                      <a:gd name="T10" fmla="*/ 128 w 170"/>
                      <a:gd name="T11" fmla="*/ 0 h 158"/>
                      <a:gd name="T12" fmla="*/ 145 w 170"/>
                      <a:gd name="T13" fmla="*/ 5 h 158"/>
                      <a:gd name="T14" fmla="*/ 160 w 170"/>
                      <a:gd name="T15" fmla="*/ 24 h 158"/>
                      <a:gd name="T16" fmla="*/ 170 w 170"/>
                      <a:gd name="T17" fmla="*/ 51 h 158"/>
                      <a:gd name="T18" fmla="*/ 167 w 170"/>
                      <a:gd name="T19" fmla="*/ 79 h 158"/>
                      <a:gd name="T20" fmla="*/ 152 w 170"/>
                      <a:gd name="T21" fmla="*/ 104 h 158"/>
                      <a:gd name="T22" fmla="*/ 141 w 170"/>
                      <a:gd name="T23" fmla="*/ 123 h 158"/>
                      <a:gd name="T24" fmla="*/ 110 w 170"/>
                      <a:gd name="T25" fmla="*/ 141 h 158"/>
                      <a:gd name="T26" fmla="*/ 71 w 170"/>
                      <a:gd name="T27" fmla="*/ 150 h 158"/>
                      <a:gd name="T28" fmla="*/ 37 w 170"/>
                      <a:gd name="T29" fmla="*/ 158 h 158"/>
                      <a:gd name="T30" fmla="*/ 14 w 170"/>
                      <a:gd name="T31" fmla="*/ 150 h 158"/>
                      <a:gd name="T32" fmla="*/ 2 w 170"/>
                      <a:gd name="T33" fmla="*/ 135 h 158"/>
                      <a:gd name="T34" fmla="*/ 0 w 170"/>
                      <a:gd name="T35" fmla="*/ 109 h 158"/>
                      <a:gd name="T36" fmla="*/ 12 w 170"/>
                      <a:gd name="T37" fmla="*/ 63 h 15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70"/>
                      <a:gd name="T58" fmla="*/ 0 h 158"/>
                      <a:gd name="T59" fmla="*/ 170 w 170"/>
                      <a:gd name="T60" fmla="*/ 158 h 15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70" h="158">
                        <a:moveTo>
                          <a:pt x="12" y="63"/>
                        </a:moveTo>
                        <a:lnTo>
                          <a:pt x="32" y="32"/>
                        </a:lnTo>
                        <a:lnTo>
                          <a:pt x="44" y="21"/>
                        </a:lnTo>
                        <a:lnTo>
                          <a:pt x="71" y="7"/>
                        </a:lnTo>
                        <a:lnTo>
                          <a:pt x="101" y="0"/>
                        </a:lnTo>
                        <a:lnTo>
                          <a:pt x="128" y="0"/>
                        </a:lnTo>
                        <a:lnTo>
                          <a:pt x="145" y="5"/>
                        </a:lnTo>
                        <a:lnTo>
                          <a:pt x="160" y="24"/>
                        </a:lnTo>
                        <a:lnTo>
                          <a:pt x="170" y="51"/>
                        </a:lnTo>
                        <a:lnTo>
                          <a:pt x="167" y="79"/>
                        </a:lnTo>
                        <a:lnTo>
                          <a:pt x="152" y="104"/>
                        </a:lnTo>
                        <a:lnTo>
                          <a:pt x="141" y="123"/>
                        </a:lnTo>
                        <a:lnTo>
                          <a:pt x="110" y="141"/>
                        </a:lnTo>
                        <a:lnTo>
                          <a:pt x="71" y="150"/>
                        </a:lnTo>
                        <a:lnTo>
                          <a:pt x="37" y="158"/>
                        </a:lnTo>
                        <a:lnTo>
                          <a:pt x="14" y="150"/>
                        </a:lnTo>
                        <a:lnTo>
                          <a:pt x="2" y="135"/>
                        </a:lnTo>
                        <a:lnTo>
                          <a:pt x="0" y="109"/>
                        </a:lnTo>
                        <a:lnTo>
                          <a:pt x="12" y="63"/>
                        </a:lnTo>
                        <a:close/>
                      </a:path>
                    </a:pathLst>
                  </a:custGeom>
                  <a:solidFill>
                    <a:srgbClr val="F0F0FF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72" name="Freeform 40"/>
                  <p:cNvSpPr>
                    <a:spLocks/>
                  </p:cNvSpPr>
                  <p:nvPr/>
                </p:nvSpPr>
                <p:spPr bwMode="auto">
                  <a:xfrm>
                    <a:off x="1672" y="2311"/>
                    <a:ext cx="126" cy="98"/>
                  </a:xfrm>
                  <a:custGeom>
                    <a:avLst/>
                    <a:gdLst>
                      <a:gd name="T0" fmla="*/ 16 w 126"/>
                      <a:gd name="T1" fmla="*/ 0 h 98"/>
                      <a:gd name="T2" fmla="*/ 121 w 126"/>
                      <a:gd name="T3" fmla="*/ 58 h 98"/>
                      <a:gd name="T4" fmla="*/ 125 w 126"/>
                      <a:gd name="T5" fmla="*/ 66 h 98"/>
                      <a:gd name="T6" fmla="*/ 126 w 126"/>
                      <a:gd name="T7" fmla="*/ 78 h 98"/>
                      <a:gd name="T8" fmla="*/ 124 w 126"/>
                      <a:gd name="T9" fmla="*/ 87 h 98"/>
                      <a:gd name="T10" fmla="*/ 121 w 126"/>
                      <a:gd name="T11" fmla="*/ 95 h 98"/>
                      <a:gd name="T12" fmla="*/ 116 w 126"/>
                      <a:gd name="T13" fmla="*/ 98 h 98"/>
                      <a:gd name="T14" fmla="*/ 106 w 126"/>
                      <a:gd name="T15" fmla="*/ 98 h 98"/>
                      <a:gd name="T16" fmla="*/ 10 w 126"/>
                      <a:gd name="T17" fmla="*/ 43 h 98"/>
                      <a:gd name="T18" fmla="*/ 2 w 126"/>
                      <a:gd name="T19" fmla="*/ 35 h 98"/>
                      <a:gd name="T20" fmla="*/ 0 w 126"/>
                      <a:gd name="T21" fmla="*/ 24 h 98"/>
                      <a:gd name="T22" fmla="*/ 2 w 126"/>
                      <a:gd name="T23" fmla="*/ 12 h 98"/>
                      <a:gd name="T24" fmla="*/ 6 w 126"/>
                      <a:gd name="T25" fmla="*/ 6 h 98"/>
                      <a:gd name="T26" fmla="*/ 11 w 126"/>
                      <a:gd name="T27" fmla="*/ 1 h 98"/>
                      <a:gd name="T28" fmla="*/ 16 w 126"/>
                      <a:gd name="T29" fmla="*/ 0 h 9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26"/>
                      <a:gd name="T46" fmla="*/ 0 h 98"/>
                      <a:gd name="T47" fmla="*/ 126 w 126"/>
                      <a:gd name="T48" fmla="*/ 98 h 9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26" h="98">
                        <a:moveTo>
                          <a:pt x="16" y="0"/>
                        </a:moveTo>
                        <a:lnTo>
                          <a:pt x="121" y="58"/>
                        </a:lnTo>
                        <a:lnTo>
                          <a:pt x="125" y="66"/>
                        </a:lnTo>
                        <a:lnTo>
                          <a:pt x="126" y="78"/>
                        </a:lnTo>
                        <a:lnTo>
                          <a:pt x="124" y="87"/>
                        </a:lnTo>
                        <a:lnTo>
                          <a:pt x="121" y="95"/>
                        </a:lnTo>
                        <a:lnTo>
                          <a:pt x="116" y="98"/>
                        </a:lnTo>
                        <a:lnTo>
                          <a:pt x="106" y="98"/>
                        </a:lnTo>
                        <a:lnTo>
                          <a:pt x="10" y="43"/>
                        </a:lnTo>
                        <a:lnTo>
                          <a:pt x="2" y="35"/>
                        </a:lnTo>
                        <a:lnTo>
                          <a:pt x="0" y="24"/>
                        </a:lnTo>
                        <a:lnTo>
                          <a:pt x="2" y="12"/>
                        </a:lnTo>
                        <a:lnTo>
                          <a:pt x="6" y="6"/>
                        </a:lnTo>
                        <a:lnTo>
                          <a:pt x="11" y="1"/>
                        </a:lnTo>
                        <a:lnTo>
                          <a:pt x="16" y="0"/>
                        </a:lnTo>
                        <a:close/>
                      </a:path>
                    </a:pathLst>
                  </a:custGeom>
                  <a:solidFill>
                    <a:srgbClr val="C0804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73" name="Freeform 41"/>
                  <p:cNvSpPr>
                    <a:spLocks/>
                  </p:cNvSpPr>
                  <p:nvPr/>
                </p:nvSpPr>
                <p:spPr bwMode="auto">
                  <a:xfrm>
                    <a:off x="1558" y="2317"/>
                    <a:ext cx="230" cy="239"/>
                  </a:xfrm>
                  <a:custGeom>
                    <a:avLst/>
                    <a:gdLst>
                      <a:gd name="T0" fmla="*/ 71 w 230"/>
                      <a:gd name="T1" fmla="*/ 0 h 239"/>
                      <a:gd name="T2" fmla="*/ 138 w 230"/>
                      <a:gd name="T3" fmla="*/ 55 h 239"/>
                      <a:gd name="T4" fmla="*/ 166 w 230"/>
                      <a:gd name="T5" fmla="*/ 80 h 239"/>
                      <a:gd name="T6" fmla="*/ 194 w 230"/>
                      <a:gd name="T7" fmla="*/ 109 h 239"/>
                      <a:gd name="T8" fmla="*/ 211 w 230"/>
                      <a:gd name="T9" fmla="*/ 132 h 239"/>
                      <a:gd name="T10" fmla="*/ 226 w 230"/>
                      <a:gd name="T11" fmla="*/ 155 h 239"/>
                      <a:gd name="T12" fmla="*/ 230 w 230"/>
                      <a:gd name="T13" fmla="*/ 182 h 239"/>
                      <a:gd name="T14" fmla="*/ 227 w 230"/>
                      <a:gd name="T15" fmla="*/ 210 h 239"/>
                      <a:gd name="T16" fmla="*/ 215 w 230"/>
                      <a:gd name="T17" fmla="*/ 227 h 239"/>
                      <a:gd name="T18" fmla="*/ 194 w 230"/>
                      <a:gd name="T19" fmla="*/ 239 h 239"/>
                      <a:gd name="T20" fmla="*/ 143 w 230"/>
                      <a:gd name="T21" fmla="*/ 239 h 239"/>
                      <a:gd name="T22" fmla="*/ 107 w 230"/>
                      <a:gd name="T23" fmla="*/ 234 h 239"/>
                      <a:gd name="T24" fmla="*/ 53 w 230"/>
                      <a:gd name="T25" fmla="*/ 219 h 239"/>
                      <a:gd name="T26" fmla="*/ 43 w 230"/>
                      <a:gd name="T27" fmla="*/ 203 h 239"/>
                      <a:gd name="T28" fmla="*/ 27 w 230"/>
                      <a:gd name="T29" fmla="*/ 182 h 239"/>
                      <a:gd name="T30" fmla="*/ 0 w 230"/>
                      <a:gd name="T31" fmla="*/ 171 h 239"/>
                      <a:gd name="T32" fmla="*/ 24 w 230"/>
                      <a:gd name="T33" fmla="*/ 136 h 239"/>
                      <a:gd name="T34" fmla="*/ 24 w 230"/>
                      <a:gd name="T35" fmla="*/ 55 h 239"/>
                      <a:gd name="T36" fmla="*/ 71 w 230"/>
                      <a:gd name="T37" fmla="*/ 0 h 23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30"/>
                      <a:gd name="T58" fmla="*/ 0 h 239"/>
                      <a:gd name="T59" fmla="*/ 230 w 230"/>
                      <a:gd name="T60" fmla="*/ 239 h 23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30" h="239">
                        <a:moveTo>
                          <a:pt x="71" y="0"/>
                        </a:moveTo>
                        <a:lnTo>
                          <a:pt x="138" y="55"/>
                        </a:lnTo>
                        <a:lnTo>
                          <a:pt x="166" y="80"/>
                        </a:lnTo>
                        <a:lnTo>
                          <a:pt x="194" y="109"/>
                        </a:lnTo>
                        <a:lnTo>
                          <a:pt x="211" y="132"/>
                        </a:lnTo>
                        <a:lnTo>
                          <a:pt x="226" y="155"/>
                        </a:lnTo>
                        <a:lnTo>
                          <a:pt x="230" y="182"/>
                        </a:lnTo>
                        <a:lnTo>
                          <a:pt x="227" y="210"/>
                        </a:lnTo>
                        <a:lnTo>
                          <a:pt x="215" y="227"/>
                        </a:lnTo>
                        <a:lnTo>
                          <a:pt x="194" y="239"/>
                        </a:lnTo>
                        <a:lnTo>
                          <a:pt x="143" y="239"/>
                        </a:lnTo>
                        <a:lnTo>
                          <a:pt x="107" y="234"/>
                        </a:lnTo>
                        <a:lnTo>
                          <a:pt x="53" y="219"/>
                        </a:lnTo>
                        <a:lnTo>
                          <a:pt x="43" y="203"/>
                        </a:lnTo>
                        <a:lnTo>
                          <a:pt x="27" y="182"/>
                        </a:lnTo>
                        <a:lnTo>
                          <a:pt x="0" y="171"/>
                        </a:lnTo>
                        <a:lnTo>
                          <a:pt x="24" y="136"/>
                        </a:lnTo>
                        <a:lnTo>
                          <a:pt x="24" y="5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grpSp>
                <p:nvGrpSpPr>
                  <p:cNvPr id="18474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1442" y="2249"/>
                    <a:ext cx="216" cy="209"/>
                    <a:chOff x="1442" y="2249"/>
                    <a:chExt cx="216" cy="209"/>
                  </a:xfrm>
                </p:grpSpPr>
                <p:sp>
                  <p:nvSpPr>
                    <p:cNvPr id="18475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1442" y="2300"/>
                      <a:ext cx="171" cy="158"/>
                    </a:xfrm>
                    <a:custGeom>
                      <a:avLst/>
                      <a:gdLst>
                        <a:gd name="T0" fmla="*/ 12 w 171"/>
                        <a:gd name="T1" fmla="*/ 64 h 158"/>
                        <a:gd name="T2" fmla="*/ 32 w 171"/>
                        <a:gd name="T3" fmla="*/ 33 h 158"/>
                        <a:gd name="T4" fmla="*/ 44 w 171"/>
                        <a:gd name="T5" fmla="*/ 20 h 158"/>
                        <a:gd name="T6" fmla="*/ 71 w 171"/>
                        <a:gd name="T7" fmla="*/ 6 h 158"/>
                        <a:gd name="T8" fmla="*/ 103 w 171"/>
                        <a:gd name="T9" fmla="*/ 0 h 158"/>
                        <a:gd name="T10" fmla="*/ 130 w 171"/>
                        <a:gd name="T11" fmla="*/ 0 h 158"/>
                        <a:gd name="T12" fmla="*/ 147 w 171"/>
                        <a:gd name="T13" fmla="*/ 5 h 158"/>
                        <a:gd name="T14" fmla="*/ 163 w 171"/>
                        <a:gd name="T15" fmla="*/ 24 h 158"/>
                        <a:gd name="T16" fmla="*/ 171 w 171"/>
                        <a:gd name="T17" fmla="*/ 51 h 158"/>
                        <a:gd name="T18" fmla="*/ 169 w 171"/>
                        <a:gd name="T19" fmla="*/ 81 h 158"/>
                        <a:gd name="T20" fmla="*/ 154 w 171"/>
                        <a:gd name="T21" fmla="*/ 106 h 158"/>
                        <a:gd name="T22" fmla="*/ 142 w 171"/>
                        <a:gd name="T23" fmla="*/ 123 h 158"/>
                        <a:gd name="T24" fmla="*/ 111 w 171"/>
                        <a:gd name="T25" fmla="*/ 140 h 158"/>
                        <a:gd name="T26" fmla="*/ 71 w 171"/>
                        <a:gd name="T27" fmla="*/ 150 h 158"/>
                        <a:gd name="T28" fmla="*/ 39 w 171"/>
                        <a:gd name="T29" fmla="*/ 158 h 158"/>
                        <a:gd name="T30" fmla="*/ 16 w 171"/>
                        <a:gd name="T31" fmla="*/ 150 h 158"/>
                        <a:gd name="T32" fmla="*/ 4 w 171"/>
                        <a:gd name="T33" fmla="*/ 135 h 158"/>
                        <a:gd name="T34" fmla="*/ 0 w 171"/>
                        <a:gd name="T35" fmla="*/ 110 h 158"/>
                        <a:gd name="T36" fmla="*/ 12 w 171"/>
                        <a:gd name="T37" fmla="*/ 64 h 158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71"/>
                        <a:gd name="T58" fmla="*/ 0 h 158"/>
                        <a:gd name="T59" fmla="*/ 171 w 171"/>
                        <a:gd name="T60" fmla="*/ 158 h 158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71" h="158">
                          <a:moveTo>
                            <a:pt x="12" y="64"/>
                          </a:moveTo>
                          <a:lnTo>
                            <a:pt x="32" y="33"/>
                          </a:lnTo>
                          <a:lnTo>
                            <a:pt x="44" y="20"/>
                          </a:lnTo>
                          <a:lnTo>
                            <a:pt x="71" y="6"/>
                          </a:lnTo>
                          <a:lnTo>
                            <a:pt x="103" y="0"/>
                          </a:lnTo>
                          <a:lnTo>
                            <a:pt x="130" y="0"/>
                          </a:lnTo>
                          <a:lnTo>
                            <a:pt x="147" y="5"/>
                          </a:lnTo>
                          <a:lnTo>
                            <a:pt x="163" y="24"/>
                          </a:lnTo>
                          <a:lnTo>
                            <a:pt x="171" y="51"/>
                          </a:lnTo>
                          <a:lnTo>
                            <a:pt x="169" y="81"/>
                          </a:lnTo>
                          <a:lnTo>
                            <a:pt x="154" y="106"/>
                          </a:lnTo>
                          <a:lnTo>
                            <a:pt x="142" y="123"/>
                          </a:lnTo>
                          <a:lnTo>
                            <a:pt x="111" y="140"/>
                          </a:lnTo>
                          <a:lnTo>
                            <a:pt x="71" y="150"/>
                          </a:lnTo>
                          <a:lnTo>
                            <a:pt x="39" y="158"/>
                          </a:lnTo>
                          <a:lnTo>
                            <a:pt x="16" y="150"/>
                          </a:lnTo>
                          <a:lnTo>
                            <a:pt x="4" y="135"/>
                          </a:lnTo>
                          <a:lnTo>
                            <a:pt x="0" y="110"/>
                          </a:lnTo>
                          <a:lnTo>
                            <a:pt x="12" y="64"/>
                          </a:lnTo>
                          <a:close/>
                        </a:path>
                      </a:pathLst>
                    </a:custGeom>
                    <a:solidFill>
                      <a:srgbClr val="F0F0FF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8476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62" y="2412"/>
                      <a:ext cx="48" cy="46"/>
                    </a:xfrm>
                    <a:prstGeom prst="ellipse">
                      <a:avLst/>
                    </a:prstGeom>
                    <a:solidFill>
                      <a:srgbClr val="008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8477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1481" y="2249"/>
                      <a:ext cx="177" cy="103"/>
                    </a:xfrm>
                    <a:custGeom>
                      <a:avLst/>
                      <a:gdLst>
                        <a:gd name="T0" fmla="*/ 25 w 177"/>
                        <a:gd name="T1" fmla="*/ 0 h 103"/>
                        <a:gd name="T2" fmla="*/ 170 w 177"/>
                        <a:gd name="T3" fmla="*/ 61 h 103"/>
                        <a:gd name="T4" fmla="*/ 175 w 177"/>
                        <a:gd name="T5" fmla="*/ 69 h 103"/>
                        <a:gd name="T6" fmla="*/ 177 w 177"/>
                        <a:gd name="T7" fmla="*/ 82 h 103"/>
                        <a:gd name="T8" fmla="*/ 174 w 177"/>
                        <a:gd name="T9" fmla="*/ 91 h 103"/>
                        <a:gd name="T10" fmla="*/ 169 w 177"/>
                        <a:gd name="T11" fmla="*/ 99 h 103"/>
                        <a:gd name="T12" fmla="*/ 162 w 177"/>
                        <a:gd name="T13" fmla="*/ 102 h 103"/>
                        <a:gd name="T14" fmla="*/ 149 w 177"/>
                        <a:gd name="T15" fmla="*/ 103 h 103"/>
                        <a:gd name="T16" fmla="*/ 14 w 177"/>
                        <a:gd name="T17" fmla="*/ 45 h 103"/>
                        <a:gd name="T18" fmla="*/ 3 w 177"/>
                        <a:gd name="T19" fmla="*/ 37 h 103"/>
                        <a:gd name="T20" fmla="*/ 0 w 177"/>
                        <a:gd name="T21" fmla="*/ 25 h 103"/>
                        <a:gd name="T22" fmla="*/ 3 w 177"/>
                        <a:gd name="T23" fmla="*/ 13 h 103"/>
                        <a:gd name="T24" fmla="*/ 8 w 177"/>
                        <a:gd name="T25" fmla="*/ 7 h 103"/>
                        <a:gd name="T26" fmla="*/ 15 w 177"/>
                        <a:gd name="T27" fmla="*/ 2 h 103"/>
                        <a:gd name="T28" fmla="*/ 25 w 177"/>
                        <a:gd name="T29" fmla="*/ 0 h 103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7"/>
                        <a:gd name="T46" fmla="*/ 0 h 103"/>
                        <a:gd name="T47" fmla="*/ 177 w 177"/>
                        <a:gd name="T48" fmla="*/ 103 h 103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7" h="103">
                          <a:moveTo>
                            <a:pt x="25" y="0"/>
                          </a:moveTo>
                          <a:lnTo>
                            <a:pt x="170" y="61"/>
                          </a:lnTo>
                          <a:lnTo>
                            <a:pt x="175" y="69"/>
                          </a:lnTo>
                          <a:lnTo>
                            <a:pt x="177" y="82"/>
                          </a:lnTo>
                          <a:lnTo>
                            <a:pt x="174" y="91"/>
                          </a:lnTo>
                          <a:lnTo>
                            <a:pt x="169" y="99"/>
                          </a:lnTo>
                          <a:lnTo>
                            <a:pt x="162" y="102"/>
                          </a:lnTo>
                          <a:lnTo>
                            <a:pt x="149" y="103"/>
                          </a:lnTo>
                          <a:lnTo>
                            <a:pt x="14" y="45"/>
                          </a:lnTo>
                          <a:lnTo>
                            <a:pt x="3" y="37"/>
                          </a:lnTo>
                          <a:lnTo>
                            <a:pt x="0" y="25"/>
                          </a:lnTo>
                          <a:lnTo>
                            <a:pt x="3" y="13"/>
                          </a:lnTo>
                          <a:lnTo>
                            <a:pt x="8" y="7"/>
                          </a:lnTo>
                          <a:lnTo>
                            <a:pt x="15" y="2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18468" name="Group 46"/>
                <p:cNvGrpSpPr>
                  <a:grpSpLocks/>
                </p:cNvGrpSpPr>
                <p:nvPr/>
              </p:nvGrpSpPr>
              <p:grpSpPr bwMode="auto">
                <a:xfrm>
                  <a:off x="990" y="2403"/>
                  <a:ext cx="171" cy="198"/>
                  <a:chOff x="990" y="2403"/>
                  <a:chExt cx="171" cy="198"/>
                </a:xfrm>
              </p:grpSpPr>
              <p:sp>
                <p:nvSpPr>
                  <p:cNvPr id="18469" name="Freeform 47"/>
                  <p:cNvSpPr>
                    <a:spLocks/>
                  </p:cNvSpPr>
                  <p:nvPr/>
                </p:nvSpPr>
                <p:spPr bwMode="auto">
                  <a:xfrm>
                    <a:off x="990" y="2403"/>
                    <a:ext cx="151" cy="193"/>
                  </a:xfrm>
                  <a:custGeom>
                    <a:avLst/>
                    <a:gdLst>
                      <a:gd name="T0" fmla="*/ 123 w 151"/>
                      <a:gd name="T1" fmla="*/ 30 h 193"/>
                      <a:gd name="T2" fmla="*/ 99 w 151"/>
                      <a:gd name="T3" fmla="*/ 5 h 193"/>
                      <a:gd name="T4" fmla="*/ 82 w 151"/>
                      <a:gd name="T5" fmla="*/ 1 h 193"/>
                      <a:gd name="T6" fmla="*/ 53 w 151"/>
                      <a:gd name="T7" fmla="*/ 0 h 193"/>
                      <a:gd name="T8" fmla="*/ 28 w 151"/>
                      <a:gd name="T9" fmla="*/ 14 h 193"/>
                      <a:gd name="T10" fmla="*/ 14 w 151"/>
                      <a:gd name="T11" fmla="*/ 30 h 193"/>
                      <a:gd name="T12" fmla="*/ 4 w 151"/>
                      <a:gd name="T13" fmla="*/ 49 h 193"/>
                      <a:gd name="T14" fmla="*/ 0 w 151"/>
                      <a:gd name="T15" fmla="*/ 71 h 193"/>
                      <a:gd name="T16" fmla="*/ 1 w 151"/>
                      <a:gd name="T17" fmla="*/ 96 h 193"/>
                      <a:gd name="T18" fmla="*/ 9 w 151"/>
                      <a:gd name="T19" fmla="*/ 124 h 193"/>
                      <a:gd name="T20" fmla="*/ 26 w 151"/>
                      <a:gd name="T21" fmla="*/ 146 h 193"/>
                      <a:gd name="T22" fmla="*/ 44 w 151"/>
                      <a:gd name="T23" fmla="*/ 158 h 193"/>
                      <a:gd name="T24" fmla="*/ 67 w 151"/>
                      <a:gd name="T25" fmla="*/ 167 h 193"/>
                      <a:gd name="T26" fmla="*/ 79 w 151"/>
                      <a:gd name="T27" fmla="*/ 185 h 193"/>
                      <a:gd name="T28" fmla="*/ 91 w 151"/>
                      <a:gd name="T29" fmla="*/ 191 h 193"/>
                      <a:gd name="T30" fmla="*/ 105 w 151"/>
                      <a:gd name="T31" fmla="*/ 193 h 193"/>
                      <a:gd name="T32" fmla="*/ 122 w 151"/>
                      <a:gd name="T33" fmla="*/ 189 h 193"/>
                      <a:gd name="T34" fmla="*/ 139 w 151"/>
                      <a:gd name="T35" fmla="*/ 178 h 193"/>
                      <a:gd name="T36" fmla="*/ 147 w 151"/>
                      <a:gd name="T37" fmla="*/ 162 h 193"/>
                      <a:gd name="T38" fmla="*/ 151 w 151"/>
                      <a:gd name="T39" fmla="*/ 138 h 193"/>
                      <a:gd name="T40" fmla="*/ 142 w 151"/>
                      <a:gd name="T41" fmla="*/ 115 h 193"/>
                      <a:gd name="T42" fmla="*/ 141 w 151"/>
                      <a:gd name="T43" fmla="*/ 91 h 193"/>
                      <a:gd name="T44" fmla="*/ 134 w 151"/>
                      <a:gd name="T45" fmla="*/ 58 h 193"/>
                      <a:gd name="T46" fmla="*/ 123 w 151"/>
                      <a:gd name="T47" fmla="*/ 30 h 193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51"/>
                      <a:gd name="T73" fmla="*/ 0 h 193"/>
                      <a:gd name="T74" fmla="*/ 151 w 151"/>
                      <a:gd name="T75" fmla="*/ 193 h 193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51" h="193">
                        <a:moveTo>
                          <a:pt x="123" y="30"/>
                        </a:moveTo>
                        <a:lnTo>
                          <a:pt x="99" y="5"/>
                        </a:lnTo>
                        <a:lnTo>
                          <a:pt x="82" y="1"/>
                        </a:lnTo>
                        <a:lnTo>
                          <a:pt x="53" y="0"/>
                        </a:lnTo>
                        <a:lnTo>
                          <a:pt x="28" y="14"/>
                        </a:lnTo>
                        <a:lnTo>
                          <a:pt x="14" y="30"/>
                        </a:lnTo>
                        <a:lnTo>
                          <a:pt x="4" y="49"/>
                        </a:lnTo>
                        <a:lnTo>
                          <a:pt x="0" y="71"/>
                        </a:lnTo>
                        <a:lnTo>
                          <a:pt x="1" y="96"/>
                        </a:lnTo>
                        <a:lnTo>
                          <a:pt x="9" y="124"/>
                        </a:lnTo>
                        <a:lnTo>
                          <a:pt x="26" y="146"/>
                        </a:lnTo>
                        <a:lnTo>
                          <a:pt x="44" y="158"/>
                        </a:lnTo>
                        <a:lnTo>
                          <a:pt x="67" y="167"/>
                        </a:lnTo>
                        <a:lnTo>
                          <a:pt x="79" y="185"/>
                        </a:lnTo>
                        <a:lnTo>
                          <a:pt x="91" y="191"/>
                        </a:lnTo>
                        <a:lnTo>
                          <a:pt x="105" y="193"/>
                        </a:lnTo>
                        <a:lnTo>
                          <a:pt x="122" y="189"/>
                        </a:lnTo>
                        <a:lnTo>
                          <a:pt x="139" y="178"/>
                        </a:lnTo>
                        <a:lnTo>
                          <a:pt x="147" y="162"/>
                        </a:lnTo>
                        <a:lnTo>
                          <a:pt x="151" y="138"/>
                        </a:lnTo>
                        <a:lnTo>
                          <a:pt x="142" y="115"/>
                        </a:lnTo>
                        <a:lnTo>
                          <a:pt x="141" y="91"/>
                        </a:lnTo>
                        <a:lnTo>
                          <a:pt x="134" y="58"/>
                        </a:lnTo>
                        <a:lnTo>
                          <a:pt x="123" y="3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70" name="Freeform 48"/>
                  <p:cNvSpPr>
                    <a:spLocks/>
                  </p:cNvSpPr>
                  <p:nvPr/>
                </p:nvSpPr>
                <p:spPr bwMode="auto">
                  <a:xfrm>
                    <a:off x="1006" y="2414"/>
                    <a:ext cx="155" cy="187"/>
                  </a:xfrm>
                  <a:custGeom>
                    <a:avLst/>
                    <a:gdLst>
                      <a:gd name="T0" fmla="*/ 127 w 155"/>
                      <a:gd name="T1" fmla="*/ 28 h 187"/>
                      <a:gd name="T2" fmla="*/ 101 w 155"/>
                      <a:gd name="T3" fmla="*/ 5 h 187"/>
                      <a:gd name="T4" fmla="*/ 84 w 155"/>
                      <a:gd name="T5" fmla="*/ 1 h 187"/>
                      <a:gd name="T6" fmla="*/ 54 w 155"/>
                      <a:gd name="T7" fmla="*/ 0 h 187"/>
                      <a:gd name="T8" fmla="*/ 28 w 155"/>
                      <a:gd name="T9" fmla="*/ 12 h 187"/>
                      <a:gd name="T10" fmla="*/ 14 w 155"/>
                      <a:gd name="T11" fmla="*/ 28 h 187"/>
                      <a:gd name="T12" fmla="*/ 4 w 155"/>
                      <a:gd name="T13" fmla="*/ 48 h 187"/>
                      <a:gd name="T14" fmla="*/ 0 w 155"/>
                      <a:gd name="T15" fmla="*/ 69 h 187"/>
                      <a:gd name="T16" fmla="*/ 1 w 155"/>
                      <a:gd name="T17" fmla="*/ 93 h 187"/>
                      <a:gd name="T18" fmla="*/ 9 w 155"/>
                      <a:gd name="T19" fmla="*/ 120 h 187"/>
                      <a:gd name="T20" fmla="*/ 26 w 155"/>
                      <a:gd name="T21" fmla="*/ 142 h 187"/>
                      <a:gd name="T22" fmla="*/ 46 w 155"/>
                      <a:gd name="T23" fmla="*/ 154 h 187"/>
                      <a:gd name="T24" fmla="*/ 68 w 155"/>
                      <a:gd name="T25" fmla="*/ 162 h 187"/>
                      <a:gd name="T26" fmla="*/ 81 w 155"/>
                      <a:gd name="T27" fmla="*/ 179 h 187"/>
                      <a:gd name="T28" fmla="*/ 93 w 155"/>
                      <a:gd name="T29" fmla="*/ 185 h 187"/>
                      <a:gd name="T30" fmla="*/ 107 w 155"/>
                      <a:gd name="T31" fmla="*/ 187 h 187"/>
                      <a:gd name="T32" fmla="*/ 126 w 155"/>
                      <a:gd name="T33" fmla="*/ 182 h 187"/>
                      <a:gd name="T34" fmla="*/ 143 w 155"/>
                      <a:gd name="T35" fmla="*/ 173 h 187"/>
                      <a:gd name="T36" fmla="*/ 151 w 155"/>
                      <a:gd name="T37" fmla="*/ 158 h 187"/>
                      <a:gd name="T38" fmla="*/ 155 w 155"/>
                      <a:gd name="T39" fmla="*/ 133 h 187"/>
                      <a:gd name="T40" fmla="*/ 146 w 155"/>
                      <a:gd name="T41" fmla="*/ 111 h 187"/>
                      <a:gd name="T42" fmla="*/ 145 w 155"/>
                      <a:gd name="T43" fmla="*/ 88 h 187"/>
                      <a:gd name="T44" fmla="*/ 138 w 155"/>
                      <a:gd name="T45" fmla="*/ 57 h 187"/>
                      <a:gd name="T46" fmla="*/ 127 w 155"/>
                      <a:gd name="T47" fmla="*/ 28 h 18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55"/>
                      <a:gd name="T73" fmla="*/ 0 h 187"/>
                      <a:gd name="T74" fmla="*/ 155 w 155"/>
                      <a:gd name="T75" fmla="*/ 187 h 18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55" h="187">
                        <a:moveTo>
                          <a:pt x="127" y="28"/>
                        </a:moveTo>
                        <a:lnTo>
                          <a:pt x="101" y="5"/>
                        </a:lnTo>
                        <a:lnTo>
                          <a:pt x="84" y="1"/>
                        </a:lnTo>
                        <a:lnTo>
                          <a:pt x="54" y="0"/>
                        </a:lnTo>
                        <a:lnTo>
                          <a:pt x="28" y="12"/>
                        </a:lnTo>
                        <a:lnTo>
                          <a:pt x="14" y="28"/>
                        </a:lnTo>
                        <a:lnTo>
                          <a:pt x="4" y="48"/>
                        </a:lnTo>
                        <a:lnTo>
                          <a:pt x="0" y="69"/>
                        </a:lnTo>
                        <a:lnTo>
                          <a:pt x="1" y="93"/>
                        </a:lnTo>
                        <a:lnTo>
                          <a:pt x="9" y="120"/>
                        </a:lnTo>
                        <a:lnTo>
                          <a:pt x="26" y="142"/>
                        </a:lnTo>
                        <a:lnTo>
                          <a:pt x="46" y="154"/>
                        </a:lnTo>
                        <a:lnTo>
                          <a:pt x="68" y="162"/>
                        </a:lnTo>
                        <a:lnTo>
                          <a:pt x="81" y="179"/>
                        </a:lnTo>
                        <a:lnTo>
                          <a:pt x="93" y="185"/>
                        </a:lnTo>
                        <a:lnTo>
                          <a:pt x="107" y="187"/>
                        </a:lnTo>
                        <a:lnTo>
                          <a:pt x="126" y="182"/>
                        </a:lnTo>
                        <a:lnTo>
                          <a:pt x="143" y="173"/>
                        </a:lnTo>
                        <a:lnTo>
                          <a:pt x="151" y="158"/>
                        </a:lnTo>
                        <a:lnTo>
                          <a:pt x="155" y="133"/>
                        </a:lnTo>
                        <a:lnTo>
                          <a:pt x="146" y="111"/>
                        </a:lnTo>
                        <a:lnTo>
                          <a:pt x="145" y="88"/>
                        </a:lnTo>
                        <a:lnTo>
                          <a:pt x="138" y="57"/>
                        </a:lnTo>
                        <a:lnTo>
                          <a:pt x="127" y="28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grpSp>
            <p:nvGrpSpPr>
              <p:cNvPr id="18445" name="Group 49"/>
              <p:cNvGrpSpPr>
                <a:grpSpLocks/>
              </p:cNvGrpSpPr>
              <p:nvPr/>
            </p:nvGrpSpPr>
            <p:grpSpPr bwMode="auto">
              <a:xfrm>
                <a:off x="719" y="2589"/>
                <a:ext cx="1112" cy="980"/>
                <a:chOff x="719" y="2589"/>
                <a:chExt cx="1112" cy="980"/>
              </a:xfrm>
            </p:grpSpPr>
            <p:sp>
              <p:nvSpPr>
                <p:cNvPr id="18446" name="Freeform 50"/>
                <p:cNvSpPr>
                  <a:spLocks/>
                </p:cNvSpPr>
                <p:nvPr/>
              </p:nvSpPr>
              <p:spPr bwMode="auto">
                <a:xfrm>
                  <a:off x="719" y="2589"/>
                  <a:ext cx="897" cy="889"/>
                </a:xfrm>
                <a:custGeom>
                  <a:avLst/>
                  <a:gdLst>
                    <a:gd name="T0" fmla="*/ 244 w 897"/>
                    <a:gd name="T1" fmla="*/ 0 h 889"/>
                    <a:gd name="T2" fmla="*/ 301 w 897"/>
                    <a:gd name="T3" fmla="*/ 38 h 889"/>
                    <a:gd name="T4" fmla="*/ 359 w 897"/>
                    <a:gd name="T5" fmla="*/ 76 h 889"/>
                    <a:gd name="T6" fmla="*/ 410 w 897"/>
                    <a:gd name="T7" fmla="*/ 100 h 889"/>
                    <a:gd name="T8" fmla="*/ 583 w 897"/>
                    <a:gd name="T9" fmla="*/ 172 h 889"/>
                    <a:gd name="T10" fmla="*/ 609 w 897"/>
                    <a:gd name="T11" fmla="*/ 281 h 889"/>
                    <a:gd name="T12" fmla="*/ 631 w 897"/>
                    <a:gd name="T13" fmla="*/ 338 h 889"/>
                    <a:gd name="T14" fmla="*/ 650 w 897"/>
                    <a:gd name="T15" fmla="*/ 380 h 889"/>
                    <a:gd name="T16" fmla="*/ 664 w 897"/>
                    <a:gd name="T17" fmla="*/ 422 h 889"/>
                    <a:gd name="T18" fmla="*/ 673 w 897"/>
                    <a:gd name="T19" fmla="*/ 465 h 889"/>
                    <a:gd name="T20" fmla="*/ 672 w 897"/>
                    <a:gd name="T21" fmla="*/ 492 h 889"/>
                    <a:gd name="T22" fmla="*/ 666 w 897"/>
                    <a:gd name="T23" fmla="*/ 524 h 889"/>
                    <a:gd name="T24" fmla="*/ 670 w 897"/>
                    <a:gd name="T25" fmla="*/ 562 h 889"/>
                    <a:gd name="T26" fmla="*/ 684 w 897"/>
                    <a:gd name="T27" fmla="*/ 601 h 889"/>
                    <a:gd name="T28" fmla="*/ 720 w 897"/>
                    <a:gd name="T29" fmla="*/ 616 h 889"/>
                    <a:gd name="T30" fmla="*/ 775 w 897"/>
                    <a:gd name="T31" fmla="*/ 630 h 889"/>
                    <a:gd name="T32" fmla="*/ 813 w 897"/>
                    <a:gd name="T33" fmla="*/ 642 h 889"/>
                    <a:gd name="T34" fmla="*/ 851 w 897"/>
                    <a:gd name="T35" fmla="*/ 671 h 889"/>
                    <a:gd name="T36" fmla="*/ 875 w 897"/>
                    <a:gd name="T37" fmla="*/ 703 h 889"/>
                    <a:gd name="T38" fmla="*/ 890 w 897"/>
                    <a:gd name="T39" fmla="*/ 742 h 889"/>
                    <a:gd name="T40" fmla="*/ 897 w 897"/>
                    <a:gd name="T41" fmla="*/ 787 h 889"/>
                    <a:gd name="T42" fmla="*/ 888 w 897"/>
                    <a:gd name="T43" fmla="*/ 855 h 889"/>
                    <a:gd name="T44" fmla="*/ 213 w 897"/>
                    <a:gd name="T45" fmla="*/ 889 h 889"/>
                    <a:gd name="T46" fmla="*/ 89 w 897"/>
                    <a:gd name="T47" fmla="*/ 887 h 889"/>
                    <a:gd name="T48" fmla="*/ 65 w 897"/>
                    <a:gd name="T49" fmla="*/ 855 h 889"/>
                    <a:gd name="T50" fmla="*/ 42 w 897"/>
                    <a:gd name="T51" fmla="*/ 805 h 889"/>
                    <a:gd name="T52" fmla="*/ 23 w 897"/>
                    <a:gd name="T53" fmla="*/ 749 h 889"/>
                    <a:gd name="T54" fmla="*/ 12 w 897"/>
                    <a:gd name="T55" fmla="*/ 702 h 889"/>
                    <a:gd name="T56" fmla="*/ 3 w 897"/>
                    <a:gd name="T57" fmla="*/ 651 h 889"/>
                    <a:gd name="T58" fmla="*/ 0 w 897"/>
                    <a:gd name="T59" fmla="*/ 604 h 889"/>
                    <a:gd name="T60" fmla="*/ 9 w 897"/>
                    <a:gd name="T61" fmla="*/ 527 h 889"/>
                    <a:gd name="T62" fmla="*/ 23 w 897"/>
                    <a:gd name="T63" fmla="*/ 465 h 889"/>
                    <a:gd name="T64" fmla="*/ 44 w 897"/>
                    <a:gd name="T65" fmla="*/ 397 h 889"/>
                    <a:gd name="T66" fmla="*/ 68 w 897"/>
                    <a:gd name="T67" fmla="*/ 332 h 889"/>
                    <a:gd name="T68" fmla="*/ 95 w 897"/>
                    <a:gd name="T69" fmla="*/ 279 h 889"/>
                    <a:gd name="T70" fmla="*/ 131 w 897"/>
                    <a:gd name="T71" fmla="*/ 220 h 889"/>
                    <a:gd name="T72" fmla="*/ 176 w 897"/>
                    <a:gd name="T73" fmla="*/ 172 h 889"/>
                    <a:gd name="T74" fmla="*/ 218 w 897"/>
                    <a:gd name="T75" fmla="*/ 130 h 889"/>
                    <a:gd name="T76" fmla="*/ 247 w 897"/>
                    <a:gd name="T77" fmla="*/ 109 h 889"/>
                    <a:gd name="T78" fmla="*/ 179 w 897"/>
                    <a:gd name="T79" fmla="*/ 76 h 889"/>
                    <a:gd name="T80" fmla="*/ 244 w 897"/>
                    <a:gd name="T81" fmla="*/ 0 h 889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897"/>
                    <a:gd name="T124" fmla="*/ 0 h 889"/>
                    <a:gd name="T125" fmla="*/ 897 w 897"/>
                    <a:gd name="T126" fmla="*/ 889 h 889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897" h="889">
                      <a:moveTo>
                        <a:pt x="244" y="0"/>
                      </a:moveTo>
                      <a:lnTo>
                        <a:pt x="301" y="38"/>
                      </a:lnTo>
                      <a:lnTo>
                        <a:pt x="359" y="76"/>
                      </a:lnTo>
                      <a:lnTo>
                        <a:pt x="410" y="100"/>
                      </a:lnTo>
                      <a:lnTo>
                        <a:pt x="583" y="172"/>
                      </a:lnTo>
                      <a:lnTo>
                        <a:pt x="609" y="281"/>
                      </a:lnTo>
                      <a:lnTo>
                        <a:pt x="631" y="338"/>
                      </a:lnTo>
                      <a:lnTo>
                        <a:pt x="650" y="380"/>
                      </a:lnTo>
                      <a:lnTo>
                        <a:pt x="664" y="422"/>
                      </a:lnTo>
                      <a:lnTo>
                        <a:pt x="673" y="465"/>
                      </a:lnTo>
                      <a:lnTo>
                        <a:pt x="672" y="492"/>
                      </a:lnTo>
                      <a:lnTo>
                        <a:pt x="666" y="524"/>
                      </a:lnTo>
                      <a:lnTo>
                        <a:pt x="670" y="562"/>
                      </a:lnTo>
                      <a:lnTo>
                        <a:pt x="684" y="601"/>
                      </a:lnTo>
                      <a:lnTo>
                        <a:pt x="720" y="616"/>
                      </a:lnTo>
                      <a:lnTo>
                        <a:pt x="775" y="630"/>
                      </a:lnTo>
                      <a:lnTo>
                        <a:pt x="813" y="642"/>
                      </a:lnTo>
                      <a:lnTo>
                        <a:pt x="851" y="671"/>
                      </a:lnTo>
                      <a:lnTo>
                        <a:pt x="875" y="703"/>
                      </a:lnTo>
                      <a:lnTo>
                        <a:pt x="890" y="742"/>
                      </a:lnTo>
                      <a:lnTo>
                        <a:pt x="897" y="787"/>
                      </a:lnTo>
                      <a:lnTo>
                        <a:pt x="888" y="855"/>
                      </a:lnTo>
                      <a:lnTo>
                        <a:pt x="213" y="889"/>
                      </a:lnTo>
                      <a:lnTo>
                        <a:pt x="89" y="887"/>
                      </a:lnTo>
                      <a:lnTo>
                        <a:pt x="65" y="855"/>
                      </a:lnTo>
                      <a:lnTo>
                        <a:pt x="42" y="805"/>
                      </a:lnTo>
                      <a:lnTo>
                        <a:pt x="23" y="749"/>
                      </a:lnTo>
                      <a:lnTo>
                        <a:pt x="12" y="702"/>
                      </a:lnTo>
                      <a:lnTo>
                        <a:pt x="3" y="651"/>
                      </a:lnTo>
                      <a:lnTo>
                        <a:pt x="0" y="604"/>
                      </a:lnTo>
                      <a:lnTo>
                        <a:pt x="9" y="527"/>
                      </a:lnTo>
                      <a:lnTo>
                        <a:pt x="23" y="465"/>
                      </a:lnTo>
                      <a:lnTo>
                        <a:pt x="44" y="397"/>
                      </a:lnTo>
                      <a:lnTo>
                        <a:pt x="68" y="332"/>
                      </a:lnTo>
                      <a:lnTo>
                        <a:pt x="95" y="279"/>
                      </a:lnTo>
                      <a:lnTo>
                        <a:pt x="131" y="220"/>
                      </a:lnTo>
                      <a:lnTo>
                        <a:pt x="176" y="172"/>
                      </a:lnTo>
                      <a:lnTo>
                        <a:pt x="218" y="130"/>
                      </a:lnTo>
                      <a:lnTo>
                        <a:pt x="247" y="109"/>
                      </a:lnTo>
                      <a:lnTo>
                        <a:pt x="179" y="7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rgbClr val="FF6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47" name="Freeform 51"/>
                <p:cNvSpPr>
                  <a:spLocks/>
                </p:cNvSpPr>
                <p:nvPr/>
              </p:nvSpPr>
              <p:spPr bwMode="auto">
                <a:xfrm>
                  <a:off x="1317" y="3059"/>
                  <a:ext cx="251" cy="326"/>
                </a:xfrm>
                <a:custGeom>
                  <a:avLst/>
                  <a:gdLst>
                    <a:gd name="T0" fmla="*/ 0 w 251"/>
                    <a:gd name="T1" fmla="*/ 0 h 326"/>
                    <a:gd name="T2" fmla="*/ 9 w 251"/>
                    <a:gd name="T3" fmla="*/ 61 h 326"/>
                    <a:gd name="T4" fmla="*/ 19 w 251"/>
                    <a:gd name="T5" fmla="*/ 110 h 326"/>
                    <a:gd name="T6" fmla="*/ 39 w 251"/>
                    <a:gd name="T7" fmla="*/ 149 h 326"/>
                    <a:gd name="T8" fmla="*/ 55 w 251"/>
                    <a:gd name="T9" fmla="*/ 171 h 326"/>
                    <a:gd name="T10" fmla="*/ 86 w 251"/>
                    <a:gd name="T11" fmla="*/ 188 h 326"/>
                    <a:gd name="T12" fmla="*/ 142 w 251"/>
                    <a:gd name="T13" fmla="*/ 209 h 326"/>
                    <a:gd name="T14" fmla="*/ 189 w 251"/>
                    <a:gd name="T15" fmla="*/ 228 h 326"/>
                    <a:gd name="T16" fmla="*/ 212 w 251"/>
                    <a:gd name="T17" fmla="*/ 238 h 326"/>
                    <a:gd name="T18" fmla="*/ 233 w 251"/>
                    <a:gd name="T19" fmla="*/ 260 h 326"/>
                    <a:gd name="T20" fmla="*/ 245 w 251"/>
                    <a:gd name="T21" fmla="*/ 290 h 326"/>
                    <a:gd name="T22" fmla="*/ 251 w 251"/>
                    <a:gd name="T23" fmla="*/ 326 h 3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51"/>
                    <a:gd name="T37" fmla="*/ 0 h 326"/>
                    <a:gd name="T38" fmla="*/ 251 w 251"/>
                    <a:gd name="T39" fmla="*/ 326 h 3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51" h="326">
                      <a:moveTo>
                        <a:pt x="0" y="0"/>
                      </a:moveTo>
                      <a:lnTo>
                        <a:pt x="9" y="61"/>
                      </a:lnTo>
                      <a:lnTo>
                        <a:pt x="19" y="110"/>
                      </a:lnTo>
                      <a:lnTo>
                        <a:pt x="39" y="149"/>
                      </a:lnTo>
                      <a:lnTo>
                        <a:pt x="55" y="171"/>
                      </a:lnTo>
                      <a:lnTo>
                        <a:pt x="86" y="188"/>
                      </a:lnTo>
                      <a:lnTo>
                        <a:pt x="142" y="209"/>
                      </a:lnTo>
                      <a:lnTo>
                        <a:pt x="189" y="228"/>
                      </a:lnTo>
                      <a:lnTo>
                        <a:pt x="212" y="238"/>
                      </a:lnTo>
                      <a:lnTo>
                        <a:pt x="233" y="260"/>
                      </a:lnTo>
                      <a:lnTo>
                        <a:pt x="245" y="290"/>
                      </a:lnTo>
                      <a:lnTo>
                        <a:pt x="251" y="326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48" name="Freeform 52"/>
                <p:cNvSpPr>
                  <a:spLocks/>
                </p:cNvSpPr>
                <p:nvPr/>
              </p:nvSpPr>
              <p:spPr bwMode="auto">
                <a:xfrm>
                  <a:off x="960" y="2703"/>
                  <a:ext cx="369" cy="359"/>
                </a:xfrm>
                <a:custGeom>
                  <a:avLst/>
                  <a:gdLst>
                    <a:gd name="T0" fmla="*/ 0 w 369"/>
                    <a:gd name="T1" fmla="*/ 6 h 359"/>
                    <a:gd name="T2" fmla="*/ 12 w 369"/>
                    <a:gd name="T3" fmla="*/ 0 h 359"/>
                    <a:gd name="T4" fmla="*/ 50 w 369"/>
                    <a:gd name="T5" fmla="*/ 28 h 359"/>
                    <a:gd name="T6" fmla="*/ 100 w 369"/>
                    <a:gd name="T7" fmla="*/ 58 h 359"/>
                    <a:gd name="T8" fmla="*/ 141 w 369"/>
                    <a:gd name="T9" fmla="*/ 76 h 359"/>
                    <a:gd name="T10" fmla="*/ 183 w 369"/>
                    <a:gd name="T11" fmla="*/ 99 h 359"/>
                    <a:gd name="T12" fmla="*/ 242 w 369"/>
                    <a:gd name="T13" fmla="*/ 129 h 359"/>
                    <a:gd name="T14" fmla="*/ 278 w 369"/>
                    <a:gd name="T15" fmla="*/ 186 h 359"/>
                    <a:gd name="T16" fmla="*/ 306 w 369"/>
                    <a:gd name="T17" fmla="*/ 286 h 359"/>
                    <a:gd name="T18" fmla="*/ 333 w 369"/>
                    <a:gd name="T19" fmla="*/ 204 h 359"/>
                    <a:gd name="T20" fmla="*/ 354 w 369"/>
                    <a:gd name="T21" fmla="*/ 150 h 359"/>
                    <a:gd name="T22" fmla="*/ 350 w 369"/>
                    <a:gd name="T23" fmla="*/ 117 h 359"/>
                    <a:gd name="T24" fmla="*/ 362 w 369"/>
                    <a:gd name="T25" fmla="*/ 167 h 359"/>
                    <a:gd name="T26" fmla="*/ 369 w 369"/>
                    <a:gd name="T27" fmla="*/ 193 h 359"/>
                    <a:gd name="T28" fmla="*/ 357 w 369"/>
                    <a:gd name="T29" fmla="*/ 216 h 359"/>
                    <a:gd name="T30" fmla="*/ 339 w 369"/>
                    <a:gd name="T31" fmla="*/ 259 h 359"/>
                    <a:gd name="T32" fmla="*/ 318 w 369"/>
                    <a:gd name="T33" fmla="*/ 312 h 359"/>
                    <a:gd name="T34" fmla="*/ 301 w 369"/>
                    <a:gd name="T35" fmla="*/ 359 h 359"/>
                    <a:gd name="T36" fmla="*/ 278 w 369"/>
                    <a:gd name="T37" fmla="*/ 279 h 359"/>
                    <a:gd name="T38" fmla="*/ 257 w 369"/>
                    <a:gd name="T39" fmla="*/ 224 h 359"/>
                    <a:gd name="T40" fmla="*/ 245 w 369"/>
                    <a:gd name="T41" fmla="*/ 171 h 359"/>
                    <a:gd name="T42" fmla="*/ 186 w 369"/>
                    <a:gd name="T43" fmla="*/ 117 h 359"/>
                    <a:gd name="T44" fmla="*/ 83 w 369"/>
                    <a:gd name="T45" fmla="*/ 63 h 359"/>
                    <a:gd name="T46" fmla="*/ 0 w 369"/>
                    <a:gd name="T47" fmla="*/ 6 h 35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69"/>
                    <a:gd name="T73" fmla="*/ 0 h 359"/>
                    <a:gd name="T74" fmla="*/ 369 w 369"/>
                    <a:gd name="T75" fmla="*/ 359 h 359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69" h="359">
                      <a:moveTo>
                        <a:pt x="0" y="6"/>
                      </a:moveTo>
                      <a:lnTo>
                        <a:pt x="12" y="0"/>
                      </a:lnTo>
                      <a:lnTo>
                        <a:pt x="50" y="28"/>
                      </a:lnTo>
                      <a:lnTo>
                        <a:pt x="100" y="58"/>
                      </a:lnTo>
                      <a:lnTo>
                        <a:pt x="141" y="76"/>
                      </a:lnTo>
                      <a:lnTo>
                        <a:pt x="183" y="99"/>
                      </a:lnTo>
                      <a:lnTo>
                        <a:pt x="242" y="129"/>
                      </a:lnTo>
                      <a:lnTo>
                        <a:pt x="278" y="186"/>
                      </a:lnTo>
                      <a:lnTo>
                        <a:pt x="306" y="286"/>
                      </a:lnTo>
                      <a:lnTo>
                        <a:pt x="333" y="204"/>
                      </a:lnTo>
                      <a:lnTo>
                        <a:pt x="354" y="150"/>
                      </a:lnTo>
                      <a:lnTo>
                        <a:pt x="350" y="117"/>
                      </a:lnTo>
                      <a:lnTo>
                        <a:pt x="362" y="167"/>
                      </a:lnTo>
                      <a:lnTo>
                        <a:pt x="369" y="193"/>
                      </a:lnTo>
                      <a:lnTo>
                        <a:pt x="357" y="216"/>
                      </a:lnTo>
                      <a:lnTo>
                        <a:pt x="339" y="259"/>
                      </a:lnTo>
                      <a:lnTo>
                        <a:pt x="318" y="312"/>
                      </a:lnTo>
                      <a:lnTo>
                        <a:pt x="301" y="359"/>
                      </a:lnTo>
                      <a:lnTo>
                        <a:pt x="278" y="279"/>
                      </a:lnTo>
                      <a:lnTo>
                        <a:pt x="257" y="224"/>
                      </a:lnTo>
                      <a:lnTo>
                        <a:pt x="245" y="171"/>
                      </a:lnTo>
                      <a:lnTo>
                        <a:pt x="186" y="117"/>
                      </a:lnTo>
                      <a:lnTo>
                        <a:pt x="83" y="63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49" name="Freeform 53"/>
                <p:cNvSpPr>
                  <a:spLocks/>
                </p:cNvSpPr>
                <p:nvPr/>
              </p:nvSpPr>
              <p:spPr bwMode="auto">
                <a:xfrm>
                  <a:off x="982" y="2892"/>
                  <a:ext cx="155" cy="301"/>
                </a:xfrm>
                <a:custGeom>
                  <a:avLst/>
                  <a:gdLst>
                    <a:gd name="T0" fmla="*/ 81 w 155"/>
                    <a:gd name="T1" fmla="*/ 241 h 301"/>
                    <a:gd name="T2" fmla="*/ 41 w 155"/>
                    <a:gd name="T3" fmla="*/ 203 h 301"/>
                    <a:gd name="T4" fmla="*/ 28 w 155"/>
                    <a:gd name="T5" fmla="*/ 164 h 301"/>
                    <a:gd name="T6" fmla="*/ 23 w 155"/>
                    <a:gd name="T7" fmla="*/ 123 h 301"/>
                    <a:gd name="T8" fmla="*/ 17 w 155"/>
                    <a:gd name="T9" fmla="*/ 67 h 301"/>
                    <a:gd name="T10" fmla="*/ 39 w 155"/>
                    <a:gd name="T11" fmla="*/ 49 h 301"/>
                    <a:gd name="T12" fmla="*/ 49 w 155"/>
                    <a:gd name="T13" fmla="*/ 90 h 301"/>
                    <a:gd name="T14" fmla="*/ 67 w 155"/>
                    <a:gd name="T15" fmla="*/ 110 h 301"/>
                    <a:gd name="T16" fmla="*/ 74 w 155"/>
                    <a:gd name="T17" fmla="*/ 155 h 301"/>
                    <a:gd name="T18" fmla="*/ 86 w 155"/>
                    <a:gd name="T19" fmla="*/ 189 h 301"/>
                    <a:gd name="T20" fmla="*/ 114 w 155"/>
                    <a:gd name="T21" fmla="*/ 218 h 301"/>
                    <a:gd name="T22" fmla="*/ 135 w 155"/>
                    <a:gd name="T23" fmla="*/ 254 h 301"/>
                    <a:gd name="T24" fmla="*/ 155 w 155"/>
                    <a:gd name="T25" fmla="*/ 301 h 301"/>
                    <a:gd name="T26" fmla="*/ 153 w 155"/>
                    <a:gd name="T27" fmla="*/ 261 h 301"/>
                    <a:gd name="T28" fmla="*/ 147 w 155"/>
                    <a:gd name="T29" fmla="*/ 228 h 301"/>
                    <a:gd name="T30" fmla="*/ 120 w 155"/>
                    <a:gd name="T31" fmla="*/ 202 h 301"/>
                    <a:gd name="T32" fmla="*/ 102 w 155"/>
                    <a:gd name="T33" fmla="*/ 167 h 301"/>
                    <a:gd name="T34" fmla="*/ 87 w 155"/>
                    <a:gd name="T35" fmla="*/ 128 h 301"/>
                    <a:gd name="T36" fmla="*/ 76 w 155"/>
                    <a:gd name="T37" fmla="*/ 93 h 301"/>
                    <a:gd name="T38" fmla="*/ 61 w 155"/>
                    <a:gd name="T39" fmla="*/ 67 h 301"/>
                    <a:gd name="T40" fmla="*/ 56 w 155"/>
                    <a:gd name="T41" fmla="*/ 32 h 301"/>
                    <a:gd name="T42" fmla="*/ 47 w 155"/>
                    <a:gd name="T43" fmla="*/ 14 h 301"/>
                    <a:gd name="T44" fmla="*/ 36 w 155"/>
                    <a:gd name="T45" fmla="*/ 0 h 301"/>
                    <a:gd name="T46" fmla="*/ 16 w 155"/>
                    <a:gd name="T47" fmla="*/ 34 h 301"/>
                    <a:gd name="T48" fmla="*/ 0 w 155"/>
                    <a:gd name="T49" fmla="*/ 81 h 301"/>
                    <a:gd name="T50" fmla="*/ 12 w 155"/>
                    <a:gd name="T51" fmla="*/ 90 h 301"/>
                    <a:gd name="T52" fmla="*/ 12 w 155"/>
                    <a:gd name="T53" fmla="*/ 125 h 301"/>
                    <a:gd name="T54" fmla="*/ 19 w 155"/>
                    <a:gd name="T55" fmla="*/ 170 h 301"/>
                    <a:gd name="T56" fmla="*/ 29 w 155"/>
                    <a:gd name="T57" fmla="*/ 202 h 301"/>
                    <a:gd name="T58" fmla="*/ 49 w 155"/>
                    <a:gd name="T59" fmla="*/ 223 h 301"/>
                    <a:gd name="T60" fmla="*/ 81 w 155"/>
                    <a:gd name="T61" fmla="*/ 241 h 3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55"/>
                    <a:gd name="T94" fmla="*/ 0 h 301"/>
                    <a:gd name="T95" fmla="*/ 155 w 155"/>
                    <a:gd name="T96" fmla="*/ 301 h 3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55" h="301">
                      <a:moveTo>
                        <a:pt x="81" y="241"/>
                      </a:moveTo>
                      <a:lnTo>
                        <a:pt x="41" y="203"/>
                      </a:lnTo>
                      <a:lnTo>
                        <a:pt x="28" y="164"/>
                      </a:lnTo>
                      <a:lnTo>
                        <a:pt x="23" y="123"/>
                      </a:lnTo>
                      <a:lnTo>
                        <a:pt x="17" y="67"/>
                      </a:lnTo>
                      <a:lnTo>
                        <a:pt x="39" y="49"/>
                      </a:lnTo>
                      <a:lnTo>
                        <a:pt x="49" y="90"/>
                      </a:lnTo>
                      <a:lnTo>
                        <a:pt x="67" y="110"/>
                      </a:lnTo>
                      <a:lnTo>
                        <a:pt x="74" y="155"/>
                      </a:lnTo>
                      <a:lnTo>
                        <a:pt x="86" y="189"/>
                      </a:lnTo>
                      <a:lnTo>
                        <a:pt x="114" y="218"/>
                      </a:lnTo>
                      <a:lnTo>
                        <a:pt x="135" y="254"/>
                      </a:lnTo>
                      <a:lnTo>
                        <a:pt x="155" y="301"/>
                      </a:lnTo>
                      <a:lnTo>
                        <a:pt x="153" y="261"/>
                      </a:lnTo>
                      <a:lnTo>
                        <a:pt x="147" y="228"/>
                      </a:lnTo>
                      <a:lnTo>
                        <a:pt x="120" y="202"/>
                      </a:lnTo>
                      <a:lnTo>
                        <a:pt x="102" y="167"/>
                      </a:lnTo>
                      <a:lnTo>
                        <a:pt x="87" y="128"/>
                      </a:lnTo>
                      <a:lnTo>
                        <a:pt x="76" y="93"/>
                      </a:lnTo>
                      <a:lnTo>
                        <a:pt x="61" y="67"/>
                      </a:lnTo>
                      <a:lnTo>
                        <a:pt x="56" y="32"/>
                      </a:lnTo>
                      <a:lnTo>
                        <a:pt x="47" y="14"/>
                      </a:lnTo>
                      <a:lnTo>
                        <a:pt x="36" y="0"/>
                      </a:lnTo>
                      <a:lnTo>
                        <a:pt x="16" y="34"/>
                      </a:lnTo>
                      <a:lnTo>
                        <a:pt x="0" y="81"/>
                      </a:lnTo>
                      <a:lnTo>
                        <a:pt x="12" y="90"/>
                      </a:lnTo>
                      <a:lnTo>
                        <a:pt x="12" y="125"/>
                      </a:lnTo>
                      <a:lnTo>
                        <a:pt x="19" y="170"/>
                      </a:lnTo>
                      <a:lnTo>
                        <a:pt x="29" y="202"/>
                      </a:lnTo>
                      <a:lnTo>
                        <a:pt x="49" y="223"/>
                      </a:lnTo>
                      <a:lnTo>
                        <a:pt x="81" y="241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50" name="Freeform 54"/>
                <p:cNvSpPr>
                  <a:spLocks/>
                </p:cNvSpPr>
                <p:nvPr/>
              </p:nvSpPr>
              <p:spPr bwMode="auto">
                <a:xfrm>
                  <a:off x="743" y="3058"/>
                  <a:ext cx="87" cy="205"/>
                </a:xfrm>
                <a:custGeom>
                  <a:avLst/>
                  <a:gdLst>
                    <a:gd name="T0" fmla="*/ 87 w 87"/>
                    <a:gd name="T1" fmla="*/ 205 h 205"/>
                    <a:gd name="T2" fmla="*/ 64 w 87"/>
                    <a:gd name="T3" fmla="*/ 197 h 205"/>
                    <a:gd name="T4" fmla="*/ 42 w 87"/>
                    <a:gd name="T5" fmla="*/ 174 h 205"/>
                    <a:gd name="T6" fmla="*/ 32 w 87"/>
                    <a:gd name="T7" fmla="*/ 158 h 205"/>
                    <a:gd name="T8" fmla="*/ 22 w 87"/>
                    <a:gd name="T9" fmla="*/ 120 h 205"/>
                    <a:gd name="T10" fmla="*/ 16 w 87"/>
                    <a:gd name="T11" fmla="*/ 95 h 205"/>
                    <a:gd name="T12" fmla="*/ 4 w 87"/>
                    <a:gd name="T13" fmla="*/ 69 h 205"/>
                    <a:gd name="T14" fmla="*/ 0 w 87"/>
                    <a:gd name="T15" fmla="*/ 40 h 205"/>
                    <a:gd name="T16" fmla="*/ 8 w 87"/>
                    <a:gd name="T17" fmla="*/ 21 h 205"/>
                    <a:gd name="T18" fmla="*/ 30 w 87"/>
                    <a:gd name="T19" fmla="*/ 0 h 205"/>
                    <a:gd name="T20" fmla="*/ 8 w 87"/>
                    <a:gd name="T21" fmla="*/ 20 h 205"/>
                    <a:gd name="T22" fmla="*/ 2 w 87"/>
                    <a:gd name="T23" fmla="*/ 41 h 205"/>
                    <a:gd name="T24" fmla="*/ 3 w 87"/>
                    <a:gd name="T25" fmla="*/ 68 h 205"/>
                    <a:gd name="T26" fmla="*/ 14 w 87"/>
                    <a:gd name="T27" fmla="*/ 91 h 205"/>
                    <a:gd name="T28" fmla="*/ 25 w 87"/>
                    <a:gd name="T29" fmla="*/ 129 h 205"/>
                    <a:gd name="T30" fmla="*/ 31 w 87"/>
                    <a:gd name="T31" fmla="*/ 151 h 205"/>
                    <a:gd name="T32" fmla="*/ 42 w 87"/>
                    <a:gd name="T33" fmla="*/ 176 h 205"/>
                    <a:gd name="T34" fmla="*/ 66 w 87"/>
                    <a:gd name="T35" fmla="*/ 196 h 2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205"/>
                    <a:gd name="T56" fmla="*/ 87 w 87"/>
                    <a:gd name="T57" fmla="*/ 205 h 2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205">
                      <a:moveTo>
                        <a:pt x="87" y="205"/>
                      </a:moveTo>
                      <a:lnTo>
                        <a:pt x="64" y="197"/>
                      </a:lnTo>
                      <a:lnTo>
                        <a:pt x="42" y="174"/>
                      </a:lnTo>
                      <a:lnTo>
                        <a:pt x="32" y="158"/>
                      </a:lnTo>
                      <a:lnTo>
                        <a:pt x="22" y="120"/>
                      </a:lnTo>
                      <a:lnTo>
                        <a:pt x="16" y="95"/>
                      </a:lnTo>
                      <a:lnTo>
                        <a:pt x="4" y="69"/>
                      </a:lnTo>
                      <a:lnTo>
                        <a:pt x="0" y="40"/>
                      </a:lnTo>
                      <a:lnTo>
                        <a:pt x="8" y="21"/>
                      </a:lnTo>
                      <a:lnTo>
                        <a:pt x="30" y="0"/>
                      </a:lnTo>
                      <a:lnTo>
                        <a:pt x="8" y="20"/>
                      </a:lnTo>
                      <a:lnTo>
                        <a:pt x="2" y="41"/>
                      </a:lnTo>
                      <a:lnTo>
                        <a:pt x="3" y="68"/>
                      </a:lnTo>
                      <a:lnTo>
                        <a:pt x="14" y="91"/>
                      </a:lnTo>
                      <a:lnTo>
                        <a:pt x="25" y="129"/>
                      </a:lnTo>
                      <a:lnTo>
                        <a:pt x="31" y="151"/>
                      </a:lnTo>
                      <a:lnTo>
                        <a:pt x="42" y="176"/>
                      </a:lnTo>
                      <a:lnTo>
                        <a:pt x="66" y="196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51" name="Freeform 55"/>
                <p:cNvSpPr>
                  <a:spLocks/>
                </p:cNvSpPr>
                <p:nvPr/>
              </p:nvSpPr>
              <p:spPr bwMode="auto">
                <a:xfrm>
                  <a:off x="751" y="3058"/>
                  <a:ext cx="85" cy="205"/>
                </a:xfrm>
                <a:custGeom>
                  <a:avLst/>
                  <a:gdLst>
                    <a:gd name="T0" fmla="*/ 85 w 85"/>
                    <a:gd name="T1" fmla="*/ 205 h 205"/>
                    <a:gd name="T2" fmla="*/ 53 w 85"/>
                    <a:gd name="T3" fmla="*/ 178 h 205"/>
                    <a:gd name="T4" fmla="*/ 39 w 85"/>
                    <a:gd name="T5" fmla="*/ 155 h 205"/>
                    <a:gd name="T6" fmla="*/ 33 w 85"/>
                    <a:gd name="T7" fmla="*/ 133 h 205"/>
                    <a:gd name="T8" fmla="*/ 20 w 85"/>
                    <a:gd name="T9" fmla="*/ 93 h 205"/>
                    <a:gd name="T10" fmla="*/ 12 w 85"/>
                    <a:gd name="T11" fmla="*/ 67 h 205"/>
                    <a:gd name="T12" fmla="*/ 7 w 85"/>
                    <a:gd name="T13" fmla="*/ 47 h 205"/>
                    <a:gd name="T14" fmla="*/ 14 w 85"/>
                    <a:gd name="T15" fmla="*/ 24 h 205"/>
                    <a:gd name="T16" fmla="*/ 28 w 85"/>
                    <a:gd name="T17" fmla="*/ 0 h 205"/>
                    <a:gd name="T18" fmla="*/ 6 w 85"/>
                    <a:gd name="T19" fmla="*/ 20 h 205"/>
                    <a:gd name="T20" fmla="*/ 0 w 85"/>
                    <a:gd name="T21" fmla="*/ 41 h 205"/>
                    <a:gd name="T22" fmla="*/ 1 w 85"/>
                    <a:gd name="T23" fmla="*/ 68 h 205"/>
                    <a:gd name="T24" fmla="*/ 12 w 85"/>
                    <a:gd name="T25" fmla="*/ 91 h 205"/>
                    <a:gd name="T26" fmla="*/ 23 w 85"/>
                    <a:gd name="T27" fmla="*/ 129 h 205"/>
                    <a:gd name="T28" fmla="*/ 29 w 85"/>
                    <a:gd name="T29" fmla="*/ 151 h 205"/>
                    <a:gd name="T30" fmla="*/ 40 w 85"/>
                    <a:gd name="T31" fmla="*/ 176 h 205"/>
                    <a:gd name="T32" fmla="*/ 64 w 85"/>
                    <a:gd name="T33" fmla="*/ 196 h 205"/>
                    <a:gd name="T34" fmla="*/ 85 w 85"/>
                    <a:gd name="T35" fmla="*/ 205 h 2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5"/>
                    <a:gd name="T55" fmla="*/ 0 h 205"/>
                    <a:gd name="T56" fmla="*/ 85 w 85"/>
                    <a:gd name="T57" fmla="*/ 205 h 2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5" h="205">
                      <a:moveTo>
                        <a:pt x="85" y="205"/>
                      </a:moveTo>
                      <a:lnTo>
                        <a:pt x="53" y="178"/>
                      </a:lnTo>
                      <a:lnTo>
                        <a:pt x="39" y="155"/>
                      </a:lnTo>
                      <a:lnTo>
                        <a:pt x="33" y="133"/>
                      </a:lnTo>
                      <a:lnTo>
                        <a:pt x="20" y="93"/>
                      </a:lnTo>
                      <a:lnTo>
                        <a:pt x="12" y="67"/>
                      </a:lnTo>
                      <a:lnTo>
                        <a:pt x="7" y="47"/>
                      </a:lnTo>
                      <a:lnTo>
                        <a:pt x="14" y="24"/>
                      </a:lnTo>
                      <a:lnTo>
                        <a:pt x="28" y="0"/>
                      </a:lnTo>
                      <a:lnTo>
                        <a:pt x="6" y="20"/>
                      </a:lnTo>
                      <a:lnTo>
                        <a:pt x="0" y="41"/>
                      </a:lnTo>
                      <a:lnTo>
                        <a:pt x="1" y="68"/>
                      </a:lnTo>
                      <a:lnTo>
                        <a:pt x="12" y="91"/>
                      </a:lnTo>
                      <a:lnTo>
                        <a:pt x="23" y="129"/>
                      </a:lnTo>
                      <a:lnTo>
                        <a:pt x="29" y="151"/>
                      </a:lnTo>
                      <a:lnTo>
                        <a:pt x="40" y="176"/>
                      </a:lnTo>
                      <a:lnTo>
                        <a:pt x="64" y="196"/>
                      </a:lnTo>
                      <a:lnTo>
                        <a:pt x="85" y="205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452" name="Group 56"/>
                <p:cNvGrpSpPr>
                  <a:grpSpLocks/>
                </p:cNvGrpSpPr>
                <p:nvPr/>
              </p:nvGrpSpPr>
              <p:grpSpPr bwMode="auto">
                <a:xfrm>
                  <a:off x="895" y="3231"/>
                  <a:ext cx="936" cy="338"/>
                  <a:chOff x="895" y="3231"/>
                  <a:chExt cx="936" cy="338"/>
                </a:xfrm>
              </p:grpSpPr>
              <p:sp>
                <p:nvSpPr>
                  <p:cNvPr id="18456" name="Freeform 57"/>
                  <p:cNvSpPr>
                    <a:spLocks/>
                  </p:cNvSpPr>
                  <p:nvPr/>
                </p:nvSpPr>
                <p:spPr bwMode="auto">
                  <a:xfrm>
                    <a:off x="895" y="3231"/>
                    <a:ext cx="931" cy="338"/>
                  </a:xfrm>
                  <a:custGeom>
                    <a:avLst/>
                    <a:gdLst>
                      <a:gd name="T0" fmla="*/ 224 w 931"/>
                      <a:gd name="T1" fmla="*/ 0 h 338"/>
                      <a:gd name="T2" fmla="*/ 239 w 931"/>
                      <a:gd name="T3" fmla="*/ 36 h 338"/>
                      <a:gd name="T4" fmla="*/ 274 w 931"/>
                      <a:gd name="T5" fmla="*/ 82 h 338"/>
                      <a:gd name="T6" fmla="*/ 333 w 931"/>
                      <a:gd name="T7" fmla="*/ 115 h 338"/>
                      <a:gd name="T8" fmla="*/ 415 w 931"/>
                      <a:gd name="T9" fmla="*/ 138 h 338"/>
                      <a:gd name="T10" fmla="*/ 510 w 931"/>
                      <a:gd name="T11" fmla="*/ 159 h 338"/>
                      <a:gd name="T12" fmla="*/ 587 w 931"/>
                      <a:gd name="T13" fmla="*/ 162 h 338"/>
                      <a:gd name="T14" fmla="*/ 666 w 931"/>
                      <a:gd name="T15" fmla="*/ 159 h 338"/>
                      <a:gd name="T16" fmla="*/ 681 w 931"/>
                      <a:gd name="T17" fmla="*/ 150 h 338"/>
                      <a:gd name="T18" fmla="*/ 703 w 931"/>
                      <a:gd name="T19" fmla="*/ 124 h 338"/>
                      <a:gd name="T20" fmla="*/ 722 w 931"/>
                      <a:gd name="T21" fmla="*/ 104 h 338"/>
                      <a:gd name="T22" fmla="*/ 748 w 931"/>
                      <a:gd name="T23" fmla="*/ 87 h 338"/>
                      <a:gd name="T24" fmla="*/ 756 w 931"/>
                      <a:gd name="T25" fmla="*/ 67 h 338"/>
                      <a:gd name="T26" fmla="*/ 769 w 931"/>
                      <a:gd name="T27" fmla="*/ 50 h 338"/>
                      <a:gd name="T28" fmla="*/ 787 w 931"/>
                      <a:gd name="T29" fmla="*/ 41 h 338"/>
                      <a:gd name="T30" fmla="*/ 809 w 931"/>
                      <a:gd name="T31" fmla="*/ 33 h 338"/>
                      <a:gd name="T32" fmla="*/ 842 w 931"/>
                      <a:gd name="T33" fmla="*/ 30 h 338"/>
                      <a:gd name="T34" fmla="*/ 876 w 931"/>
                      <a:gd name="T35" fmla="*/ 38 h 338"/>
                      <a:gd name="T36" fmla="*/ 906 w 931"/>
                      <a:gd name="T37" fmla="*/ 52 h 338"/>
                      <a:gd name="T38" fmla="*/ 922 w 931"/>
                      <a:gd name="T39" fmla="*/ 70 h 338"/>
                      <a:gd name="T40" fmla="*/ 929 w 931"/>
                      <a:gd name="T41" fmla="*/ 94 h 338"/>
                      <a:gd name="T42" fmla="*/ 917 w 931"/>
                      <a:gd name="T43" fmla="*/ 142 h 338"/>
                      <a:gd name="T44" fmla="*/ 928 w 931"/>
                      <a:gd name="T45" fmla="*/ 160 h 338"/>
                      <a:gd name="T46" fmla="*/ 931 w 931"/>
                      <a:gd name="T47" fmla="*/ 182 h 338"/>
                      <a:gd name="T48" fmla="*/ 924 w 931"/>
                      <a:gd name="T49" fmla="*/ 199 h 338"/>
                      <a:gd name="T50" fmla="*/ 907 w 931"/>
                      <a:gd name="T51" fmla="*/ 218 h 338"/>
                      <a:gd name="T52" fmla="*/ 896 w 931"/>
                      <a:gd name="T53" fmla="*/ 232 h 338"/>
                      <a:gd name="T54" fmla="*/ 905 w 931"/>
                      <a:gd name="T55" fmla="*/ 251 h 338"/>
                      <a:gd name="T56" fmla="*/ 902 w 931"/>
                      <a:gd name="T57" fmla="*/ 272 h 338"/>
                      <a:gd name="T58" fmla="*/ 892 w 931"/>
                      <a:gd name="T59" fmla="*/ 287 h 338"/>
                      <a:gd name="T60" fmla="*/ 883 w 931"/>
                      <a:gd name="T61" fmla="*/ 301 h 338"/>
                      <a:gd name="T62" fmla="*/ 877 w 931"/>
                      <a:gd name="T63" fmla="*/ 325 h 338"/>
                      <a:gd name="T64" fmla="*/ 867 w 931"/>
                      <a:gd name="T65" fmla="*/ 335 h 338"/>
                      <a:gd name="T66" fmla="*/ 840 w 931"/>
                      <a:gd name="T67" fmla="*/ 338 h 338"/>
                      <a:gd name="T68" fmla="*/ 800 w 931"/>
                      <a:gd name="T69" fmla="*/ 337 h 338"/>
                      <a:gd name="T70" fmla="*/ 764 w 931"/>
                      <a:gd name="T71" fmla="*/ 329 h 338"/>
                      <a:gd name="T72" fmla="*/ 722 w 931"/>
                      <a:gd name="T73" fmla="*/ 317 h 338"/>
                      <a:gd name="T74" fmla="*/ 694 w 931"/>
                      <a:gd name="T75" fmla="*/ 303 h 338"/>
                      <a:gd name="T76" fmla="*/ 675 w 931"/>
                      <a:gd name="T77" fmla="*/ 291 h 338"/>
                      <a:gd name="T78" fmla="*/ 607 w 931"/>
                      <a:gd name="T79" fmla="*/ 300 h 338"/>
                      <a:gd name="T80" fmla="*/ 516 w 931"/>
                      <a:gd name="T81" fmla="*/ 312 h 338"/>
                      <a:gd name="T82" fmla="*/ 448 w 931"/>
                      <a:gd name="T83" fmla="*/ 317 h 338"/>
                      <a:gd name="T84" fmla="*/ 379 w 931"/>
                      <a:gd name="T85" fmla="*/ 317 h 338"/>
                      <a:gd name="T86" fmla="*/ 289 w 931"/>
                      <a:gd name="T87" fmla="*/ 315 h 338"/>
                      <a:gd name="T88" fmla="*/ 235 w 931"/>
                      <a:gd name="T89" fmla="*/ 306 h 338"/>
                      <a:gd name="T90" fmla="*/ 141 w 931"/>
                      <a:gd name="T91" fmla="*/ 270 h 338"/>
                      <a:gd name="T92" fmla="*/ 82 w 931"/>
                      <a:gd name="T93" fmla="*/ 238 h 338"/>
                      <a:gd name="T94" fmla="*/ 47 w 931"/>
                      <a:gd name="T95" fmla="*/ 189 h 338"/>
                      <a:gd name="T96" fmla="*/ 23 w 931"/>
                      <a:gd name="T97" fmla="*/ 169 h 338"/>
                      <a:gd name="T98" fmla="*/ 0 w 931"/>
                      <a:gd name="T99" fmla="*/ 119 h 338"/>
                      <a:gd name="T100" fmla="*/ 42 w 931"/>
                      <a:gd name="T101" fmla="*/ 90 h 338"/>
                      <a:gd name="T102" fmla="*/ 99 w 931"/>
                      <a:gd name="T103" fmla="*/ 80 h 338"/>
                      <a:gd name="T104" fmla="*/ 163 w 931"/>
                      <a:gd name="T105" fmla="*/ 24 h 338"/>
                      <a:gd name="T106" fmla="*/ 200 w 931"/>
                      <a:gd name="T107" fmla="*/ 14 h 338"/>
                      <a:gd name="T108" fmla="*/ 224 w 931"/>
                      <a:gd name="T109" fmla="*/ 0 h 33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931"/>
                      <a:gd name="T166" fmla="*/ 0 h 338"/>
                      <a:gd name="T167" fmla="*/ 931 w 931"/>
                      <a:gd name="T168" fmla="*/ 338 h 338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931" h="338">
                        <a:moveTo>
                          <a:pt x="224" y="0"/>
                        </a:moveTo>
                        <a:lnTo>
                          <a:pt x="239" y="36"/>
                        </a:lnTo>
                        <a:lnTo>
                          <a:pt x="274" y="82"/>
                        </a:lnTo>
                        <a:lnTo>
                          <a:pt x="333" y="115"/>
                        </a:lnTo>
                        <a:lnTo>
                          <a:pt x="415" y="138"/>
                        </a:lnTo>
                        <a:lnTo>
                          <a:pt x="510" y="159"/>
                        </a:lnTo>
                        <a:lnTo>
                          <a:pt x="587" y="162"/>
                        </a:lnTo>
                        <a:lnTo>
                          <a:pt x="666" y="159"/>
                        </a:lnTo>
                        <a:lnTo>
                          <a:pt x="681" y="150"/>
                        </a:lnTo>
                        <a:lnTo>
                          <a:pt x="703" y="124"/>
                        </a:lnTo>
                        <a:lnTo>
                          <a:pt x="722" y="104"/>
                        </a:lnTo>
                        <a:lnTo>
                          <a:pt x="748" y="87"/>
                        </a:lnTo>
                        <a:lnTo>
                          <a:pt x="756" y="67"/>
                        </a:lnTo>
                        <a:lnTo>
                          <a:pt x="769" y="50"/>
                        </a:lnTo>
                        <a:lnTo>
                          <a:pt x="787" y="41"/>
                        </a:lnTo>
                        <a:lnTo>
                          <a:pt x="809" y="33"/>
                        </a:lnTo>
                        <a:lnTo>
                          <a:pt x="842" y="30"/>
                        </a:lnTo>
                        <a:lnTo>
                          <a:pt x="876" y="38"/>
                        </a:lnTo>
                        <a:lnTo>
                          <a:pt x="906" y="52"/>
                        </a:lnTo>
                        <a:lnTo>
                          <a:pt x="922" y="70"/>
                        </a:lnTo>
                        <a:lnTo>
                          <a:pt x="929" y="94"/>
                        </a:lnTo>
                        <a:lnTo>
                          <a:pt x="917" y="142"/>
                        </a:lnTo>
                        <a:lnTo>
                          <a:pt x="928" y="160"/>
                        </a:lnTo>
                        <a:lnTo>
                          <a:pt x="931" y="182"/>
                        </a:lnTo>
                        <a:lnTo>
                          <a:pt x="924" y="199"/>
                        </a:lnTo>
                        <a:lnTo>
                          <a:pt x="907" y="218"/>
                        </a:lnTo>
                        <a:lnTo>
                          <a:pt x="896" y="232"/>
                        </a:lnTo>
                        <a:lnTo>
                          <a:pt x="905" y="251"/>
                        </a:lnTo>
                        <a:lnTo>
                          <a:pt x="902" y="272"/>
                        </a:lnTo>
                        <a:lnTo>
                          <a:pt x="892" y="287"/>
                        </a:lnTo>
                        <a:lnTo>
                          <a:pt x="883" y="301"/>
                        </a:lnTo>
                        <a:lnTo>
                          <a:pt x="877" y="325"/>
                        </a:lnTo>
                        <a:lnTo>
                          <a:pt x="867" y="335"/>
                        </a:lnTo>
                        <a:lnTo>
                          <a:pt x="840" y="338"/>
                        </a:lnTo>
                        <a:lnTo>
                          <a:pt x="800" y="337"/>
                        </a:lnTo>
                        <a:lnTo>
                          <a:pt x="764" y="329"/>
                        </a:lnTo>
                        <a:lnTo>
                          <a:pt x="722" y="317"/>
                        </a:lnTo>
                        <a:lnTo>
                          <a:pt x="694" y="303"/>
                        </a:lnTo>
                        <a:lnTo>
                          <a:pt x="675" y="291"/>
                        </a:lnTo>
                        <a:lnTo>
                          <a:pt x="607" y="300"/>
                        </a:lnTo>
                        <a:lnTo>
                          <a:pt x="516" y="312"/>
                        </a:lnTo>
                        <a:lnTo>
                          <a:pt x="448" y="317"/>
                        </a:lnTo>
                        <a:lnTo>
                          <a:pt x="379" y="317"/>
                        </a:lnTo>
                        <a:lnTo>
                          <a:pt x="289" y="315"/>
                        </a:lnTo>
                        <a:lnTo>
                          <a:pt x="235" y="306"/>
                        </a:lnTo>
                        <a:lnTo>
                          <a:pt x="141" y="270"/>
                        </a:lnTo>
                        <a:lnTo>
                          <a:pt x="82" y="238"/>
                        </a:lnTo>
                        <a:lnTo>
                          <a:pt x="47" y="189"/>
                        </a:lnTo>
                        <a:lnTo>
                          <a:pt x="23" y="169"/>
                        </a:lnTo>
                        <a:lnTo>
                          <a:pt x="0" y="119"/>
                        </a:lnTo>
                        <a:lnTo>
                          <a:pt x="42" y="90"/>
                        </a:lnTo>
                        <a:lnTo>
                          <a:pt x="99" y="80"/>
                        </a:lnTo>
                        <a:lnTo>
                          <a:pt x="163" y="24"/>
                        </a:lnTo>
                        <a:lnTo>
                          <a:pt x="200" y="14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57" name="Freeform 58"/>
                  <p:cNvSpPr>
                    <a:spLocks/>
                  </p:cNvSpPr>
                  <p:nvPr/>
                </p:nvSpPr>
                <p:spPr bwMode="auto">
                  <a:xfrm>
                    <a:off x="1695" y="3296"/>
                    <a:ext cx="21" cy="78"/>
                  </a:xfrm>
                  <a:custGeom>
                    <a:avLst/>
                    <a:gdLst>
                      <a:gd name="T0" fmla="*/ 21 w 21"/>
                      <a:gd name="T1" fmla="*/ 0 h 78"/>
                      <a:gd name="T2" fmla="*/ 11 w 21"/>
                      <a:gd name="T3" fmla="*/ 3 h 78"/>
                      <a:gd name="T4" fmla="*/ 4 w 21"/>
                      <a:gd name="T5" fmla="*/ 14 h 78"/>
                      <a:gd name="T6" fmla="*/ 0 w 21"/>
                      <a:gd name="T7" fmla="*/ 25 h 78"/>
                      <a:gd name="T8" fmla="*/ 0 w 21"/>
                      <a:gd name="T9" fmla="*/ 35 h 78"/>
                      <a:gd name="T10" fmla="*/ 5 w 21"/>
                      <a:gd name="T11" fmla="*/ 57 h 78"/>
                      <a:gd name="T12" fmla="*/ 4 w 21"/>
                      <a:gd name="T13" fmla="*/ 78 h 7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78"/>
                      <a:gd name="T23" fmla="*/ 21 w 21"/>
                      <a:gd name="T24" fmla="*/ 78 h 7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78">
                        <a:moveTo>
                          <a:pt x="21" y="0"/>
                        </a:moveTo>
                        <a:lnTo>
                          <a:pt x="11" y="3"/>
                        </a:lnTo>
                        <a:lnTo>
                          <a:pt x="4" y="14"/>
                        </a:lnTo>
                        <a:lnTo>
                          <a:pt x="0" y="25"/>
                        </a:lnTo>
                        <a:lnTo>
                          <a:pt x="0" y="35"/>
                        </a:lnTo>
                        <a:lnTo>
                          <a:pt x="5" y="57"/>
                        </a:lnTo>
                        <a:lnTo>
                          <a:pt x="4" y="78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58" name="Freeform 59"/>
                  <p:cNvSpPr>
                    <a:spLocks/>
                  </p:cNvSpPr>
                  <p:nvPr/>
                </p:nvSpPr>
                <p:spPr bwMode="auto">
                  <a:xfrm>
                    <a:off x="1793" y="3396"/>
                    <a:ext cx="38" cy="11"/>
                  </a:xfrm>
                  <a:custGeom>
                    <a:avLst/>
                    <a:gdLst>
                      <a:gd name="T0" fmla="*/ 38 w 38"/>
                      <a:gd name="T1" fmla="*/ 5 h 11"/>
                      <a:gd name="T2" fmla="*/ 25 w 38"/>
                      <a:gd name="T3" fmla="*/ 11 h 11"/>
                      <a:gd name="T4" fmla="*/ 9 w 38"/>
                      <a:gd name="T5" fmla="*/ 8 h 11"/>
                      <a:gd name="T6" fmla="*/ 0 w 38"/>
                      <a:gd name="T7" fmla="*/ 0 h 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"/>
                      <a:gd name="T13" fmla="*/ 0 h 11"/>
                      <a:gd name="T14" fmla="*/ 38 w 38"/>
                      <a:gd name="T15" fmla="*/ 11 h 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" h="11">
                        <a:moveTo>
                          <a:pt x="38" y="5"/>
                        </a:moveTo>
                        <a:lnTo>
                          <a:pt x="25" y="11"/>
                        </a:lnTo>
                        <a:lnTo>
                          <a:pt x="9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59" name="Freeform 60"/>
                  <p:cNvSpPr>
                    <a:spLocks/>
                  </p:cNvSpPr>
                  <p:nvPr/>
                </p:nvSpPr>
                <p:spPr bwMode="auto">
                  <a:xfrm>
                    <a:off x="1773" y="3485"/>
                    <a:ext cx="42" cy="13"/>
                  </a:xfrm>
                  <a:custGeom>
                    <a:avLst/>
                    <a:gdLst>
                      <a:gd name="T0" fmla="*/ 42 w 42"/>
                      <a:gd name="T1" fmla="*/ 0 h 13"/>
                      <a:gd name="T2" fmla="*/ 37 w 42"/>
                      <a:gd name="T3" fmla="*/ 10 h 13"/>
                      <a:gd name="T4" fmla="*/ 24 w 42"/>
                      <a:gd name="T5" fmla="*/ 13 h 13"/>
                      <a:gd name="T6" fmla="*/ 12 w 42"/>
                      <a:gd name="T7" fmla="*/ 9 h 13"/>
                      <a:gd name="T8" fmla="*/ 0 w 42"/>
                      <a:gd name="T9" fmla="*/ 2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2"/>
                      <a:gd name="T16" fmla="*/ 0 h 13"/>
                      <a:gd name="T17" fmla="*/ 42 w 42"/>
                      <a:gd name="T18" fmla="*/ 13 h 1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2" h="13">
                        <a:moveTo>
                          <a:pt x="42" y="0"/>
                        </a:moveTo>
                        <a:lnTo>
                          <a:pt x="37" y="10"/>
                        </a:lnTo>
                        <a:lnTo>
                          <a:pt x="24" y="13"/>
                        </a:lnTo>
                        <a:lnTo>
                          <a:pt x="12" y="9"/>
                        </a:lnTo>
                        <a:lnTo>
                          <a:pt x="0" y="2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60" name="Freeform 61"/>
                  <p:cNvSpPr>
                    <a:spLocks/>
                  </p:cNvSpPr>
                  <p:nvPr/>
                </p:nvSpPr>
                <p:spPr bwMode="auto">
                  <a:xfrm>
                    <a:off x="1529" y="3421"/>
                    <a:ext cx="53" cy="101"/>
                  </a:xfrm>
                  <a:custGeom>
                    <a:avLst/>
                    <a:gdLst>
                      <a:gd name="T0" fmla="*/ 0 w 53"/>
                      <a:gd name="T1" fmla="*/ 0 h 101"/>
                      <a:gd name="T2" fmla="*/ 17 w 53"/>
                      <a:gd name="T3" fmla="*/ 14 h 101"/>
                      <a:gd name="T4" fmla="*/ 36 w 53"/>
                      <a:gd name="T5" fmla="*/ 36 h 101"/>
                      <a:gd name="T6" fmla="*/ 45 w 53"/>
                      <a:gd name="T7" fmla="*/ 62 h 101"/>
                      <a:gd name="T8" fmla="*/ 53 w 53"/>
                      <a:gd name="T9" fmla="*/ 78 h 101"/>
                      <a:gd name="T10" fmla="*/ 45 w 53"/>
                      <a:gd name="T11" fmla="*/ 101 h 10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3"/>
                      <a:gd name="T19" fmla="*/ 0 h 101"/>
                      <a:gd name="T20" fmla="*/ 53 w 53"/>
                      <a:gd name="T21" fmla="*/ 101 h 10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3" h="101">
                        <a:moveTo>
                          <a:pt x="0" y="0"/>
                        </a:moveTo>
                        <a:lnTo>
                          <a:pt x="17" y="14"/>
                        </a:lnTo>
                        <a:lnTo>
                          <a:pt x="36" y="36"/>
                        </a:lnTo>
                        <a:lnTo>
                          <a:pt x="45" y="62"/>
                        </a:lnTo>
                        <a:lnTo>
                          <a:pt x="53" y="78"/>
                        </a:lnTo>
                        <a:lnTo>
                          <a:pt x="45" y="101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61" name="Freeform 62"/>
                  <p:cNvSpPr>
                    <a:spLocks/>
                  </p:cNvSpPr>
                  <p:nvPr/>
                </p:nvSpPr>
                <p:spPr bwMode="auto">
                  <a:xfrm>
                    <a:off x="1700" y="3360"/>
                    <a:ext cx="54" cy="27"/>
                  </a:xfrm>
                  <a:custGeom>
                    <a:avLst/>
                    <a:gdLst>
                      <a:gd name="T0" fmla="*/ 0 w 54"/>
                      <a:gd name="T1" fmla="*/ 27 h 27"/>
                      <a:gd name="T2" fmla="*/ 10 w 54"/>
                      <a:gd name="T3" fmla="*/ 14 h 27"/>
                      <a:gd name="T4" fmla="*/ 22 w 54"/>
                      <a:gd name="T5" fmla="*/ 5 h 27"/>
                      <a:gd name="T6" fmla="*/ 35 w 54"/>
                      <a:gd name="T7" fmla="*/ 0 h 27"/>
                      <a:gd name="T8" fmla="*/ 54 w 54"/>
                      <a:gd name="T9" fmla="*/ 2 h 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"/>
                      <a:gd name="T16" fmla="*/ 0 h 27"/>
                      <a:gd name="T17" fmla="*/ 54 w 54"/>
                      <a:gd name="T18" fmla="*/ 27 h 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" h="27">
                        <a:moveTo>
                          <a:pt x="0" y="27"/>
                        </a:moveTo>
                        <a:lnTo>
                          <a:pt x="10" y="14"/>
                        </a:lnTo>
                        <a:lnTo>
                          <a:pt x="22" y="5"/>
                        </a:lnTo>
                        <a:lnTo>
                          <a:pt x="35" y="0"/>
                        </a:lnTo>
                        <a:lnTo>
                          <a:pt x="54" y="2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62" name="Freeform 63"/>
                  <p:cNvSpPr>
                    <a:spLocks/>
                  </p:cNvSpPr>
                  <p:nvPr/>
                </p:nvSpPr>
                <p:spPr bwMode="auto">
                  <a:xfrm>
                    <a:off x="1742" y="3331"/>
                    <a:ext cx="35" cy="29"/>
                  </a:xfrm>
                  <a:custGeom>
                    <a:avLst/>
                    <a:gdLst>
                      <a:gd name="T0" fmla="*/ 35 w 35"/>
                      <a:gd name="T1" fmla="*/ 0 h 29"/>
                      <a:gd name="T2" fmla="*/ 24 w 35"/>
                      <a:gd name="T3" fmla="*/ 0 h 29"/>
                      <a:gd name="T4" fmla="*/ 15 w 35"/>
                      <a:gd name="T5" fmla="*/ 5 h 29"/>
                      <a:gd name="T6" fmla="*/ 8 w 35"/>
                      <a:gd name="T7" fmla="*/ 10 h 29"/>
                      <a:gd name="T8" fmla="*/ 2 w 35"/>
                      <a:gd name="T9" fmla="*/ 19 h 29"/>
                      <a:gd name="T10" fmla="*/ 0 w 35"/>
                      <a:gd name="T11" fmla="*/ 29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0"/>
                        </a:moveTo>
                        <a:lnTo>
                          <a:pt x="24" y="0"/>
                        </a:lnTo>
                        <a:lnTo>
                          <a:pt x="15" y="5"/>
                        </a:lnTo>
                        <a:lnTo>
                          <a:pt x="8" y="10"/>
                        </a:lnTo>
                        <a:lnTo>
                          <a:pt x="2" y="19"/>
                        </a:lnTo>
                        <a:lnTo>
                          <a:pt x="0" y="29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63" name="Freeform 64"/>
                  <p:cNvSpPr>
                    <a:spLocks/>
                  </p:cNvSpPr>
                  <p:nvPr/>
                </p:nvSpPr>
                <p:spPr bwMode="auto">
                  <a:xfrm>
                    <a:off x="1737" y="3291"/>
                    <a:ext cx="14" cy="41"/>
                  </a:xfrm>
                  <a:custGeom>
                    <a:avLst/>
                    <a:gdLst>
                      <a:gd name="T0" fmla="*/ 14 w 14"/>
                      <a:gd name="T1" fmla="*/ 0 h 41"/>
                      <a:gd name="T2" fmla="*/ 8 w 14"/>
                      <a:gd name="T3" fmla="*/ 5 h 41"/>
                      <a:gd name="T4" fmla="*/ 3 w 14"/>
                      <a:gd name="T5" fmla="*/ 17 h 41"/>
                      <a:gd name="T6" fmla="*/ 0 w 14"/>
                      <a:gd name="T7" fmla="*/ 29 h 41"/>
                      <a:gd name="T8" fmla="*/ 0 w 14"/>
                      <a:gd name="T9" fmla="*/ 41 h 4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"/>
                      <a:gd name="T16" fmla="*/ 0 h 41"/>
                      <a:gd name="T17" fmla="*/ 14 w 14"/>
                      <a:gd name="T18" fmla="*/ 41 h 4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" h="41">
                        <a:moveTo>
                          <a:pt x="14" y="0"/>
                        </a:moveTo>
                        <a:lnTo>
                          <a:pt x="8" y="5"/>
                        </a:lnTo>
                        <a:lnTo>
                          <a:pt x="3" y="17"/>
                        </a:lnTo>
                        <a:lnTo>
                          <a:pt x="0" y="29"/>
                        </a:lnTo>
                        <a:lnTo>
                          <a:pt x="0" y="41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64" name="Freeform 65"/>
                  <p:cNvSpPr>
                    <a:spLocks/>
                  </p:cNvSpPr>
                  <p:nvPr/>
                </p:nvSpPr>
                <p:spPr bwMode="auto">
                  <a:xfrm>
                    <a:off x="1713" y="3309"/>
                    <a:ext cx="24" cy="23"/>
                  </a:xfrm>
                  <a:custGeom>
                    <a:avLst/>
                    <a:gdLst>
                      <a:gd name="T0" fmla="*/ 0 w 24"/>
                      <a:gd name="T1" fmla="*/ 0 h 23"/>
                      <a:gd name="T2" fmla="*/ 11 w 24"/>
                      <a:gd name="T3" fmla="*/ 5 h 23"/>
                      <a:gd name="T4" fmla="*/ 18 w 24"/>
                      <a:gd name="T5" fmla="*/ 13 h 23"/>
                      <a:gd name="T6" fmla="*/ 24 w 24"/>
                      <a:gd name="T7" fmla="*/ 2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"/>
                      <a:gd name="T13" fmla="*/ 0 h 23"/>
                      <a:gd name="T14" fmla="*/ 24 w 24"/>
                      <a:gd name="T15" fmla="*/ 23 h 2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" h="23">
                        <a:moveTo>
                          <a:pt x="0" y="0"/>
                        </a:moveTo>
                        <a:lnTo>
                          <a:pt x="11" y="5"/>
                        </a:lnTo>
                        <a:lnTo>
                          <a:pt x="18" y="13"/>
                        </a:lnTo>
                        <a:lnTo>
                          <a:pt x="24" y="23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8453" name="Freeform 66"/>
                <p:cNvSpPr>
                  <a:spLocks/>
                </p:cNvSpPr>
                <p:nvPr/>
              </p:nvSpPr>
              <p:spPr bwMode="auto">
                <a:xfrm>
                  <a:off x="826" y="3134"/>
                  <a:ext cx="307" cy="247"/>
                </a:xfrm>
                <a:custGeom>
                  <a:avLst/>
                  <a:gdLst>
                    <a:gd name="T0" fmla="*/ 0 w 307"/>
                    <a:gd name="T1" fmla="*/ 129 h 247"/>
                    <a:gd name="T2" fmla="*/ 3 w 307"/>
                    <a:gd name="T3" fmla="*/ 157 h 247"/>
                    <a:gd name="T4" fmla="*/ 17 w 307"/>
                    <a:gd name="T5" fmla="*/ 176 h 247"/>
                    <a:gd name="T6" fmla="*/ 18 w 307"/>
                    <a:gd name="T7" fmla="*/ 180 h 247"/>
                    <a:gd name="T8" fmla="*/ 35 w 307"/>
                    <a:gd name="T9" fmla="*/ 205 h 247"/>
                    <a:gd name="T10" fmla="*/ 33 w 307"/>
                    <a:gd name="T11" fmla="*/ 209 h 247"/>
                    <a:gd name="T12" fmla="*/ 51 w 307"/>
                    <a:gd name="T13" fmla="*/ 229 h 247"/>
                    <a:gd name="T14" fmla="*/ 78 w 307"/>
                    <a:gd name="T15" fmla="*/ 247 h 247"/>
                    <a:gd name="T16" fmla="*/ 92 w 307"/>
                    <a:gd name="T17" fmla="*/ 229 h 247"/>
                    <a:gd name="T18" fmla="*/ 111 w 307"/>
                    <a:gd name="T19" fmla="*/ 213 h 247"/>
                    <a:gd name="T20" fmla="*/ 130 w 307"/>
                    <a:gd name="T21" fmla="*/ 199 h 247"/>
                    <a:gd name="T22" fmla="*/ 151 w 307"/>
                    <a:gd name="T23" fmla="*/ 197 h 247"/>
                    <a:gd name="T24" fmla="*/ 181 w 307"/>
                    <a:gd name="T25" fmla="*/ 196 h 247"/>
                    <a:gd name="T26" fmla="*/ 197 w 307"/>
                    <a:gd name="T27" fmla="*/ 175 h 247"/>
                    <a:gd name="T28" fmla="*/ 212 w 307"/>
                    <a:gd name="T29" fmla="*/ 157 h 247"/>
                    <a:gd name="T30" fmla="*/ 231 w 307"/>
                    <a:gd name="T31" fmla="*/ 146 h 247"/>
                    <a:gd name="T32" fmla="*/ 251 w 307"/>
                    <a:gd name="T33" fmla="*/ 138 h 247"/>
                    <a:gd name="T34" fmla="*/ 282 w 307"/>
                    <a:gd name="T35" fmla="*/ 132 h 247"/>
                    <a:gd name="T36" fmla="*/ 302 w 307"/>
                    <a:gd name="T37" fmla="*/ 120 h 247"/>
                    <a:gd name="T38" fmla="*/ 307 w 307"/>
                    <a:gd name="T39" fmla="*/ 108 h 247"/>
                    <a:gd name="T40" fmla="*/ 301 w 307"/>
                    <a:gd name="T41" fmla="*/ 78 h 247"/>
                    <a:gd name="T42" fmla="*/ 298 w 307"/>
                    <a:gd name="T43" fmla="*/ 79 h 247"/>
                    <a:gd name="T44" fmla="*/ 284 w 307"/>
                    <a:gd name="T45" fmla="*/ 53 h 247"/>
                    <a:gd name="T46" fmla="*/ 278 w 307"/>
                    <a:gd name="T47" fmla="*/ 40 h 247"/>
                    <a:gd name="T48" fmla="*/ 278 w 307"/>
                    <a:gd name="T49" fmla="*/ 38 h 247"/>
                    <a:gd name="T50" fmla="*/ 266 w 307"/>
                    <a:gd name="T51" fmla="*/ 21 h 247"/>
                    <a:gd name="T52" fmla="*/ 243 w 307"/>
                    <a:gd name="T53" fmla="*/ 0 h 247"/>
                    <a:gd name="T54" fmla="*/ 203 w 307"/>
                    <a:gd name="T55" fmla="*/ 17 h 247"/>
                    <a:gd name="T56" fmla="*/ 179 w 307"/>
                    <a:gd name="T57" fmla="*/ 50 h 247"/>
                    <a:gd name="T58" fmla="*/ 148 w 307"/>
                    <a:gd name="T59" fmla="*/ 64 h 247"/>
                    <a:gd name="T60" fmla="*/ 101 w 307"/>
                    <a:gd name="T61" fmla="*/ 82 h 247"/>
                    <a:gd name="T62" fmla="*/ 87 w 307"/>
                    <a:gd name="T63" fmla="*/ 106 h 247"/>
                    <a:gd name="T64" fmla="*/ 66 w 307"/>
                    <a:gd name="T65" fmla="*/ 108 h 247"/>
                    <a:gd name="T66" fmla="*/ 37 w 307"/>
                    <a:gd name="T67" fmla="*/ 120 h 247"/>
                    <a:gd name="T68" fmla="*/ 0 w 307"/>
                    <a:gd name="T69" fmla="*/ 129 h 24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7"/>
                    <a:gd name="T106" fmla="*/ 0 h 247"/>
                    <a:gd name="T107" fmla="*/ 307 w 307"/>
                    <a:gd name="T108" fmla="*/ 247 h 24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7" h="247">
                      <a:moveTo>
                        <a:pt x="0" y="129"/>
                      </a:moveTo>
                      <a:lnTo>
                        <a:pt x="3" y="157"/>
                      </a:lnTo>
                      <a:lnTo>
                        <a:pt x="17" y="176"/>
                      </a:lnTo>
                      <a:lnTo>
                        <a:pt x="18" y="180"/>
                      </a:lnTo>
                      <a:lnTo>
                        <a:pt x="35" y="205"/>
                      </a:lnTo>
                      <a:lnTo>
                        <a:pt x="33" y="209"/>
                      </a:lnTo>
                      <a:lnTo>
                        <a:pt x="51" y="229"/>
                      </a:lnTo>
                      <a:lnTo>
                        <a:pt x="78" y="247"/>
                      </a:lnTo>
                      <a:lnTo>
                        <a:pt x="92" y="229"/>
                      </a:lnTo>
                      <a:lnTo>
                        <a:pt x="111" y="213"/>
                      </a:lnTo>
                      <a:lnTo>
                        <a:pt x="130" y="199"/>
                      </a:lnTo>
                      <a:lnTo>
                        <a:pt x="151" y="197"/>
                      </a:lnTo>
                      <a:lnTo>
                        <a:pt x="181" y="196"/>
                      </a:lnTo>
                      <a:lnTo>
                        <a:pt x="197" y="175"/>
                      </a:lnTo>
                      <a:lnTo>
                        <a:pt x="212" y="157"/>
                      </a:lnTo>
                      <a:lnTo>
                        <a:pt x="231" y="146"/>
                      </a:lnTo>
                      <a:lnTo>
                        <a:pt x="251" y="138"/>
                      </a:lnTo>
                      <a:lnTo>
                        <a:pt x="282" y="132"/>
                      </a:lnTo>
                      <a:lnTo>
                        <a:pt x="302" y="120"/>
                      </a:lnTo>
                      <a:lnTo>
                        <a:pt x="307" y="108"/>
                      </a:lnTo>
                      <a:lnTo>
                        <a:pt x="301" y="78"/>
                      </a:lnTo>
                      <a:lnTo>
                        <a:pt x="298" y="79"/>
                      </a:lnTo>
                      <a:lnTo>
                        <a:pt x="284" y="53"/>
                      </a:lnTo>
                      <a:lnTo>
                        <a:pt x="278" y="40"/>
                      </a:lnTo>
                      <a:lnTo>
                        <a:pt x="278" y="38"/>
                      </a:lnTo>
                      <a:lnTo>
                        <a:pt x="266" y="21"/>
                      </a:lnTo>
                      <a:lnTo>
                        <a:pt x="243" y="0"/>
                      </a:lnTo>
                      <a:lnTo>
                        <a:pt x="203" y="17"/>
                      </a:lnTo>
                      <a:lnTo>
                        <a:pt x="179" y="50"/>
                      </a:lnTo>
                      <a:lnTo>
                        <a:pt x="148" y="64"/>
                      </a:lnTo>
                      <a:lnTo>
                        <a:pt x="101" y="82"/>
                      </a:lnTo>
                      <a:lnTo>
                        <a:pt x="87" y="106"/>
                      </a:lnTo>
                      <a:lnTo>
                        <a:pt x="66" y="108"/>
                      </a:lnTo>
                      <a:lnTo>
                        <a:pt x="37" y="12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54" name="Freeform 67"/>
                <p:cNvSpPr>
                  <a:spLocks/>
                </p:cNvSpPr>
                <p:nvPr/>
              </p:nvSpPr>
              <p:spPr bwMode="auto">
                <a:xfrm>
                  <a:off x="956" y="2691"/>
                  <a:ext cx="358" cy="291"/>
                </a:xfrm>
                <a:custGeom>
                  <a:avLst/>
                  <a:gdLst>
                    <a:gd name="T0" fmla="*/ 0 w 358"/>
                    <a:gd name="T1" fmla="*/ 0 h 291"/>
                    <a:gd name="T2" fmla="*/ 54 w 358"/>
                    <a:gd name="T3" fmla="*/ 30 h 291"/>
                    <a:gd name="T4" fmla="*/ 104 w 358"/>
                    <a:gd name="T5" fmla="*/ 60 h 291"/>
                    <a:gd name="T6" fmla="*/ 145 w 358"/>
                    <a:gd name="T7" fmla="*/ 79 h 291"/>
                    <a:gd name="T8" fmla="*/ 187 w 358"/>
                    <a:gd name="T9" fmla="*/ 101 h 291"/>
                    <a:gd name="T10" fmla="*/ 246 w 358"/>
                    <a:gd name="T11" fmla="*/ 131 h 291"/>
                    <a:gd name="T12" fmla="*/ 282 w 358"/>
                    <a:gd name="T13" fmla="*/ 188 h 291"/>
                    <a:gd name="T14" fmla="*/ 310 w 358"/>
                    <a:gd name="T15" fmla="*/ 288 h 291"/>
                    <a:gd name="T16" fmla="*/ 337 w 358"/>
                    <a:gd name="T17" fmla="*/ 206 h 291"/>
                    <a:gd name="T18" fmla="*/ 358 w 358"/>
                    <a:gd name="T19" fmla="*/ 152 h 291"/>
                    <a:gd name="T20" fmla="*/ 355 w 358"/>
                    <a:gd name="T21" fmla="*/ 110 h 291"/>
                    <a:gd name="T22" fmla="*/ 357 w 358"/>
                    <a:gd name="T23" fmla="*/ 152 h 291"/>
                    <a:gd name="T24" fmla="*/ 334 w 358"/>
                    <a:gd name="T25" fmla="*/ 205 h 291"/>
                    <a:gd name="T26" fmla="*/ 314 w 358"/>
                    <a:gd name="T27" fmla="*/ 291 h 291"/>
                    <a:gd name="T28" fmla="*/ 283 w 358"/>
                    <a:gd name="T29" fmla="*/ 186 h 291"/>
                    <a:gd name="T30" fmla="*/ 246 w 358"/>
                    <a:gd name="T31" fmla="*/ 132 h 291"/>
                    <a:gd name="T32" fmla="*/ 186 w 358"/>
                    <a:gd name="T33" fmla="*/ 101 h 291"/>
                    <a:gd name="T34" fmla="*/ 144 w 358"/>
                    <a:gd name="T35" fmla="*/ 81 h 291"/>
                    <a:gd name="T36" fmla="*/ 103 w 358"/>
                    <a:gd name="T37" fmla="*/ 60 h 291"/>
                    <a:gd name="T38" fmla="*/ 52 w 358"/>
                    <a:gd name="T39" fmla="*/ 30 h 291"/>
                    <a:gd name="T40" fmla="*/ 0 w 358"/>
                    <a:gd name="T41" fmla="*/ 0 h 29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58"/>
                    <a:gd name="T64" fmla="*/ 0 h 291"/>
                    <a:gd name="T65" fmla="*/ 358 w 358"/>
                    <a:gd name="T66" fmla="*/ 291 h 29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58" h="291">
                      <a:moveTo>
                        <a:pt x="0" y="0"/>
                      </a:moveTo>
                      <a:lnTo>
                        <a:pt x="54" y="30"/>
                      </a:lnTo>
                      <a:lnTo>
                        <a:pt x="104" y="60"/>
                      </a:lnTo>
                      <a:lnTo>
                        <a:pt x="145" y="79"/>
                      </a:lnTo>
                      <a:lnTo>
                        <a:pt x="187" y="101"/>
                      </a:lnTo>
                      <a:lnTo>
                        <a:pt x="246" y="131"/>
                      </a:lnTo>
                      <a:lnTo>
                        <a:pt x="282" y="188"/>
                      </a:lnTo>
                      <a:lnTo>
                        <a:pt x="310" y="288"/>
                      </a:lnTo>
                      <a:lnTo>
                        <a:pt x="337" y="206"/>
                      </a:lnTo>
                      <a:lnTo>
                        <a:pt x="358" y="152"/>
                      </a:lnTo>
                      <a:lnTo>
                        <a:pt x="355" y="110"/>
                      </a:lnTo>
                      <a:lnTo>
                        <a:pt x="357" y="152"/>
                      </a:lnTo>
                      <a:lnTo>
                        <a:pt x="334" y="205"/>
                      </a:lnTo>
                      <a:lnTo>
                        <a:pt x="314" y="291"/>
                      </a:lnTo>
                      <a:lnTo>
                        <a:pt x="283" y="186"/>
                      </a:lnTo>
                      <a:lnTo>
                        <a:pt x="246" y="132"/>
                      </a:lnTo>
                      <a:lnTo>
                        <a:pt x="186" y="101"/>
                      </a:lnTo>
                      <a:lnTo>
                        <a:pt x="144" y="81"/>
                      </a:lnTo>
                      <a:lnTo>
                        <a:pt x="103" y="60"/>
                      </a:lnTo>
                      <a:lnTo>
                        <a:pt x="5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55" name="Freeform 68"/>
                <p:cNvSpPr>
                  <a:spLocks/>
                </p:cNvSpPr>
                <p:nvPr/>
              </p:nvSpPr>
              <p:spPr bwMode="auto">
                <a:xfrm>
                  <a:off x="995" y="2944"/>
                  <a:ext cx="139" cy="249"/>
                </a:xfrm>
                <a:custGeom>
                  <a:avLst/>
                  <a:gdLst>
                    <a:gd name="T0" fmla="*/ 65 w 139"/>
                    <a:gd name="T1" fmla="*/ 189 h 249"/>
                    <a:gd name="T2" fmla="*/ 25 w 139"/>
                    <a:gd name="T3" fmla="*/ 151 h 249"/>
                    <a:gd name="T4" fmla="*/ 12 w 139"/>
                    <a:gd name="T5" fmla="*/ 112 h 249"/>
                    <a:gd name="T6" fmla="*/ 7 w 139"/>
                    <a:gd name="T7" fmla="*/ 71 h 249"/>
                    <a:gd name="T8" fmla="*/ 1 w 139"/>
                    <a:gd name="T9" fmla="*/ 15 h 249"/>
                    <a:gd name="T10" fmla="*/ 14 w 139"/>
                    <a:gd name="T11" fmla="*/ 5 h 249"/>
                    <a:gd name="T12" fmla="*/ 25 w 139"/>
                    <a:gd name="T13" fmla="*/ 4 h 249"/>
                    <a:gd name="T14" fmla="*/ 33 w 139"/>
                    <a:gd name="T15" fmla="*/ 38 h 249"/>
                    <a:gd name="T16" fmla="*/ 51 w 139"/>
                    <a:gd name="T17" fmla="*/ 58 h 249"/>
                    <a:gd name="T18" fmla="*/ 58 w 139"/>
                    <a:gd name="T19" fmla="*/ 103 h 249"/>
                    <a:gd name="T20" fmla="*/ 70 w 139"/>
                    <a:gd name="T21" fmla="*/ 137 h 249"/>
                    <a:gd name="T22" fmla="*/ 98 w 139"/>
                    <a:gd name="T23" fmla="*/ 166 h 249"/>
                    <a:gd name="T24" fmla="*/ 119 w 139"/>
                    <a:gd name="T25" fmla="*/ 202 h 249"/>
                    <a:gd name="T26" fmla="*/ 139 w 139"/>
                    <a:gd name="T27" fmla="*/ 249 h 249"/>
                    <a:gd name="T28" fmla="*/ 116 w 139"/>
                    <a:gd name="T29" fmla="*/ 202 h 249"/>
                    <a:gd name="T30" fmla="*/ 95 w 139"/>
                    <a:gd name="T31" fmla="*/ 165 h 249"/>
                    <a:gd name="T32" fmla="*/ 68 w 139"/>
                    <a:gd name="T33" fmla="*/ 136 h 249"/>
                    <a:gd name="T34" fmla="*/ 57 w 139"/>
                    <a:gd name="T35" fmla="*/ 103 h 249"/>
                    <a:gd name="T36" fmla="*/ 54 w 139"/>
                    <a:gd name="T37" fmla="*/ 59 h 249"/>
                    <a:gd name="T38" fmla="*/ 33 w 139"/>
                    <a:gd name="T39" fmla="*/ 42 h 249"/>
                    <a:gd name="T40" fmla="*/ 29 w 139"/>
                    <a:gd name="T41" fmla="*/ 0 h 249"/>
                    <a:gd name="T42" fmla="*/ 16 w 139"/>
                    <a:gd name="T43" fmla="*/ 4 h 249"/>
                    <a:gd name="T44" fmla="*/ 0 w 139"/>
                    <a:gd name="T45" fmla="*/ 15 h 249"/>
                    <a:gd name="T46" fmla="*/ 2 w 139"/>
                    <a:gd name="T47" fmla="*/ 38 h 249"/>
                    <a:gd name="T48" fmla="*/ 7 w 139"/>
                    <a:gd name="T49" fmla="*/ 73 h 249"/>
                    <a:gd name="T50" fmla="*/ 12 w 139"/>
                    <a:gd name="T51" fmla="*/ 106 h 249"/>
                    <a:gd name="T52" fmla="*/ 25 w 139"/>
                    <a:gd name="T53" fmla="*/ 149 h 24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39"/>
                    <a:gd name="T82" fmla="*/ 0 h 249"/>
                    <a:gd name="T83" fmla="*/ 139 w 139"/>
                    <a:gd name="T84" fmla="*/ 249 h 24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39" h="249">
                      <a:moveTo>
                        <a:pt x="65" y="189"/>
                      </a:moveTo>
                      <a:lnTo>
                        <a:pt x="25" y="151"/>
                      </a:lnTo>
                      <a:lnTo>
                        <a:pt x="12" y="112"/>
                      </a:lnTo>
                      <a:lnTo>
                        <a:pt x="7" y="71"/>
                      </a:lnTo>
                      <a:lnTo>
                        <a:pt x="1" y="15"/>
                      </a:lnTo>
                      <a:lnTo>
                        <a:pt x="14" y="5"/>
                      </a:lnTo>
                      <a:lnTo>
                        <a:pt x="25" y="4"/>
                      </a:lnTo>
                      <a:lnTo>
                        <a:pt x="33" y="38"/>
                      </a:lnTo>
                      <a:lnTo>
                        <a:pt x="51" y="58"/>
                      </a:lnTo>
                      <a:lnTo>
                        <a:pt x="58" y="103"/>
                      </a:lnTo>
                      <a:lnTo>
                        <a:pt x="70" y="137"/>
                      </a:lnTo>
                      <a:lnTo>
                        <a:pt x="98" y="166"/>
                      </a:lnTo>
                      <a:lnTo>
                        <a:pt x="119" y="202"/>
                      </a:lnTo>
                      <a:lnTo>
                        <a:pt x="139" y="249"/>
                      </a:lnTo>
                      <a:lnTo>
                        <a:pt x="116" y="202"/>
                      </a:lnTo>
                      <a:lnTo>
                        <a:pt x="95" y="165"/>
                      </a:lnTo>
                      <a:lnTo>
                        <a:pt x="68" y="136"/>
                      </a:lnTo>
                      <a:lnTo>
                        <a:pt x="57" y="103"/>
                      </a:lnTo>
                      <a:lnTo>
                        <a:pt x="54" y="59"/>
                      </a:lnTo>
                      <a:lnTo>
                        <a:pt x="33" y="42"/>
                      </a:lnTo>
                      <a:lnTo>
                        <a:pt x="29" y="0"/>
                      </a:lnTo>
                      <a:lnTo>
                        <a:pt x="16" y="4"/>
                      </a:lnTo>
                      <a:lnTo>
                        <a:pt x="0" y="15"/>
                      </a:lnTo>
                      <a:lnTo>
                        <a:pt x="2" y="38"/>
                      </a:lnTo>
                      <a:lnTo>
                        <a:pt x="7" y="73"/>
                      </a:lnTo>
                      <a:lnTo>
                        <a:pt x="12" y="106"/>
                      </a:lnTo>
                      <a:lnTo>
                        <a:pt x="25" y="149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</p:grpSp>
      <p:sp>
        <p:nvSpPr>
          <p:cNvPr id="18437" name="Rectangle 69"/>
          <p:cNvSpPr>
            <a:spLocks noChangeArrowheads="1"/>
          </p:cNvSpPr>
          <p:nvPr/>
        </p:nvSpPr>
        <p:spPr bwMode="auto">
          <a:xfrm>
            <a:off x="2590800" y="1981200"/>
            <a:ext cx="314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300"/>
              </a:spcAft>
            </a:pPr>
            <a:r>
              <a:rPr lang="en-US" altLang="en-US" sz="2800">
                <a:latin typeface="Comic Sans MS" panose="030F0702030302020204" pitchFamily="66" charset="0"/>
              </a:rPr>
              <a:t>User</a:t>
            </a:r>
          </a:p>
        </p:txBody>
      </p:sp>
      <p:sp>
        <p:nvSpPr>
          <p:cNvPr id="18438" name="Rectangle 70"/>
          <p:cNvSpPr>
            <a:spLocks noChangeArrowheads="1"/>
          </p:cNvSpPr>
          <p:nvPr/>
        </p:nvSpPr>
        <p:spPr bwMode="auto">
          <a:xfrm>
            <a:off x="7239000" y="2971800"/>
            <a:ext cx="2438400" cy="2819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Comic Sans MS" panose="030F0702030302020204" pitchFamily="66" charset="0"/>
              </a:rPr>
              <a:t>   exrygbzyf</a:t>
            </a:r>
          </a:p>
          <a:p>
            <a:r>
              <a:rPr lang="en-US" altLang="en-US" sz="2400">
                <a:latin typeface="Comic Sans MS" panose="030F0702030302020204" pitchFamily="66" charset="0"/>
              </a:rPr>
              <a:t>   kgnosfix</a:t>
            </a:r>
          </a:p>
          <a:p>
            <a:r>
              <a:rPr lang="en-US" altLang="en-US" sz="2400">
                <a:latin typeface="Comic Sans MS" panose="030F0702030302020204" pitchFamily="66" charset="0"/>
              </a:rPr>
              <a:t>   ggjoklbsz</a:t>
            </a:r>
          </a:p>
          <a:p>
            <a:r>
              <a:rPr lang="en-US" altLang="en-US" sz="2400">
                <a:latin typeface="Comic Sans MS" panose="030F0702030302020204" pitchFamily="66" charset="0"/>
              </a:rPr>
              <a:t>   …</a:t>
            </a:r>
          </a:p>
          <a:p>
            <a:r>
              <a:rPr lang="en-US" altLang="en-US" sz="2400">
                <a:latin typeface="Comic Sans MS" panose="030F0702030302020204" pitchFamily="66" charset="0"/>
              </a:rPr>
              <a:t>   …</a:t>
            </a:r>
          </a:p>
          <a:p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8439" name="AutoShape 71"/>
          <p:cNvSpPr>
            <a:spLocks noChangeArrowheads="1"/>
          </p:cNvSpPr>
          <p:nvPr/>
        </p:nvSpPr>
        <p:spPr bwMode="auto">
          <a:xfrm>
            <a:off x="4038600" y="2438400"/>
            <a:ext cx="2133600" cy="1219200"/>
          </a:xfrm>
          <a:prstGeom prst="cloudCallout">
            <a:avLst>
              <a:gd name="adj1" fmla="val -43750"/>
              <a:gd name="adj2" fmla="val 57551"/>
            </a:avLst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Comic Sans MS" panose="030F0702030302020204" pitchFamily="66" charset="0"/>
              </a:rPr>
              <a:t>kiwifruit</a:t>
            </a:r>
          </a:p>
        </p:txBody>
      </p:sp>
      <p:sp>
        <p:nvSpPr>
          <p:cNvPr id="18440" name="Freeform 72"/>
          <p:cNvSpPr>
            <a:spLocks/>
          </p:cNvSpPr>
          <p:nvPr/>
        </p:nvSpPr>
        <p:spPr bwMode="auto">
          <a:xfrm>
            <a:off x="5105400" y="3429001"/>
            <a:ext cx="2355850" cy="688975"/>
          </a:xfrm>
          <a:custGeom>
            <a:avLst/>
            <a:gdLst>
              <a:gd name="T0" fmla="*/ 0 w 1484"/>
              <a:gd name="T1" fmla="*/ 0 h 434"/>
              <a:gd name="T2" fmla="*/ 647680935 w 1484"/>
              <a:gd name="T3" fmla="*/ 1000502940 h 434"/>
              <a:gd name="T4" fmla="*/ 2147483647 w 1484"/>
              <a:gd name="T5" fmla="*/ 561994090 h 434"/>
              <a:gd name="T6" fmla="*/ 2147483647 w 1484"/>
              <a:gd name="T7" fmla="*/ 604837528 h 434"/>
              <a:gd name="T8" fmla="*/ 0 60000 65536"/>
              <a:gd name="T9" fmla="*/ 0 60000 65536"/>
              <a:gd name="T10" fmla="*/ 0 60000 65536"/>
              <a:gd name="T11" fmla="*/ 0 60000 65536"/>
              <a:gd name="T12" fmla="*/ 0 w 1484"/>
              <a:gd name="T13" fmla="*/ 0 h 434"/>
              <a:gd name="T14" fmla="*/ 1484 w 1484"/>
              <a:gd name="T15" fmla="*/ 434 h 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4" h="434">
                <a:moveTo>
                  <a:pt x="0" y="0"/>
                </a:moveTo>
                <a:cubicBezTo>
                  <a:pt x="43" y="66"/>
                  <a:pt x="65" y="360"/>
                  <a:pt x="257" y="397"/>
                </a:cubicBezTo>
                <a:cubicBezTo>
                  <a:pt x="449" y="434"/>
                  <a:pt x="949" y="249"/>
                  <a:pt x="1153" y="223"/>
                </a:cubicBezTo>
                <a:cubicBezTo>
                  <a:pt x="1357" y="197"/>
                  <a:pt x="1415" y="237"/>
                  <a:pt x="1484" y="24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Text Box 73"/>
          <p:cNvSpPr txBox="1">
            <a:spLocks noChangeArrowheads="1"/>
          </p:cNvSpPr>
          <p:nvPr/>
        </p:nvSpPr>
        <p:spPr bwMode="auto">
          <a:xfrm>
            <a:off x="4648201" y="4114800"/>
            <a:ext cx="211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Comic Sans MS" panose="030F0702030302020204" pitchFamily="66" charset="0"/>
              </a:rPr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2963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0"/>
            <a:ext cx="10018713" cy="103976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</a:t>
            </a:r>
            <a:r>
              <a:rPr lang="en-US" altLang="en-US" dirty="0" smtClean="0"/>
              <a:t>Password Scheme</a:t>
            </a:r>
            <a:endParaRPr lang="en-US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1725561"/>
            <a:ext cx="10018713" cy="406563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Hash function  h : strings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strings</a:t>
            </a:r>
          </a:p>
          <a:p>
            <a:pPr lvl="1" eaLnBrk="1" hangingPunct="1"/>
            <a:r>
              <a:rPr lang="en-US" altLang="en-US" dirty="0" smtClean="0"/>
              <a:t>Given h(password), hard to find password</a:t>
            </a:r>
          </a:p>
          <a:p>
            <a:pPr lvl="1" eaLnBrk="1" hangingPunct="1"/>
            <a:r>
              <a:rPr lang="en-US" altLang="en-US" dirty="0" smtClean="0"/>
              <a:t>No known algorithm better than trial and error</a:t>
            </a:r>
          </a:p>
          <a:p>
            <a:pPr eaLnBrk="1" hangingPunct="1"/>
            <a:r>
              <a:rPr lang="en-US" altLang="en-US" dirty="0" smtClean="0"/>
              <a:t>User password stored as h(password)</a:t>
            </a:r>
          </a:p>
          <a:p>
            <a:pPr eaLnBrk="1" hangingPunct="1"/>
            <a:r>
              <a:rPr lang="en-US" altLang="en-US" dirty="0" smtClean="0"/>
              <a:t>When user enters password</a:t>
            </a:r>
          </a:p>
          <a:p>
            <a:pPr lvl="1" eaLnBrk="1" hangingPunct="1"/>
            <a:r>
              <a:rPr lang="en-US" altLang="en-US" dirty="0" smtClean="0"/>
              <a:t>System computes h(password)</a:t>
            </a:r>
          </a:p>
          <a:p>
            <a:pPr lvl="1" eaLnBrk="1" hangingPunct="1"/>
            <a:r>
              <a:rPr lang="en-US" altLang="en-US" dirty="0" smtClean="0"/>
              <a:t>Compares with entry in password file</a:t>
            </a:r>
          </a:p>
          <a:p>
            <a:pPr eaLnBrk="1" hangingPunct="1"/>
            <a:r>
              <a:rPr lang="en-US" altLang="en-US" dirty="0" smtClean="0"/>
              <a:t>No passwords stored on disk</a:t>
            </a:r>
          </a:p>
        </p:txBody>
      </p:sp>
    </p:spTree>
    <p:extLst>
      <p:ext uri="{BB962C8B-B14F-4D97-AF65-F5344CB8AC3E}">
        <p14:creationId xmlns:p14="http://schemas.microsoft.com/office/powerpoint/2010/main" val="40497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0"/>
            <a:ext cx="10018713" cy="103976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Cryptographic Hash Function</a:t>
            </a:r>
            <a:endParaRPr lang="en-US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1725561"/>
            <a:ext cx="10018713" cy="4065639"/>
          </a:xfrm>
        </p:spPr>
        <p:txBody>
          <a:bodyPr>
            <a:normAutofit/>
          </a:bodyPr>
          <a:lstStyle/>
          <a:p>
            <a:pPr eaLnBrk="1" hangingPunct="1"/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678" y="1608956"/>
            <a:ext cx="54292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5297"/>
          </a:xfrm>
        </p:spPr>
        <p:txBody>
          <a:bodyPr/>
          <a:lstStyle/>
          <a:p>
            <a:r>
              <a:rPr lang="en-US" dirty="0" smtClean="0"/>
              <a:t>Message Authentication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848" y="1592159"/>
            <a:ext cx="6459949" cy="50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791</TotalTime>
  <Words>1279</Words>
  <Application>Microsoft Office PowerPoint</Application>
  <PresentationFormat>Widescreen</PresentationFormat>
  <Paragraphs>140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Comic Sans MS</vt:lpstr>
      <vt:lpstr>Corbel</vt:lpstr>
      <vt:lpstr>Symbol</vt:lpstr>
      <vt:lpstr>Tahoma</vt:lpstr>
      <vt:lpstr>Parallax</vt:lpstr>
      <vt:lpstr>Authentication Mechanisms</vt:lpstr>
      <vt:lpstr>Authentication</vt:lpstr>
      <vt:lpstr>Authentication Mechanisms / Means</vt:lpstr>
      <vt:lpstr>Authentication Factors</vt:lpstr>
      <vt:lpstr>Password Authentication</vt:lpstr>
      <vt:lpstr>Basic password scheme</vt:lpstr>
      <vt:lpstr>Basic Password Scheme</vt:lpstr>
      <vt:lpstr>Cryptographic Hash Function</vt:lpstr>
      <vt:lpstr>Message Authentication </vt:lpstr>
      <vt:lpstr>Message Authentication </vt:lpstr>
      <vt:lpstr>Salt</vt:lpstr>
      <vt:lpstr>Dictionary Attack – some numbers</vt:lpstr>
      <vt:lpstr>Biometrics</vt:lpstr>
      <vt:lpstr>Biometrics</vt:lpstr>
      <vt:lpstr>Multifactor Authentication</vt:lpstr>
      <vt:lpstr>Token-based Authentication Smart Card</vt:lpstr>
      <vt:lpstr>Smart Card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Mechanisms</dc:title>
  <dc:creator>Admin</dc:creator>
  <cp:lastModifiedBy>Admin</cp:lastModifiedBy>
  <cp:revision>17</cp:revision>
  <dcterms:created xsi:type="dcterms:W3CDTF">2023-05-03T17:41:09Z</dcterms:created>
  <dcterms:modified xsi:type="dcterms:W3CDTF">2023-05-04T06:52:11Z</dcterms:modified>
</cp:coreProperties>
</file>