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73" r:id="rId4"/>
    <p:sldId id="274" r:id="rId5"/>
    <p:sldId id="275" r:id="rId6"/>
    <p:sldId id="276"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p:scale>
          <a:sx n="66" d="100"/>
          <a:sy n="66"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8329B-54C8-4C8C-BF8D-F65F07CA7001}"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4B325-EB45-40B9-B971-2265A58B98C3}" type="slidenum">
              <a:rPr lang="en-US" smtClean="0"/>
              <a:t>‹#›</a:t>
            </a:fld>
            <a:endParaRPr lang="en-US"/>
          </a:p>
        </p:txBody>
      </p:sp>
    </p:spTree>
    <p:extLst>
      <p:ext uri="{BB962C8B-B14F-4D97-AF65-F5344CB8AC3E}">
        <p14:creationId xmlns:p14="http://schemas.microsoft.com/office/powerpoint/2010/main" val="3777056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9FEA79-068C-4A97-B51E-EA2ADED007D6}" type="slidenum">
              <a:rPr lang="en-AU" altLang="en-US"/>
              <a:pPr eaLnBrk="1" hangingPunct="1"/>
              <a:t>4</a:t>
            </a:fld>
            <a:endParaRPr lang="en-AU" altLang="en-US"/>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Roman" charset="0"/>
              </a:rPr>
              <a:t>Kerberos is an authentication service developed as part of Project Athena at MIT, and is </a:t>
            </a:r>
            <a:r>
              <a:rPr lang="en-AU" altLang="en-US" dirty="0" smtClean="0">
                <a:latin typeface="Arial" panose="020B0604020202020204" pitchFamily="34" charset="0"/>
              </a:rPr>
              <a:t>one of the best known and most widely implemented </a:t>
            </a:r>
            <a:r>
              <a:rPr lang="en-AU" altLang="en-US" b="1" dirty="0" smtClean="0">
                <a:latin typeface="Arial" panose="020B0604020202020204" pitchFamily="34" charset="0"/>
              </a:rPr>
              <a:t>trusted third party</a:t>
            </a:r>
            <a:r>
              <a:rPr lang="en-AU" altLang="en-US" dirty="0" smtClean="0">
                <a:latin typeface="Arial" panose="020B0604020202020204" pitchFamily="34" charset="0"/>
              </a:rPr>
              <a:t> key distribution systems.</a:t>
            </a:r>
          </a:p>
          <a:p>
            <a:r>
              <a:rPr lang="en-US" altLang="en-US" dirty="0" smtClean="0">
                <a:latin typeface="Times-Roman" charset="0"/>
              </a:rPr>
              <a:t>Kerberos provides a centralized authentication server whose function is to authenticate users to servers and servers to users. Unlike most other authentication schemes, Kerberos relies exclusively on symmetric encryption, making no use of public-key encryption. Two versions of Kerberos are in common use: v4 &amp; v5.</a:t>
            </a:r>
            <a:endParaRPr lang="en-AU" altLang="en-US" dirty="0" smtClean="0">
              <a:latin typeface="Times-Roman" charset="0"/>
            </a:endParaRPr>
          </a:p>
        </p:txBody>
      </p:sp>
    </p:spTree>
    <p:extLst>
      <p:ext uri="{BB962C8B-B14F-4D97-AF65-F5344CB8AC3E}">
        <p14:creationId xmlns:p14="http://schemas.microsoft.com/office/powerpoint/2010/main" val="242806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37376E-959A-46FD-B209-BA2B7783BBFE}" type="slidenum">
              <a:rPr lang="en-AU" altLang="en-US"/>
              <a:pPr eaLnBrk="1" hangingPunct="1"/>
              <a:t>5</a:t>
            </a:fld>
            <a:endParaRPr lang="en-AU" altLang="en-US"/>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Stallings Figure 14.1 diagrammatically summarizes the </a:t>
            </a:r>
            <a:r>
              <a:rPr lang="en-AU" altLang="en-US" smtClean="0">
                <a:latin typeface="Arial" panose="020B0604020202020204" pitchFamily="34" charset="0"/>
              </a:rPr>
              <a:t>Kerberos v4 authentication dialogue, with 3 pairs of messages, for each phase listed previously.</a:t>
            </a:r>
          </a:p>
        </p:txBody>
      </p:sp>
    </p:spTree>
    <p:extLst>
      <p:ext uri="{BB962C8B-B14F-4D97-AF65-F5344CB8AC3E}">
        <p14:creationId xmlns:p14="http://schemas.microsoft.com/office/powerpoint/2010/main" val="409508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3A037A-6B6F-4B9E-BB83-E3F24532EFB8}" type="slidenum">
              <a:rPr lang="en-AU" altLang="en-US"/>
              <a:pPr eaLnBrk="1" hangingPunct="1"/>
              <a:t>6</a:t>
            </a:fld>
            <a:endParaRPr lang="en-AU" altLang="en-US"/>
          </a:p>
        </p:txBody>
      </p:sp>
      <p:sp>
        <p:nvSpPr>
          <p:cNvPr id="72707" name="Rectangle 1026"/>
          <p:cNvSpPr>
            <a:spLocks noRot="1" noChangeArrowheads="1" noTextEdit="1"/>
          </p:cNvSpPr>
          <p:nvPr>
            <p:ph type="sldImg"/>
          </p:nvPr>
        </p:nvSpPr>
        <p:spPr>
          <a:ln/>
        </p:spPr>
      </p:sp>
      <p:sp>
        <p:nvSpPr>
          <p:cNvPr id="727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Roman" charset="0"/>
              </a:rPr>
              <a:t>A full-service Kerberos environment consisting of a Kerberos server, a number of clients, and a number of application servers is referred to as a Kerberos realm. A Kerberos realm is a set of managed nodes that share the same Kerberos database, and are part of the same administrative domain. I</a:t>
            </a:r>
            <a:r>
              <a:rPr lang="en-US" altLang="en-US" dirty="0" smtClean="0">
                <a:latin typeface="Arial" panose="020B0604020202020204" pitchFamily="34" charset="0"/>
              </a:rPr>
              <a:t>f have multiple realms, their Kerberos servers must </a:t>
            </a:r>
            <a:r>
              <a:rPr lang="en-US" altLang="en-US" dirty="0" err="1" smtClean="0">
                <a:latin typeface="Arial" panose="020B0604020202020204" pitchFamily="34" charset="0"/>
              </a:rPr>
              <a:t>sh</a:t>
            </a:r>
            <a:endParaRPr lang="en-US" altLang="en-US" dirty="0" smtClean="0">
              <a:latin typeface="Arial" panose="020B0604020202020204" pitchFamily="34" charset="0"/>
            </a:endParaRPr>
          </a:p>
          <a:p>
            <a:r>
              <a:rPr lang="en-US" dirty="0" smtClean="0"/>
              <a:t>A Kerberos realm is a set of managed nodes that share the same Kerberos database. The Kerberos database resides on the Kerberos master computer system, which should be kept in a physically secure room. A read-only copy of the Kerberos database might also reside on other Kerberos computer systems. However, all changes to the database must be made on the master computer system. Changing or accessing the contents of a Kerberos database requires the Kerberos master </a:t>
            </a:r>
            <a:r>
              <a:rPr lang="en-US" dirty="0" err="1" smtClean="0"/>
              <a:t>password</a:t>
            </a:r>
            <a:r>
              <a:rPr lang="en-US" altLang="en-US" dirty="0" err="1" smtClean="0">
                <a:latin typeface="Arial" panose="020B0604020202020204" pitchFamily="34" charset="0"/>
              </a:rPr>
              <a:t>are</a:t>
            </a:r>
            <a:r>
              <a:rPr lang="en-US" altLang="en-US" dirty="0" smtClean="0">
                <a:latin typeface="Arial" panose="020B0604020202020204" pitchFamily="34" charset="0"/>
              </a:rPr>
              <a:t> </a:t>
            </a:r>
            <a:r>
              <a:rPr lang="en-US" altLang="en-US" dirty="0" smtClean="0">
                <a:latin typeface="Arial" panose="020B0604020202020204" pitchFamily="34" charset="0"/>
              </a:rPr>
              <a:t>keys and trust each other. </a:t>
            </a:r>
          </a:p>
        </p:txBody>
      </p:sp>
    </p:spTree>
    <p:extLst>
      <p:ext uri="{BB962C8B-B14F-4D97-AF65-F5344CB8AC3E}">
        <p14:creationId xmlns:p14="http://schemas.microsoft.com/office/powerpoint/2010/main" val="274012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7</a:t>
            </a:fld>
            <a:endParaRPr lang="en-US"/>
          </a:p>
        </p:txBody>
      </p:sp>
    </p:spTree>
    <p:extLst>
      <p:ext uri="{BB962C8B-B14F-4D97-AF65-F5344CB8AC3E}">
        <p14:creationId xmlns:p14="http://schemas.microsoft.com/office/powerpoint/2010/main" val="363473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8</a:t>
            </a:fld>
            <a:endParaRPr lang="en-US"/>
          </a:p>
        </p:txBody>
      </p:sp>
    </p:spTree>
    <p:extLst>
      <p:ext uri="{BB962C8B-B14F-4D97-AF65-F5344CB8AC3E}">
        <p14:creationId xmlns:p14="http://schemas.microsoft.com/office/powerpoint/2010/main" val="87993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one time, MAC was associated with a numbering system that would assign a level number to files and level numbers to employees. This system made it so that if a file (i.e. myfile.ppt) had is level 400, another file (i.e. yourfile.docx) is level 600 and the employee had a level of 500, the employee would not be able to access “yourfile.docx” due to the higher level (600) associated with the file.</a:t>
            </a:r>
          </a:p>
          <a:p>
            <a:r>
              <a:rPr lang="en-US" sz="1200" b="0" i="0" kern="1200" dirty="0" smtClean="0">
                <a:solidFill>
                  <a:schemeClr val="tx1"/>
                </a:solidFill>
                <a:effectLst/>
                <a:latin typeface="+mn-lt"/>
                <a:ea typeface="+mn-ea"/>
                <a:cs typeface="+mn-cs"/>
              </a:rPr>
              <a:t>MAC is commonly used in environments that require high levels of security, such as government and military systems, as well as in commercial applications where sensitive data needs to be protected.</a:t>
            </a:r>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9</a:t>
            </a:fld>
            <a:endParaRPr lang="en-US"/>
          </a:p>
        </p:txBody>
      </p:sp>
    </p:spTree>
    <p:extLst>
      <p:ext uri="{BB962C8B-B14F-4D97-AF65-F5344CB8AC3E}">
        <p14:creationId xmlns:p14="http://schemas.microsoft.com/office/powerpoint/2010/main" val="79253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10</a:t>
            </a:fld>
            <a:endParaRPr lang="en-US"/>
          </a:p>
        </p:txBody>
      </p:sp>
    </p:spTree>
    <p:extLst>
      <p:ext uri="{BB962C8B-B14F-4D97-AF65-F5344CB8AC3E}">
        <p14:creationId xmlns:p14="http://schemas.microsoft.com/office/powerpoint/2010/main" val="2949497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11</a:t>
            </a:fld>
            <a:endParaRPr lang="en-US"/>
          </a:p>
        </p:txBody>
      </p:sp>
    </p:spTree>
    <p:extLst>
      <p:ext uri="{BB962C8B-B14F-4D97-AF65-F5344CB8AC3E}">
        <p14:creationId xmlns:p14="http://schemas.microsoft.com/office/powerpoint/2010/main" val="135010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12</a:t>
            </a:fld>
            <a:endParaRPr lang="en-US"/>
          </a:p>
        </p:txBody>
      </p:sp>
    </p:spTree>
    <p:extLst>
      <p:ext uri="{BB962C8B-B14F-4D97-AF65-F5344CB8AC3E}">
        <p14:creationId xmlns:p14="http://schemas.microsoft.com/office/powerpoint/2010/main" val="235506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EEE84D-12D0-4A6E-A551-36BF64F45284}" type="datetimeFigureOut">
              <a:rPr lang="en-US" smtClean="0"/>
              <a:t>5/7/2023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134736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EEE84D-12D0-4A6E-A551-36BF64F45284}"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136026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260982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381460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1213983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2438642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293421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EEE84D-12D0-4A6E-A551-36BF64F4528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265940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EEE84D-12D0-4A6E-A551-36BF64F4528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21876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EEE84D-12D0-4A6E-A551-36BF64F4528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416451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337146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EEE84D-12D0-4A6E-A551-36BF64F45284}"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326182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EE84D-12D0-4A6E-A551-36BF64F45284}"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164626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EEE84D-12D0-4A6E-A551-36BF64F45284}"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195531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EE84D-12D0-4A6E-A551-36BF64F45284}"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356599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EEE84D-12D0-4A6E-A551-36BF64F45284}"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98494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EEE84D-12D0-4A6E-A551-36BF64F45284}"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392420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EEE84D-12D0-4A6E-A551-36BF64F45284}" type="datetimeFigureOut">
              <a:rPr lang="en-US" smtClean="0"/>
              <a:t>5/7/2023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393BF-203E-4719-BDDB-CE142A8558ED}" type="slidenum">
              <a:rPr lang="en-US" smtClean="0"/>
              <a:t>‹#›</a:t>
            </a:fld>
            <a:endParaRPr lang="en-US"/>
          </a:p>
        </p:txBody>
      </p:sp>
    </p:spTree>
    <p:extLst>
      <p:ext uri="{BB962C8B-B14F-4D97-AF65-F5344CB8AC3E}">
        <p14:creationId xmlns:p14="http://schemas.microsoft.com/office/powerpoint/2010/main" val="4384315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nfosecinstitute.com/courses/cism_bootcamp_trainin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Authentication Mechanisms</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 Zia </a:t>
            </a:r>
            <a:r>
              <a:rPr lang="en-US" dirty="0" err="1" smtClean="0"/>
              <a:t>ur</a:t>
            </a:r>
            <a:r>
              <a:rPr lang="en-US" dirty="0" smtClean="0"/>
              <a:t> </a:t>
            </a:r>
            <a:r>
              <a:rPr lang="en-US" dirty="0" err="1" smtClean="0"/>
              <a:t>Rehman</a:t>
            </a:r>
            <a:endParaRPr lang="en-US" dirty="0"/>
          </a:p>
        </p:txBody>
      </p:sp>
    </p:spTree>
    <p:extLst>
      <p:ext uri="{BB962C8B-B14F-4D97-AF65-F5344CB8AC3E}">
        <p14:creationId xmlns:p14="http://schemas.microsoft.com/office/powerpoint/2010/main" val="3507675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84310" y="221344"/>
            <a:ext cx="10018713" cy="925286"/>
          </a:xfrm>
        </p:spPr>
        <p:txBody>
          <a:bodyPr/>
          <a:lstStyle/>
          <a:p>
            <a:pPr eaLnBrk="1" hangingPunct="1"/>
            <a:r>
              <a:rPr lang="en-US" altLang="en-US" dirty="0" smtClean="0"/>
              <a:t>RBAC</a:t>
            </a:r>
            <a:endParaRPr lang="en-US" altLang="en-US" dirty="0" smtClean="0"/>
          </a:p>
        </p:txBody>
      </p:sp>
      <p:sp>
        <p:nvSpPr>
          <p:cNvPr id="2" name="Content Placeholder 1"/>
          <p:cNvSpPr>
            <a:spLocks noGrp="1"/>
          </p:cNvSpPr>
          <p:nvPr>
            <p:ph idx="1"/>
          </p:nvPr>
        </p:nvSpPr>
        <p:spPr>
          <a:xfrm>
            <a:off x="1484310" y="1146630"/>
            <a:ext cx="10018713" cy="3611107"/>
          </a:xfrm>
        </p:spPr>
        <p:txBody>
          <a:bodyPr>
            <a:normAutofit lnSpcReduction="10000"/>
          </a:bodyPr>
          <a:lstStyle/>
          <a:p>
            <a:r>
              <a:rPr lang="en-US" dirty="0" smtClean="0"/>
              <a:t>It provides </a:t>
            </a:r>
            <a:r>
              <a:rPr lang="en-US" dirty="0"/>
              <a:t>access control based on the position an individual fills in an organization. </a:t>
            </a:r>
            <a:endParaRPr lang="en-US" dirty="0"/>
          </a:p>
          <a:p>
            <a:r>
              <a:rPr lang="en-US" dirty="0" smtClean="0"/>
              <a:t>So</a:t>
            </a:r>
            <a:r>
              <a:rPr lang="en-US" dirty="0"/>
              <a:t>, instead of assigning Alice permissions as a security manager, the position of </a:t>
            </a:r>
            <a:r>
              <a:rPr lang="en-US" dirty="0">
                <a:hlinkClick r:id="rId3"/>
              </a:rPr>
              <a:t>security manager</a:t>
            </a:r>
            <a:r>
              <a:rPr lang="en-US" dirty="0"/>
              <a:t> already has permissions assigned to it. In essence, Alice would just need access to the security manager profile</a:t>
            </a:r>
            <a:r>
              <a:rPr lang="en-US" dirty="0" smtClean="0"/>
              <a:t>.</a:t>
            </a:r>
          </a:p>
          <a:p>
            <a:r>
              <a:rPr lang="en-US" b="1" dirty="0" smtClean="0">
                <a:solidFill>
                  <a:srgbClr val="FF0000"/>
                </a:solidFill>
              </a:rPr>
              <a:t>Big issue</a:t>
            </a:r>
            <a:r>
              <a:rPr lang="en-US" dirty="0" smtClean="0"/>
              <a:t>:</a:t>
            </a:r>
          </a:p>
          <a:p>
            <a:pPr lvl="1"/>
            <a:r>
              <a:rPr lang="en-US" dirty="0" smtClean="0"/>
              <a:t> If </a:t>
            </a:r>
            <a:r>
              <a:rPr lang="en-US" dirty="0"/>
              <a:t>Alice requires access to other files, there has to be another way to do it since the roles are only associated with the position; otherwise, security managers from other organizations could possibly get access to files for which they are unauthorized.</a:t>
            </a:r>
            <a:endParaRPr lang="en-US" dirty="0"/>
          </a:p>
        </p:txBody>
      </p:sp>
      <p:pic>
        <p:nvPicPr>
          <p:cNvPr id="1026" name="Picture 2" descr="Role-based Access Control (RBA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118" y="4757737"/>
            <a:ext cx="635317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79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84309" y="161044"/>
            <a:ext cx="10018713" cy="1039761"/>
          </a:xfrm>
        </p:spPr>
        <p:txBody>
          <a:bodyPr/>
          <a:lstStyle/>
          <a:p>
            <a:pPr eaLnBrk="1" hangingPunct="1"/>
            <a:r>
              <a:rPr lang="en-US" altLang="en-US" dirty="0" smtClean="0"/>
              <a:t>DAC</a:t>
            </a:r>
            <a:endParaRPr lang="en-US" altLang="en-US" dirty="0" smtClean="0"/>
          </a:p>
        </p:txBody>
      </p:sp>
      <p:pic>
        <p:nvPicPr>
          <p:cNvPr id="8194" name="Picture 2" descr="Discretionary Access Control (D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635" y="4417331"/>
            <a:ext cx="4286250" cy="2295526"/>
          </a:xfrm>
          <a:prstGeom prst="rect">
            <a:avLst/>
          </a:prstGeom>
          <a:noFill/>
          <a:extLst>
            <a:ext uri="{909E8E84-426E-40DD-AFC4-6F175D3DCCD1}">
              <a14:hiddenFill xmlns:a14="http://schemas.microsoft.com/office/drawing/2010/main">
                <a:solidFill>
                  <a:srgbClr val="FFFFFF"/>
                </a:solidFill>
              </a14:hiddenFill>
            </a:ext>
          </a:extLst>
        </p:spPr>
      </p:pic>
      <p:sp>
        <p:nvSpPr>
          <p:cNvPr id="19459" name="Rectangle 3"/>
          <p:cNvSpPr>
            <a:spLocks noGrp="1" noChangeArrowheads="1"/>
          </p:cNvSpPr>
          <p:nvPr>
            <p:ph type="body" idx="1"/>
          </p:nvPr>
        </p:nvSpPr>
        <p:spPr>
          <a:xfrm>
            <a:off x="1484310" y="1462063"/>
            <a:ext cx="10018713" cy="3100411"/>
          </a:xfrm>
        </p:spPr>
        <p:txBody>
          <a:bodyPr>
            <a:normAutofit fontScale="92500" lnSpcReduction="20000"/>
          </a:bodyPr>
          <a:lstStyle/>
          <a:p>
            <a:r>
              <a:rPr lang="en-US" dirty="0" smtClean="0"/>
              <a:t>Model </a:t>
            </a:r>
            <a:r>
              <a:rPr lang="en-US" dirty="0"/>
              <a:t>is the least restrictive model compared to the most restrictive MAC model. DAC allows an individual complete control over any objects they own along with the programs associated with </a:t>
            </a:r>
            <a:r>
              <a:rPr lang="en-US" dirty="0" smtClean="0"/>
              <a:t>those objects. </a:t>
            </a:r>
            <a:endParaRPr lang="en-US" altLang="en-US" dirty="0" smtClean="0"/>
          </a:p>
          <a:p>
            <a:pPr eaLnBrk="1" hangingPunct="1"/>
            <a:r>
              <a:rPr lang="en-US" altLang="en-US" dirty="0" smtClean="0"/>
              <a:t>Weaknesses:</a:t>
            </a:r>
            <a:endParaRPr lang="en-US" altLang="en-US" dirty="0" smtClean="0"/>
          </a:p>
          <a:p>
            <a:pPr lvl="1"/>
            <a:r>
              <a:rPr lang="en-US" dirty="0"/>
              <a:t>First, it gives the end-user complete control to set security level settings for other users which could result in users having higher privileges than they’re supposed </a:t>
            </a:r>
            <a:r>
              <a:rPr lang="en-US" dirty="0" smtClean="0"/>
              <a:t>to.</a:t>
            </a:r>
          </a:p>
          <a:p>
            <a:pPr lvl="1"/>
            <a:r>
              <a:rPr lang="en-US" dirty="0"/>
              <a:t>Secondly, and worse, the permissions that the end-user </a:t>
            </a:r>
            <a:r>
              <a:rPr lang="en-US" dirty="0" smtClean="0"/>
              <a:t>are </a:t>
            </a:r>
            <a:r>
              <a:rPr lang="en-US" dirty="0"/>
              <a:t>inherited into other programs they execute. This means the end-user can execute malware without knowing it and the malware could take advantage of the potentially high-level privileges the end-user possesses</a:t>
            </a:r>
            <a:r>
              <a:rPr lang="en-US" dirty="0" smtClean="0"/>
              <a:t>.</a:t>
            </a:r>
            <a:endParaRPr lang="en-US" altLang="en-US" dirty="0" smtClean="0"/>
          </a:p>
        </p:txBody>
      </p:sp>
    </p:spTree>
    <p:extLst>
      <p:ext uri="{BB962C8B-B14F-4D97-AF65-F5344CB8AC3E}">
        <p14:creationId xmlns:p14="http://schemas.microsoft.com/office/powerpoint/2010/main" val="404977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84311" y="685800"/>
            <a:ext cx="10018713" cy="562429"/>
          </a:xfrm>
        </p:spPr>
        <p:txBody>
          <a:bodyPr>
            <a:normAutofit fontScale="90000"/>
          </a:bodyPr>
          <a:lstStyle/>
          <a:p>
            <a:r>
              <a:rPr lang="en-US" b="1" dirty="0"/>
              <a:t> Rule-Based Access Control</a:t>
            </a:r>
            <a:endParaRPr lang="en-US" altLang="en-US" dirty="0" smtClean="0"/>
          </a:p>
        </p:txBody>
      </p:sp>
      <p:sp>
        <p:nvSpPr>
          <p:cNvPr id="19459" name="Rectangle 3"/>
          <p:cNvSpPr>
            <a:spLocks noGrp="1" noChangeArrowheads="1"/>
          </p:cNvSpPr>
          <p:nvPr>
            <p:ph type="body" idx="1"/>
          </p:nvPr>
        </p:nvSpPr>
        <p:spPr>
          <a:xfrm>
            <a:off x="1484310" y="1725562"/>
            <a:ext cx="10018713" cy="2773867"/>
          </a:xfrm>
        </p:spPr>
        <p:txBody>
          <a:bodyPr>
            <a:normAutofit/>
          </a:bodyPr>
          <a:lstStyle/>
          <a:p>
            <a:r>
              <a:rPr lang="en-US" dirty="0"/>
              <a:t>Rule-Based Access Control will dynamically assign roles to users based on criteria defined by the custodian or system administrator</a:t>
            </a:r>
            <a:r>
              <a:rPr lang="en-US" dirty="0" smtClean="0"/>
              <a:t>.</a:t>
            </a:r>
          </a:p>
          <a:p>
            <a:r>
              <a:rPr lang="en-US" dirty="0" smtClean="0"/>
              <a:t> </a:t>
            </a:r>
            <a:r>
              <a:rPr lang="en-US" dirty="0"/>
              <a:t>For example, if someone is only allowed access to files during certain hours of the day, Rule-Based Access Control would be the tool of choice</a:t>
            </a:r>
            <a:r>
              <a:rPr lang="en-US" dirty="0" smtClean="0"/>
              <a:t>.</a:t>
            </a:r>
          </a:p>
          <a:p>
            <a:r>
              <a:rPr lang="en-US" altLang="en-US" dirty="0" smtClean="0"/>
              <a:t>Rules </a:t>
            </a:r>
            <a:r>
              <a:rPr lang="en-US" dirty="0"/>
              <a:t>may need to be “programmed” into the network by the custodian or system administrator in the form of code versus “checking the box.”</a:t>
            </a:r>
            <a:endParaRPr lang="en-US" altLang="en-US" dirty="0" smtClean="0"/>
          </a:p>
        </p:txBody>
      </p:sp>
      <p:pic>
        <p:nvPicPr>
          <p:cNvPr id="9218" name="Picture 2" descr="Rule-based Access Control (RBAC or RB-RB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660" y="4355142"/>
            <a:ext cx="63627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20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88158"/>
          </a:xfrm>
        </p:spPr>
        <p:txBody>
          <a:bodyPr/>
          <a:lstStyle/>
          <a:p>
            <a:r>
              <a:rPr lang="en-US" dirty="0" smtClean="0"/>
              <a:t>Two Factor Authentication</a:t>
            </a:r>
            <a:endParaRPr lang="en-US" dirty="0"/>
          </a:p>
        </p:txBody>
      </p:sp>
      <p:sp>
        <p:nvSpPr>
          <p:cNvPr id="3" name="Content Placeholder 2"/>
          <p:cNvSpPr>
            <a:spLocks noGrp="1"/>
          </p:cNvSpPr>
          <p:nvPr>
            <p:ph idx="1"/>
          </p:nvPr>
        </p:nvSpPr>
        <p:spPr>
          <a:xfrm>
            <a:off x="1484310" y="1596789"/>
            <a:ext cx="10018713" cy="4194412"/>
          </a:xfrm>
        </p:spPr>
        <p:txBody>
          <a:bodyPr>
            <a:normAutofit/>
          </a:bodyPr>
          <a:lstStyle/>
          <a:p>
            <a:r>
              <a:rPr lang="en-US" dirty="0" smtClean="0"/>
              <a:t>It is a security </a:t>
            </a:r>
            <a:r>
              <a:rPr lang="en-US" dirty="0"/>
              <a:t>process that requires users to provide two different forms of identification in order to access an account or system. </a:t>
            </a:r>
            <a:endParaRPr lang="en-US" dirty="0" smtClean="0"/>
          </a:p>
          <a:p>
            <a:r>
              <a:rPr lang="en-US" dirty="0" smtClean="0"/>
              <a:t>It </a:t>
            </a:r>
            <a:r>
              <a:rPr lang="en-US" dirty="0"/>
              <a:t>is an additional layer of security that makes it more difficult for unauthorized individuals to gain access to sensitive information.</a:t>
            </a:r>
            <a:r>
              <a:rPr lang="en-US" dirty="0" smtClean="0"/>
              <a:t>.</a:t>
            </a:r>
            <a:endParaRPr lang="en-US" dirty="0" smtClean="0"/>
          </a:p>
          <a:p>
            <a:r>
              <a:rPr lang="en-US" dirty="0"/>
              <a:t>2FA can be something the user knows (such as a password or PIN) and something the user has (such as a smartphone or security token). </a:t>
            </a:r>
            <a:endParaRPr lang="en-US" dirty="0" smtClean="0"/>
          </a:p>
          <a:p>
            <a:r>
              <a:rPr lang="en-US" dirty="0" smtClean="0"/>
              <a:t>When </a:t>
            </a:r>
            <a:r>
              <a:rPr lang="en-US" dirty="0"/>
              <a:t>the user enters their password or PIN, they are then prompted to provide the second factor, such as a unique code sent to their phone or generated by a security token.</a:t>
            </a:r>
            <a:endParaRPr lang="en-US" dirty="0"/>
          </a:p>
        </p:txBody>
      </p:sp>
    </p:spTree>
    <p:extLst>
      <p:ext uri="{BB962C8B-B14F-4D97-AF65-F5344CB8AC3E}">
        <p14:creationId xmlns:p14="http://schemas.microsoft.com/office/powerpoint/2010/main" val="986138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0" y="337458"/>
            <a:ext cx="10018713" cy="925286"/>
          </a:xfrm>
        </p:spPr>
        <p:txBody>
          <a:bodyPr/>
          <a:lstStyle/>
          <a:p>
            <a:r>
              <a:rPr lang="en-US" dirty="0" smtClean="0"/>
              <a:t>Two Factor Authentication</a:t>
            </a:r>
            <a:endParaRPr lang="en-US" dirty="0"/>
          </a:p>
        </p:txBody>
      </p:sp>
      <p:sp>
        <p:nvSpPr>
          <p:cNvPr id="3" name="Content Placeholder 2"/>
          <p:cNvSpPr>
            <a:spLocks noGrp="1"/>
          </p:cNvSpPr>
          <p:nvPr>
            <p:ph sz="half" idx="1"/>
          </p:nvPr>
        </p:nvSpPr>
        <p:spPr>
          <a:xfrm>
            <a:off x="1484312" y="1262745"/>
            <a:ext cx="4895055" cy="3657598"/>
          </a:xfrm>
        </p:spPr>
        <p:txBody>
          <a:bodyPr>
            <a:normAutofit/>
          </a:bodyPr>
          <a:lstStyle/>
          <a:p>
            <a:r>
              <a:rPr lang="en-US" dirty="0" smtClean="0"/>
              <a:t>There are several types of 2FAs:</a:t>
            </a:r>
          </a:p>
          <a:p>
            <a:pPr lvl="1"/>
            <a:r>
              <a:rPr lang="en-US" sz="1800" dirty="0" smtClean="0"/>
              <a:t>SMS-based </a:t>
            </a:r>
            <a:r>
              <a:rPr lang="en-US" sz="1800" dirty="0"/>
              <a:t>2FA: A code is sent to the user's phone via SMS.</a:t>
            </a:r>
          </a:p>
          <a:p>
            <a:pPr lvl="1"/>
            <a:r>
              <a:rPr lang="en-US" sz="1800" dirty="0" smtClean="0"/>
              <a:t>App-based </a:t>
            </a:r>
            <a:r>
              <a:rPr lang="en-US" sz="1800" dirty="0"/>
              <a:t>2FA: A code is generated by an app on the user's smartphone.</a:t>
            </a:r>
          </a:p>
          <a:p>
            <a:pPr lvl="1"/>
            <a:r>
              <a:rPr lang="en-US" sz="1800" dirty="0"/>
              <a:t>Hardware-based 2FA: A physical device, such as a security token, is used to generate a code.</a:t>
            </a:r>
          </a:p>
        </p:txBody>
      </p:sp>
      <p:pic>
        <p:nvPicPr>
          <p:cNvPr id="9" name="Content Placeholder 8"/>
          <p:cNvPicPr>
            <a:picLocks noGrp="1" noChangeAspect="1"/>
          </p:cNvPicPr>
          <p:nvPr>
            <p:ph sz="half" idx="2"/>
          </p:nvPr>
        </p:nvPicPr>
        <p:blipFill>
          <a:blip r:embed="rId2"/>
          <a:stretch>
            <a:fillRect/>
          </a:stretch>
        </p:blipFill>
        <p:spPr>
          <a:xfrm>
            <a:off x="7321944" y="1529443"/>
            <a:ext cx="4015013" cy="4015013"/>
          </a:xfrm>
          <a:prstGeom prst="rect">
            <a:avLst/>
          </a:prstGeom>
        </p:spPr>
      </p:pic>
    </p:spTree>
    <p:extLst>
      <p:ext uri="{BB962C8B-B14F-4D97-AF65-F5344CB8AC3E}">
        <p14:creationId xmlns:p14="http://schemas.microsoft.com/office/powerpoint/2010/main" val="96034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26254" y="468086"/>
            <a:ext cx="10018713" cy="751114"/>
          </a:xfrm>
        </p:spPr>
        <p:txBody>
          <a:bodyPr/>
          <a:lstStyle/>
          <a:p>
            <a:r>
              <a:rPr lang="en-AU" altLang="en-US" dirty="0" smtClean="0"/>
              <a:t>Kerberos</a:t>
            </a:r>
          </a:p>
        </p:txBody>
      </p:sp>
      <p:sp>
        <p:nvSpPr>
          <p:cNvPr id="49155" name="Rectangle 3"/>
          <p:cNvSpPr>
            <a:spLocks noGrp="1" noChangeArrowheads="1"/>
          </p:cNvSpPr>
          <p:nvPr>
            <p:ph type="body" idx="1"/>
          </p:nvPr>
        </p:nvSpPr>
        <p:spPr>
          <a:xfrm>
            <a:off x="1676400" y="1219200"/>
            <a:ext cx="8610600" cy="5334000"/>
          </a:xfrm>
        </p:spPr>
        <p:txBody>
          <a:bodyPr/>
          <a:lstStyle/>
          <a:p>
            <a:r>
              <a:rPr lang="en-AU" altLang="en-US" dirty="0" smtClean="0"/>
              <a:t>Trusted key server system from MIT </a:t>
            </a:r>
          </a:p>
          <a:p>
            <a:pPr lvl="1"/>
            <a:r>
              <a:rPr lang="en-AU" altLang="en-US" dirty="0" smtClean="0"/>
              <a:t>one of the best known and most widely implemented </a:t>
            </a:r>
            <a:r>
              <a:rPr lang="en-AU" altLang="en-US" b="1" dirty="0" smtClean="0"/>
              <a:t>trusted third party</a:t>
            </a:r>
            <a:r>
              <a:rPr lang="en-AU" altLang="en-US" dirty="0" smtClean="0"/>
              <a:t> key distribution systems.</a:t>
            </a:r>
          </a:p>
          <a:p>
            <a:r>
              <a:rPr lang="en-AU" altLang="en-US" dirty="0" smtClean="0"/>
              <a:t>Provides centralised private-key third-party authentication in a distributed network</a:t>
            </a:r>
          </a:p>
          <a:p>
            <a:pPr lvl="1"/>
            <a:r>
              <a:rPr lang="en-AU" altLang="en-US" dirty="0" smtClean="0"/>
              <a:t>allows users access to services distributed through network</a:t>
            </a:r>
          </a:p>
          <a:p>
            <a:pPr lvl="1"/>
            <a:r>
              <a:rPr lang="en-AU" altLang="en-US" dirty="0" smtClean="0"/>
              <a:t>without needing to trust all workstations</a:t>
            </a:r>
          </a:p>
          <a:p>
            <a:pPr lvl="1"/>
            <a:r>
              <a:rPr lang="en-AU" altLang="en-US" dirty="0" smtClean="0"/>
              <a:t>rather all trust a central authentication server</a:t>
            </a:r>
          </a:p>
          <a:p>
            <a:r>
              <a:rPr lang="en-AU" altLang="en-US" dirty="0" smtClean="0"/>
              <a:t>Two versions in use: 4 &amp; 5</a:t>
            </a:r>
          </a:p>
        </p:txBody>
      </p:sp>
    </p:spTree>
    <p:extLst>
      <p:ext uri="{BB962C8B-B14F-4D97-AF65-F5344CB8AC3E}">
        <p14:creationId xmlns:p14="http://schemas.microsoft.com/office/powerpoint/2010/main" val="3942136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92313" y="0"/>
            <a:ext cx="8229600" cy="1143000"/>
          </a:xfrm>
        </p:spPr>
        <p:txBody>
          <a:bodyPr/>
          <a:lstStyle/>
          <a:p>
            <a:r>
              <a:rPr lang="en-AU" altLang="en-US" smtClean="0"/>
              <a:t>Kerberos 4 Overview</a:t>
            </a:r>
          </a:p>
        </p:txBody>
      </p:sp>
      <p:pic>
        <p:nvPicPr>
          <p:cNvPr id="50179" name="Picture 6" descr="Ch14. Kerberos.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4633" b="9265"/>
          <a:stretch>
            <a:fillRect/>
          </a:stretch>
        </p:blipFill>
        <p:spPr bwMode="auto">
          <a:xfrm>
            <a:off x="1903413" y="990600"/>
            <a:ext cx="8589962"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13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a:xfrm>
            <a:off x="1484309" y="279400"/>
            <a:ext cx="10018713" cy="693057"/>
          </a:xfrm>
        </p:spPr>
        <p:txBody>
          <a:bodyPr>
            <a:normAutofit fontScale="90000"/>
          </a:bodyPr>
          <a:lstStyle/>
          <a:p>
            <a:r>
              <a:rPr lang="en-AU" altLang="en-US" dirty="0" smtClean="0"/>
              <a:t>Kerberos Realms</a:t>
            </a:r>
          </a:p>
        </p:txBody>
      </p:sp>
      <p:sp>
        <p:nvSpPr>
          <p:cNvPr id="51203" name="Rectangle 1027"/>
          <p:cNvSpPr>
            <a:spLocks noGrp="1" noChangeArrowheads="1"/>
          </p:cNvSpPr>
          <p:nvPr>
            <p:ph type="body" idx="1"/>
          </p:nvPr>
        </p:nvSpPr>
        <p:spPr>
          <a:xfrm>
            <a:off x="1484310" y="972457"/>
            <a:ext cx="10018713" cy="4818743"/>
          </a:xfrm>
        </p:spPr>
        <p:txBody>
          <a:bodyPr>
            <a:normAutofit/>
          </a:bodyPr>
          <a:lstStyle/>
          <a:p>
            <a:r>
              <a:rPr lang="en-US" altLang="en-US" dirty="0" smtClean="0"/>
              <a:t>A Kerberos environment consists of:</a:t>
            </a:r>
          </a:p>
          <a:p>
            <a:pPr lvl="1"/>
            <a:r>
              <a:rPr lang="en-US" altLang="en-US" dirty="0" smtClean="0"/>
              <a:t>a Kerberos server</a:t>
            </a:r>
          </a:p>
          <a:p>
            <a:pPr lvl="1"/>
            <a:r>
              <a:rPr lang="en-US" altLang="en-US" dirty="0" smtClean="0"/>
              <a:t>a number of clients, all registered with server</a:t>
            </a:r>
          </a:p>
          <a:p>
            <a:pPr lvl="1"/>
            <a:r>
              <a:rPr lang="en-US" altLang="en-US" dirty="0" smtClean="0"/>
              <a:t>application servers, sharing keys with server</a:t>
            </a:r>
          </a:p>
          <a:p>
            <a:r>
              <a:rPr lang="en-US" altLang="en-US" dirty="0" smtClean="0"/>
              <a:t>This is termed a realm</a:t>
            </a:r>
          </a:p>
          <a:p>
            <a:pPr lvl="1"/>
            <a:r>
              <a:rPr lang="en-US" altLang="en-US" dirty="0" smtClean="0"/>
              <a:t>typically a single administrative domain</a:t>
            </a:r>
          </a:p>
          <a:p>
            <a:r>
              <a:rPr lang="en-US" altLang="en-US" dirty="0" smtClean="0"/>
              <a:t>If have multiple realms, their Kerberos servers must share keys and trust </a:t>
            </a:r>
            <a:r>
              <a:rPr lang="en-US" altLang="en-US" dirty="0" smtClean="0"/>
              <a:t> each other.</a:t>
            </a:r>
            <a:endParaRPr lang="en-AU" altLang="en-US" dirty="0" smtClean="0"/>
          </a:p>
        </p:txBody>
      </p:sp>
    </p:spTree>
    <p:extLst>
      <p:ext uri="{BB962C8B-B14F-4D97-AF65-F5344CB8AC3E}">
        <p14:creationId xmlns:p14="http://schemas.microsoft.com/office/powerpoint/2010/main" val="2364811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88158"/>
          </a:xfrm>
        </p:spPr>
        <p:txBody>
          <a:bodyPr/>
          <a:lstStyle/>
          <a:p>
            <a:r>
              <a:rPr lang="en-US" dirty="0" smtClean="0"/>
              <a:t>Access Control</a:t>
            </a:r>
            <a:endParaRPr lang="en-US" dirty="0"/>
          </a:p>
        </p:txBody>
      </p:sp>
      <p:sp>
        <p:nvSpPr>
          <p:cNvPr id="3" name="Content Placeholder 2"/>
          <p:cNvSpPr>
            <a:spLocks noGrp="1"/>
          </p:cNvSpPr>
          <p:nvPr>
            <p:ph idx="1"/>
          </p:nvPr>
        </p:nvSpPr>
        <p:spPr>
          <a:xfrm>
            <a:off x="1484310" y="1596788"/>
            <a:ext cx="10018713" cy="5261211"/>
          </a:xfrm>
        </p:spPr>
        <p:txBody>
          <a:bodyPr/>
          <a:lstStyle/>
          <a:p>
            <a:r>
              <a:rPr lang="en-US" b="1" dirty="0"/>
              <a:t>Access control is the process of:</a:t>
            </a:r>
          </a:p>
          <a:p>
            <a:pPr lvl="1"/>
            <a:r>
              <a:rPr lang="en-US" dirty="0"/>
              <a:t>identifying a person doing a specific job</a:t>
            </a:r>
          </a:p>
          <a:p>
            <a:pPr lvl="1"/>
            <a:r>
              <a:rPr lang="en-US" dirty="0"/>
              <a:t>authenticating them by looking at their identification</a:t>
            </a:r>
          </a:p>
          <a:p>
            <a:pPr lvl="1"/>
            <a:r>
              <a:rPr lang="en-US" dirty="0"/>
              <a:t>granting a person only the key to the door or computer that they need access to and nothing </a:t>
            </a:r>
            <a:r>
              <a:rPr lang="en-US" dirty="0" smtClean="0"/>
              <a:t>more.</a:t>
            </a:r>
          </a:p>
          <a:p>
            <a:r>
              <a:rPr lang="en-US" b="1" dirty="0"/>
              <a:t>In information security, one would look at this as:</a:t>
            </a:r>
          </a:p>
          <a:p>
            <a:pPr lvl="1"/>
            <a:r>
              <a:rPr lang="en-US" dirty="0"/>
              <a:t>granting an individual permission to get onto a network via a username and password</a:t>
            </a:r>
          </a:p>
          <a:p>
            <a:pPr lvl="1"/>
            <a:r>
              <a:rPr lang="en-US" dirty="0"/>
              <a:t>allowing them access to files, computers, or other hardware or software they need</a:t>
            </a:r>
          </a:p>
          <a:p>
            <a:pPr lvl="1"/>
            <a:r>
              <a:rPr lang="en-US" dirty="0"/>
              <a:t>ensuring they have the right level of permission to do their job</a:t>
            </a:r>
          </a:p>
          <a:p>
            <a:endParaRPr lang="en-US" dirty="0"/>
          </a:p>
        </p:txBody>
      </p:sp>
    </p:spTree>
    <p:extLst>
      <p:ext uri="{BB962C8B-B14F-4D97-AF65-F5344CB8AC3E}">
        <p14:creationId xmlns:p14="http://schemas.microsoft.com/office/powerpoint/2010/main" val="1125088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88158"/>
          </a:xfrm>
        </p:spPr>
        <p:txBody>
          <a:bodyPr/>
          <a:lstStyle/>
          <a:p>
            <a:r>
              <a:rPr lang="en-US" dirty="0" smtClean="0"/>
              <a:t>Flavors of Access Control</a:t>
            </a:r>
            <a:endParaRPr lang="en-US" dirty="0"/>
          </a:p>
        </p:txBody>
      </p:sp>
      <p:sp>
        <p:nvSpPr>
          <p:cNvPr id="3" name="Content Placeholder 2"/>
          <p:cNvSpPr>
            <a:spLocks noGrp="1"/>
          </p:cNvSpPr>
          <p:nvPr>
            <p:ph idx="1"/>
          </p:nvPr>
        </p:nvSpPr>
        <p:spPr>
          <a:xfrm>
            <a:off x="1484310" y="1473960"/>
            <a:ext cx="10018713" cy="2357812"/>
          </a:xfrm>
        </p:spPr>
        <p:txBody>
          <a:bodyPr/>
          <a:lstStyle/>
          <a:p>
            <a:r>
              <a:rPr lang="en-US" dirty="0"/>
              <a:t>Mandatory Access Control (MAC)</a:t>
            </a:r>
          </a:p>
          <a:p>
            <a:r>
              <a:rPr lang="en-US" dirty="0"/>
              <a:t>Role-Based Access Control (RBAC)</a:t>
            </a:r>
          </a:p>
          <a:p>
            <a:r>
              <a:rPr lang="en-US" dirty="0"/>
              <a:t>Discretionary Access Control (DAC)</a:t>
            </a:r>
          </a:p>
          <a:p>
            <a:r>
              <a:rPr lang="en-US" dirty="0"/>
              <a:t>Rule-Based Access Control (RBAC or RB-RBAC)</a:t>
            </a:r>
          </a:p>
        </p:txBody>
      </p:sp>
    </p:spTree>
    <p:extLst>
      <p:ext uri="{BB962C8B-B14F-4D97-AF65-F5344CB8AC3E}">
        <p14:creationId xmlns:p14="http://schemas.microsoft.com/office/powerpoint/2010/main" val="2200020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84311" y="377371"/>
            <a:ext cx="10018713" cy="1117600"/>
          </a:xfrm>
        </p:spPr>
        <p:txBody>
          <a:bodyPr/>
          <a:lstStyle/>
          <a:p>
            <a:pPr eaLnBrk="1" hangingPunct="1"/>
            <a:r>
              <a:rPr lang="en-US" altLang="en-US" dirty="0" smtClean="0"/>
              <a:t>MAC</a:t>
            </a:r>
            <a:endParaRPr lang="en-US" altLang="en-US" dirty="0" smtClean="0"/>
          </a:p>
        </p:txBody>
      </p:sp>
      <p:sp>
        <p:nvSpPr>
          <p:cNvPr id="17411" name="Rectangle 3"/>
          <p:cNvSpPr>
            <a:spLocks noGrp="1" noChangeArrowheads="1"/>
          </p:cNvSpPr>
          <p:nvPr>
            <p:ph type="body" idx="1"/>
          </p:nvPr>
        </p:nvSpPr>
        <p:spPr>
          <a:xfrm>
            <a:off x="1484310" y="1320801"/>
            <a:ext cx="10018713" cy="5181600"/>
          </a:xfrm>
        </p:spPr>
        <p:txBody>
          <a:bodyPr>
            <a:normAutofit fontScale="92500" lnSpcReduction="20000"/>
          </a:bodyPr>
          <a:lstStyle/>
          <a:p>
            <a:r>
              <a:rPr lang="en-US" dirty="0" smtClean="0"/>
              <a:t>It </a:t>
            </a:r>
            <a:r>
              <a:rPr lang="en-US" dirty="0"/>
              <a:t>gives </a:t>
            </a:r>
            <a:r>
              <a:rPr lang="en-US" dirty="0" smtClean="0"/>
              <a:t>access controls only to the </a:t>
            </a:r>
            <a:r>
              <a:rPr lang="en-US" dirty="0"/>
              <a:t>owner and custodian </a:t>
            </a:r>
            <a:r>
              <a:rPr lang="en-US" dirty="0" smtClean="0"/>
              <a:t>management. </a:t>
            </a:r>
            <a:r>
              <a:rPr lang="en-US" dirty="0"/>
              <a:t>This means the end user has no control over any settings that provide any privileges to anyone. Now, there are two security models associated with MAC: </a:t>
            </a:r>
            <a:r>
              <a:rPr lang="en-US" dirty="0" err="1"/>
              <a:t>Biba</a:t>
            </a:r>
            <a:r>
              <a:rPr lang="en-US" dirty="0"/>
              <a:t> and Bell-</a:t>
            </a:r>
            <a:r>
              <a:rPr lang="en-US" dirty="0" err="1"/>
              <a:t>LaPadula</a:t>
            </a:r>
            <a:r>
              <a:rPr lang="en-US" dirty="0" smtClean="0"/>
              <a:t>.</a:t>
            </a:r>
          </a:p>
          <a:p>
            <a:r>
              <a:rPr lang="en-US" altLang="en-US" b="1" u="sng" dirty="0" err="1" smtClean="0">
                <a:solidFill>
                  <a:srgbClr val="FF0000"/>
                </a:solidFill>
              </a:rPr>
              <a:t>Biba</a:t>
            </a:r>
            <a:r>
              <a:rPr lang="en-US" altLang="en-US" b="1" u="sng" dirty="0" smtClean="0">
                <a:solidFill>
                  <a:srgbClr val="FF0000"/>
                </a:solidFill>
              </a:rPr>
              <a:t> Model</a:t>
            </a:r>
            <a:r>
              <a:rPr lang="en-US" altLang="en-US" dirty="0" smtClean="0"/>
              <a:t>: </a:t>
            </a:r>
          </a:p>
          <a:p>
            <a:pPr lvl="1"/>
            <a:r>
              <a:rPr lang="en-US" altLang="en-US" dirty="0" smtClean="0"/>
              <a:t>focuses on integrity of information, </a:t>
            </a:r>
            <a:r>
              <a:rPr lang="en-US" dirty="0" err="1"/>
              <a:t>Biba</a:t>
            </a:r>
            <a:r>
              <a:rPr lang="en-US" dirty="0"/>
              <a:t> is a setup where a user with low-level clearance can read higher-level information (called “read up”) and a user with high-level clearance can write for lower levels of clearance (called “write down</a:t>
            </a:r>
            <a:r>
              <a:rPr lang="en-US" dirty="0" smtClean="0"/>
              <a:t>”).</a:t>
            </a:r>
          </a:p>
          <a:p>
            <a:pPr lvl="1"/>
            <a:r>
              <a:rPr lang="en-US" dirty="0" smtClean="0"/>
              <a:t> </a:t>
            </a:r>
            <a:r>
              <a:rPr lang="en-US" dirty="0"/>
              <a:t>The </a:t>
            </a:r>
            <a:r>
              <a:rPr lang="en-US" dirty="0" err="1"/>
              <a:t>Biba</a:t>
            </a:r>
            <a:r>
              <a:rPr lang="en-US" dirty="0"/>
              <a:t> model is typically utilized in businesses where employees at lower levels can read higher-level information and executives can write to inform the lower-level employees</a:t>
            </a:r>
            <a:r>
              <a:rPr lang="en-US" dirty="0" smtClean="0"/>
              <a:t>.</a:t>
            </a:r>
          </a:p>
          <a:p>
            <a:r>
              <a:rPr lang="en-US" altLang="en-US" dirty="0" smtClean="0"/>
              <a:t> </a:t>
            </a:r>
            <a:r>
              <a:rPr lang="en-US" altLang="en-US" b="1" u="sng" dirty="0" smtClean="0">
                <a:solidFill>
                  <a:srgbClr val="FF0000"/>
                </a:solidFill>
              </a:rPr>
              <a:t>Bell-</a:t>
            </a:r>
            <a:r>
              <a:rPr lang="en-US" altLang="en-US" b="1" u="sng" dirty="0" err="1" smtClean="0">
                <a:solidFill>
                  <a:srgbClr val="FF0000"/>
                </a:solidFill>
              </a:rPr>
              <a:t>LaPadula</a:t>
            </a:r>
            <a:r>
              <a:rPr lang="en-US" altLang="en-US" b="1" u="sng" dirty="0">
                <a:solidFill>
                  <a:srgbClr val="FF0000"/>
                </a:solidFill>
              </a:rPr>
              <a:t> </a:t>
            </a:r>
            <a:r>
              <a:rPr lang="en-US" altLang="en-US" b="1" u="sng" dirty="0" smtClean="0">
                <a:solidFill>
                  <a:srgbClr val="FF0000"/>
                </a:solidFill>
              </a:rPr>
              <a:t>Model</a:t>
            </a:r>
            <a:r>
              <a:rPr lang="en-US" altLang="en-US" dirty="0" smtClean="0"/>
              <a:t>: </a:t>
            </a:r>
          </a:p>
          <a:p>
            <a:pPr lvl="1"/>
            <a:r>
              <a:rPr lang="en-US" altLang="en-US" dirty="0" smtClean="0"/>
              <a:t>focuses on confidentiality of information. </a:t>
            </a:r>
            <a:r>
              <a:rPr lang="en-US" dirty="0"/>
              <a:t>a setup where a user at a higher level (i.e. Top Secret) can only write at that level and no lower (called “write up”), but can also read at lower levels (called “read down”). </a:t>
            </a:r>
            <a:endParaRPr lang="en-US" dirty="0" smtClean="0"/>
          </a:p>
          <a:p>
            <a:pPr lvl="1"/>
            <a:r>
              <a:rPr lang="en-US" dirty="0" smtClean="0"/>
              <a:t>Bell-</a:t>
            </a:r>
            <a:r>
              <a:rPr lang="en-US" dirty="0" err="1" smtClean="0"/>
              <a:t>LaPadula</a:t>
            </a:r>
            <a:r>
              <a:rPr lang="en-US" dirty="0" smtClean="0"/>
              <a:t> </a:t>
            </a:r>
            <a:r>
              <a:rPr lang="en-US" dirty="0"/>
              <a:t>was developed for governmental and/or military purposes where if one does not have the correct clearance level and does not need to know certain information, they have no business with the information.</a:t>
            </a:r>
            <a:endParaRPr lang="en-US" altLang="en-US" dirty="0"/>
          </a:p>
        </p:txBody>
      </p:sp>
    </p:spTree>
    <p:extLst>
      <p:ext uri="{BB962C8B-B14F-4D97-AF65-F5344CB8AC3E}">
        <p14:creationId xmlns:p14="http://schemas.microsoft.com/office/powerpoint/2010/main" val="4226856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1551</TotalTime>
  <Words>1237</Words>
  <Application>Microsoft Office PowerPoint</Application>
  <PresentationFormat>Widescreen</PresentationFormat>
  <Paragraphs>81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Times-Roman</vt:lpstr>
      <vt:lpstr>Parallax</vt:lpstr>
      <vt:lpstr>Authentication Mechanisms</vt:lpstr>
      <vt:lpstr>Two Factor Authentication</vt:lpstr>
      <vt:lpstr>Two Factor Authentication</vt:lpstr>
      <vt:lpstr>Kerberos</vt:lpstr>
      <vt:lpstr>Kerberos 4 Overview</vt:lpstr>
      <vt:lpstr>Kerberos Realms</vt:lpstr>
      <vt:lpstr>Access Control</vt:lpstr>
      <vt:lpstr>Flavors of Access Control</vt:lpstr>
      <vt:lpstr>MAC</vt:lpstr>
      <vt:lpstr>RBAC</vt:lpstr>
      <vt:lpstr>DAC</vt:lpstr>
      <vt:lpstr> Rule-Based Access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Mechanisms</dc:title>
  <dc:creator>Admin</dc:creator>
  <cp:lastModifiedBy>Admin</cp:lastModifiedBy>
  <cp:revision>31</cp:revision>
  <dcterms:created xsi:type="dcterms:W3CDTF">2023-05-03T17:41:09Z</dcterms:created>
  <dcterms:modified xsi:type="dcterms:W3CDTF">2023-05-08T05:26:40Z</dcterms:modified>
</cp:coreProperties>
</file>