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65" autoAdjust="0"/>
  </p:normalViewPr>
  <p:slideViewPr>
    <p:cSldViewPr snapToGrid="0">
      <p:cViewPr varScale="1">
        <p:scale>
          <a:sx n="59" d="100"/>
          <a:sy n="59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F046D-8056-4F73-9551-67829F26935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BBDA-1DAF-4C40-98D8-29A4DC7EF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keys more possibilities which one is correct?</a:t>
            </a:r>
          </a:p>
          <a:p>
            <a:r>
              <a:rPr lang="en-US" dirty="0" smtClean="0"/>
              <a:t>if you did an exhaustive search of all possible keys, you would end up with many legible plaintexts, with no way of knowing which was the intended plaintext</a:t>
            </a:r>
          </a:p>
          <a:p>
            <a:r>
              <a:rPr lang="en-US" dirty="0" smtClean="0"/>
              <a:t>The security of the one-time pad is entirely due to the randomness of the key.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is four bytes, and the total key schedule is 44 words for the 128-bit key.</a:t>
            </a:r>
          </a:p>
          <a:p>
            <a:r>
              <a:rPr lang="en-US" dirty="0" smtClean="0"/>
              <a:t>Note that the ordering of bytes within a matrix is by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is four bytes, and the total key schedule is 44 words for the 128-bit key.</a:t>
            </a:r>
          </a:p>
          <a:p>
            <a:r>
              <a:rPr lang="en-US" dirty="0" smtClean="0"/>
              <a:t>Note that the ordering of bytes within a matrix is by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 functions: </a:t>
            </a:r>
            <a:r>
              <a:rPr lang="en-US" dirty="0" err="1" smtClean="0"/>
              <a:t>SubBytes</a:t>
            </a:r>
            <a:r>
              <a:rPr lang="en-US" dirty="0" smtClean="0"/>
              <a:t>, </a:t>
            </a:r>
            <a:r>
              <a:rPr lang="en-US" dirty="0" err="1" smtClean="0"/>
              <a:t>ShiftRows</a:t>
            </a:r>
            <a:r>
              <a:rPr lang="en-US" dirty="0" smtClean="0"/>
              <a:t>, </a:t>
            </a:r>
            <a:r>
              <a:rPr lang="en-US" dirty="0" err="1" smtClean="0"/>
              <a:t>MixColumns</a:t>
            </a:r>
            <a:r>
              <a:rPr lang="en-US" dirty="0" smtClean="0"/>
              <a:t>, and </a:t>
            </a:r>
            <a:r>
              <a:rPr lang="en-US" dirty="0" err="1" smtClean="0"/>
              <a:t>AddRoundKey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 final round contains only three </a:t>
            </a:r>
            <a:r>
              <a:rPr lang="en-US" dirty="0" err="1" smtClean="0"/>
              <a:t>transformations</a:t>
            </a:r>
            <a:r>
              <a:rPr lang="en-US" dirty="0" smtClean="0"/>
              <a:t>, and there is a initial single transformation (</a:t>
            </a:r>
            <a:r>
              <a:rPr lang="en-US" dirty="0" err="1" smtClean="0"/>
              <a:t>AddRoundKey</a:t>
            </a:r>
            <a:r>
              <a:rPr lang="en-US" dirty="0" smtClean="0"/>
              <a:t>) before the first round, which can be considered Round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cipher consists of N rounds, where the number of rounds depends on the key length: 10 rounds for a 16-byte key, 12 rounds for a 24-byte key, and 14 rounds for a 32-byte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one-time pad is of limited utility and is useful primarily for low-bandwidth channels requiring very high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one-time pad is the only cryptosystem that exhibits what is referred to as perfect secrecy.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Digram</a:t>
            </a:r>
            <a:r>
              <a:rPr lang="en-US" dirty="0" smtClean="0"/>
              <a:t> and trigram </a:t>
            </a:r>
            <a:r>
              <a:rPr lang="en-US" dirty="0" err="1" smtClean="0"/>
              <a:t>frequency</a:t>
            </a:r>
            <a:r>
              <a:rPr lang="en-US" dirty="0" smtClean="0"/>
              <a:t> tables can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2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field is a set in which we can do addition, subtraction, multiplication, and division without leaving the set.</a:t>
            </a:r>
          </a:p>
          <a:p>
            <a:r>
              <a:rPr lang="en-US" dirty="0" smtClean="0"/>
              <a:t>Division is defined with the following rule: a/b = a(b-1 ).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field is a set in which we can do addition, subtraction, multiplication, and division without leaving the set.</a:t>
            </a:r>
          </a:p>
          <a:p>
            <a:r>
              <a:rPr lang="en-US" dirty="0" smtClean="0"/>
              <a:t>Division is defined with the following rule: a/b = a(b-1 ).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is four bytes, and the total key schedule is 44 words for the 128-bit key.</a:t>
            </a:r>
          </a:p>
          <a:p>
            <a:r>
              <a:rPr lang="en-US" dirty="0" smtClean="0"/>
              <a:t>Note that the ordering of bytes within a matrix is by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Encryption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Dr. Zia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8837"/>
          </a:xfrm>
        </p:spPr>
        <p:txBody>
          <a:bodyPr/>
          <a:lstStyle/>
          <a:p>
            <a:r>
              <a:rPr lang="en-US" dirty="0" smtClean="0"/>
              <a:t>Product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5342"/>
            <a:ext cx="9905999" cy="4345859"/>
          </a:xfrm>
        </p:spPr>
        <p:txBody>
          <a:bodyPr>
            <a:normAutofit/>
          </a:bodyPr>
          <a:lstStyle/>
          <a:p>
            <a:r>
              <a:rPr lang="en-US" dirty="0" smtClean="0"/>
              <a:t>Ciphers </a:t>
            </a:r>
            <a:r>
              <a:rPr lang="en-US" dirty="0"/>
              <a:t>using substitutions or transpositions are not secure </a:t>
            </a:r>
            <a:r>
              <a:rPr lang="en-US" dirty="0" smtClean="0"/>
              <a:t>because of </a:t>
            </a:r>
            <a:r>
              <a:rPr lang="en-US" dirty="0"/>
              <a:t>language </a:t>
            </a:r>
            <a:r>
              <a:rPr lang="en-US" dirty="0" smtClean="0"/>
              <a:t>characteristics.</a:t>
            </a:r>
            <a:endParaRPr lang="en-US" dirty="0"/>
          </a:p>
          <a:p>
            <a:r>
              <a:rPr lang="en-US" dirty="0"/>
              <a:t>• hence consider using several ciphers in succession to make harder,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two substitutions make a more complex </a:t>
            </a:r>
            <a:r>
              <a:rPr lang="en-US" dirty="0" smtClean="0"/>
              <a:t>substitution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two transpositions </a:t>
            </a:r>
            <a:r>
              <a:rPr lang="en-US" dirty="0"/>
              <a:t>make more complex transposition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but a substitution followed by a transposition makes a new much </a:t>
            </a:r>
            <a:r>
              <a:rPr lang="en-US" dirty="0" smtClean="0"/>
              <a:t>harder cipher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bridge from classical to modern ciphers</a:t>
            </a:r>
          </a:p>
        </p:txBody>
      </p:sp>
    </p:spTree>
    <p:extLst>
      <p:ext uri="{BB962C8B-B14F-4D97-AF65-F5344CB8AC3E}">
        <p14:creationId xmlns:p14="http://schemas.microsoft.com/office/powerpoint/2010/main" val="389265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6824"/>
          </a:xfrm>
        </p:spPr>
        <p:txBody>
          <a:bodyPr/>
          <a:lstStyle/>
          <a:p>
            <a:r>
              <a:rPr lang="en-US" dirty="0" smtClean="0"/>
              <a:t>Rotor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5342"/>
            <a:ext cx="9905999" cy="4345859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modern ciphers, rotor machines were most common </a:t>
            </a:r>
            <a:r>
              <a:rPr lang="en-US" dirty="0" smtClean="0"/>
              <a:t>complex ciphers </a:t>
            </a:r>
            <a:r>
              <a:rPr lang="en-US" dirty="0"/>
              <a:t>in use</a:t>
            </a:r>
          </a:p>
          <a:p>
            <a:r>
              <a:rPr lang="en-US" dirty="0" smtClean="0"/>
              <a:t>Widely </a:t>
            </a:r>
            <a:r>
              <a:rPr lang="en-US" dirty="0"/>
              <a:t>used in WW2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Enigma, Allied </a:t>
            </a:r>
            <a:r>
              <a:rPr lang="en-US" dirty="0" err="1"/>
              <a:t>Hagelin</a:t>
            </a:r>
            <a:r>
              <a:rPr lang="en-US" dirty="0"/>
              <a:t>, Japanese Purple</a:t>
            </a:r>
          </a:p>
          <a:p>
            <a:r>
              <a:rPr lang="en-US" dirty="0" smtClean="0"/>
              <a:t>Implemented </a:t>
            </a:r>
            <a:r>
              <a:rPr lang="en-US" dirty="0"/>
              <a:t>a very complex, varying substitution cipher</a:t>
            </a:r>
          </a:p>
          <a:p>
            <a:r>
              <a:rPr lang="en-US" dirty="0" smtClean="0"/>
              <a:t>used </a:t>
            </a:r>
            <a:r>
              <a:rPr lang="en-US" dirty="0"/>
              <a:t>a series of cylinders, each giving one substitution, which </a:t>
            </a:r>
            <a:r>
              <a:rPr lang="en-US" dirty="0" smtClean="0"/>
              <a:t>rotated and </a:t>
            </a:r>
            <a:r>
              <a:rPr lang="en-US" dirty="0"/>
              <a:t>changed after each letter was encrypted</a:t>
            </a:r>
          </a:p>
          <a:p>
            <a:r>
              <a:rPr lang="en-US" dirty="0" smtClean="0"/>
              <a:t>with </a:t>
            </a:r>
            <a:r>
              <a:rPr lang="en-US" dirty="0"/>
              <a:t>3 cylinders have 26³=17576 alphabets</a:t>
            </a:r>
          </a:p>
        </p:txBody>
      </p:sp>
    </p:spTree>
    <p:extLst>
      <p:ext uri="{BB962C8B-B14F-4D97-AF65-F5344CB8AC3E}">
        <p14:creationId xmlns:p14="http://schemas.microsoft.com/office/powerpoint/2010/main" val="405094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2295"/>
          </a:xfrm>
        </p:spPr>
        <p:txBody>
          <a:bodyPr/>
          <a:lstStyle/>
          <a:p>
            <a:r>
              <a:rPr lang="en-US" dirty="0" smtClean="0"/>
              <a:t>Overview of Data encryption standard (des)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9905999" cy="4080388"/>
          </a:xfrm>
        </p:spPr>
        <p:txBody>
          <a:bodyPr/>
          <a:lstStyle/>
          <a:p>
            <a:r>
              <a:rPr lang="en-US" dirty="0"/>
              <a:t>DES was issued in 1977 by the National Bureau of Standards, now the National Institute of Standards and Technology (NIST), as Federal Information Processing Standard 46 (FIPS PUB 46). </a:t>
            </a:r>
            <a:endParaRPr lang="en-US" dirty="0" smtClean="0"/>
          </a:p>
          <a:p>
            <a:r>
              <a:rPr lang="en-US" dirty="0"/>
              <a:t>The algorithm itself is referred to as the Data Encryption Algorithm (DEA).6 For DEA, data are encrypted in 64-bit blocks using a 56-bit key. </a:t>
            </a:r>
            <a:endParaRPr lang="en-US" dirty="0" smtClean="0"/>
          </a:p>
          <a:p>
            <a:r>
              <a:rPr lang="en-US" dirty="0" smtClean="0"/>
              <a:t>Subsequently Advanced Encryption Algorithm (AES) replaced it in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46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427697" cy="679340"/>
          </a:xfrm>
        </p:spPr>
        <p:txBody>
          <a:bodyPr/>
          <a:lstStyle/>
          <a:p>
            <a:r>
              <a:rPr lang="en-US" dirty="0" smtClean="0"/>
              <a:t>Des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47" y="191730"/>
            <a:ext cx="5532227" cy="6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9340"/>
          </a:xfrm>
        </p:spPr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955458"/>
          </a:xfrm>
        </p:spPr>
        <p:txBody>
          <a:bodyPr>
            <a:normAutofit/>
          </a:bodyPr>
          <a:lstStyle/>
          <a:p>
            <a:r>
              <a:rPr lang="en-US" dirty="0"/>
              <a:t>AES is a symmetric block cipher that is intended to replace DES as the approved standard for a wide range of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It is most widely used algorithm.</a:t>
            </a:r>
          </a:p>
          <a:p>
            <a:r>
              <a:rPr lang="en-US" dirty="0"/>
              <a:t>FINITE FIELD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/>
              <a:t>In AES, all operations are performed on 8-bit bytes. In particular, the arithmetic </a:t>
            </a:r>
            <a:r>
              <a:rPr lang="en-US" dirty="0" smtClean="0"/>
              <a:t>operations </a:t>
            </a:r>
            <a:r>
              <a:rPr lang="en-US" dirty="0"/>
              <a:t>of addition, multiplication, and division are performed over the finite </a:t>
            </a:r>
            <a:r>
              <a:rPr lang="en-US" dirty="0" smtClean="0"/>
              <a:t>field. </a:t>
            </a:r>
          </a:p>
          <a:p>
            <a:pPr lvl="1"/>
            <a:r>
              <a:rPr lang="en-US" dirty="0"/>
              <a:t>An example of a finite field (one with a finite number of elements) is the set </a:t>
            </a:r>
            <a:r>
              <a:rPr lang="en-US" dirty="0" err="1"/>
              <a:t>Zp</a:t>
            </a:r>
            <a:r>
              <a:rPr lang="en-US" dirty="0"/>
              <a:t> consisting of all the integers {0, 1, </a:t>
            </a:r>
            <a:r>
              <a:rPr lang="en-US" dirty="0" smtClean="0"/>
              <a:t>…. </a:t>
            </a:r>
            <a:r>
              <a:rPr lang="en-US" dirty="0"/>
              <a:t>, p - 1}, where p is a prime </a:t>
            </a:r>
            <a:r>
              <a:rPr lang="en-US" dirty="0" smtClean="0"/>
              <a:t>number </a:t>
            </a:r>
            <a:r>
              <a:rPr lang="en-US" dirty="0"/>
              <a:t>and in which arithmetic is carried out modulo 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9340"/>
          </a:xfrm>
        </p:spPr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9554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cipher takes a plaintext block size of 128 bits, or 16 bytes</a:t>
            </a:r>
            <a:endParaRPr lang="en-US" dirty="0" smtClean="0"/>
          </a:p>
          <a:p>
            <a:r>
              <a:rPr lang="en-US" dirty="0"/>
              <a:t>The key length can be 16, 24, or 32 bytes (128, 192, or 256 bits). The algorithm is referred to as AES-128, AES-192, or AES-256, depending on the key length</a:t>
            </a:r>
            <a:r>
              <a:rPr lang="en-US" dirty="0" smtClean="0"/>
              <a:t>.</a:t>
            </a:r>
          </a:p>
          <a:p>
            <a:r>
              <a:rPr lang="en-US" dirty="0"/>
              <a:t>The input to the encryption and decryption algorithms is a single 128-bit </a:t>
            </a:r>
            <a:r>
              <a:rPr lang="en-US" dirty="0" smtClean="0"/>
              <a:t>block.</a:t>
            </a:r>
          </a:p>
          <a:p>
            <a:r>
              <a:rPr lang="en-US" dirty="0"/>
              <a:t>this block is depicted as a 4 * 4 square matrix of bytes</a:t>
            </a:r>
            <a:r>
              <a:rPr lang="en-US" dirty="0" smtClean="0"/>
              <a:t>.</a:t>
            </a:r>
          </a:p>
          <a:p>
            <a:r>
              <a:rPr lang="en-US" dirty="0"/>
              <a:t>block is copied into the State array, which is modified at each stage of encryption or decryption. After the final stage, State is copied to an output matrix.</a:t>
            </a:r>
          </a:p>
        </p:txBody>
      </p:sp>
    </p:spTree>
    <p:extLst>
      <p:ext uri="{BB962C8B-B14F-4D97-AF65-F5344CB8AC3E}">
        <p14:creationId xmlns:p14="http://schemas.microsoft.com/office/powerpoint/2010/main" val="12145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9243"/>
            <a:ext cx="9905999" cy="4431958"/>
          </a:xfrm>
        </p:spPr>
        <p:txBody>
          <a:bodyPr/>
          <a:lstStyle/>
          <a:p>
            <a:r>
              <a:rPr lang="en-US" dirty="0"/>
              <a:t>the key is depicted as a square matrix of bytes. This key is then expanded into an array of key schedule </a:t>
            </a:r>
            <a:r>
              <a:rPr lang="en-US" dirty="0" smtClean="0"/>
              <a:t>words.</a:t>
            </a:r>
          </a:p>
          <a:p>
            <a:r>
              <a:rPr lang="en-US" dirty="0"/>
              <a:t>the first four bytes of the expanded key, which form a word, occupy the first column of the w </a:t>
            </a:r>
            <a:r>
              <a:rPr lang="en-US" dirty="0" smtClean="0"/>
              <a:t>matrix.</a:t>
            </a:r>
          </a:p>
          <a:p>
            <a:r>
              <a:rPr lang="en-US" dirty="0"/>
              <a:t>The cipher consists of N rounds, where the number of rounds depends on the key length: 10 rounds for a 16-byte key, 12 rounds for a 24-byte key, and 14 rounds for a 32-byte key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6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92" y="1359242"/>
            <a:ext cx="7151515" cy="51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6746" y="1359242"/>
            <a:ext cx="8820404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8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0347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3791" y="214210"/>
            <a:ext cx="4605461" cy="65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6"/>
            <a:ext cx="9905999" cy="4911213"/>
          </a:xfrm>
        </p:spPr>
        <p:txBody>
          <a:bodyPr>
            <a:normAutofit/>
          </a:bodyPr>
          <a:lstStyle/>
          <a:p>
            <a:r>
              <a:rPr lang="en-US" dirty="0"/>
              <a:t>Joseph Mauborgne, proposed an improvement to the </a:t>
            </a:r>
            <a:r>
              <a:rPr lang="en-US" dirty="0" err="1"/>
              <a:t>Vernam</a:t>
            </a:r>
            <a:r>
              <a:rPr lang="en-US" dirty="0"/>
              <a:t> cipher that yields the ultimate in </a:t>
            </a:r>
            <a:r>
              <a:rPr lang="en-US" dirty="0" smtClean="0"/>
              <a:t>security. </a:t>
            </a:r>
            <a:r>
              <a:rPr lang="en-US" dirty="0"/>
              <a:t>He suggested using a random key that is as long as the message, so that the key need not be repeated.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is to be used to encrypt and decrypt a single message, and then is discarded. Each new message requires a new key of the same length as the new </a:t>
            </a:r>
            <a:r>
              <a:rPr lang="en-US" dirty="0" smtClean="0"/>
              <a:t>message</a:t>
            </a:r>
            <a:r>
              <a:rPr lang="en-US" dirty="0"/>
              <a:t>. Such a scheme, known as a </a:t>
            </a:r>
            <a:r>
              <a:rPr lang="en-US" b="1" dirty="0">
                <a:solidFill>
                  <a:srgbClr val="FFFF00"/>
                </a:solidFill>
              </a:rPr>
              <a:t>one-time pad</a:t>
            </a:r>
            <a:r>
              <a:rPr lang="en-US" dirty="0" smtClean="0"/>
              <a:t>.</a:t>
            </a:r>
          </a:p>
          <a:p>
            <a:r>
              <a:rPr lang="en-US" dirty="0"/>
              <a:t>It produces random output that bears no statistical relationship to the </a:t>
            </a:r>
            <a:r>
              <a:rPr lang="en-US" dirty="0" smtClean="0"/>
              <a:t>plaintext.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cipertext</a:t>
            </a:r>
            <a:r>
              <a:rPr lang="en-US" dirty="0" smtClean="0"/>
              <a:t> contains </a:t>
            </a:r>
            <a:r>
              <a:rPr lang="en-US" dirty="0"/>
              <a:t>no information whatsoever about the plaintext, there is simply no way to </a:t>
            </a:r>
            <a:r>
              <a:rPr lang="en-US" b="1" dirty="0">
                <a:solidFill>
                  <a:srgbClr val="FFFF00"/>
                </a:solidFill>
              </a:rPr>
              <a:t>break the code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0347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814" y="2682724"/>
            <a:ext cx="9981597" cy="17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1524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transformation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0042"/>
            <a:ext cx="9905999" cy="4251159"/>
          </a:xfrm>
        </p:spPr>
        <p:txBody>
          <a:bodyPr/>
          <a:lstStyle/>
          <a:p>
            <a:r>
              <a:rPr lang="en-US" dirty="0"/>
              <a:t>Substitute bytes: Uses an S-box to perform a byte-by-byte substitution of the block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ShiftRows</a:t>
            </a:r>
            <a:r>
              <a:rPr lang="en-US" dirty="0"/>
              <a:t>: A simple permutation. </a:t>
            </a:r>
            <a:endParaRPr lang="en-US" dirty="0" smtClean="0"/>
          </a:p>
          <a:p>
            <a:r>
              <a:rPr lang="en-US" dirty="0" err="1" smtClean="0"/>
              <a:t>MixColumns</a:t>
            </a:r>
            <a:r>
              <a:rPr lang="en-US" dirty="0"/>
              <a:t>: A substitution that makes use of arithmetic over GF(2</a:t>
            </a:r>
            <a:r>
              <a:rPr lang="en-US" baseline="30000" dirty="0"/>
              <a:t>8</a:t>
            </a:r>
            <a:r>
              <a:rPr lang="en-US" dirty="0"/>
              <a:t> ). </a:t>
            </a:r>
            <a:endParaRPr lang="en-US" dirty="0" smtClean="0"/>
          </a:p>
          <a:p>
            <a:r>
              <a:rPr lang="en-US" dirty="0" err="1" smtClean="0"/>
              <a:t>AddRoundKey</a:t>
            </a:r>
            <a:r>
              <a:rPr lang="en-US" dirty="0"/>
              <a:t>: A simple bitwise XOR of the current block with a portion of the expanded key.</a:t>
            </a:r>
          </a:p>
        </p:txBody>
      </p:sp>
    </p:spTree>
    <p:extLst>
      <p:ext uri="{BB962C8B-B14F-4D97-AF65-F5344CB8AC3E}">
        <p14:creationId xmlns:p14="http://schemas.microsoft.com/office/powerpoint/2010/main" val="7689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9" y="177646"/>
            <a:ext cx="9905998" cy="900039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encryption and 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073" y="816428"/>
            <a:ext cx="4683427" cy="59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US" dirty="0"/>
              <a:t>Substitute Bytes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4257"/>
            <a:ext cx="9905999" cy="4386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and Inverse Transformations: The forward substitute byte transformation, called </a:t>
            </a:r>
            <a:r>
              <a:rPr lang="en-US" dirty="0" err="1"/>
              <a:t>SubBytes</a:t>
            </a:r>
            <a:r>
              <a:rPr lang="en-US" dirty="0"/>
              <a:t>, is a simple table </a:t>
            </a:r>
            <a:r>
              <a:rPr lang="en-US" dirty="0" smtClean="0"/>
              <a:t>lookup.</a:t>
            </a:r>
          </a:p>
          <a:p>
            <a:r>
              <a:rPr lang="en-US" dirty="0"/>
              <a:t>AES defines a 16 * 16 matrix of byte values, called an S-box that contains a </a:t>
            </a:r>
            <a:r>
              <a:rPr lang="en-US" dirty="0" smtClean="0"/>
              <a:t>permutation </a:t>
            </a:r>
            <a:r>
              <a:rPr lang="en-US" dirty="0"/>
              <a:t>of all possible 256 8-bit values</a:t>
            </a:r>
            <a:r>
              <a:rPr lang="en-US" dirty="0" smtClean="0"/>
              <a:t>.</a:t>
            </a:r>
          </a:p>
          <a:p>
            <a:r>
              <a:rPr lang="en-US" dirty="0"/>
              <a:t>Each individual byte of State is mapped into a new byte in the following way</a:t>
            </a:r>
            <a:r>
              <a:rPr lang="en-US" dirty="0" smtClean="0"/>
              <a:t>:</a:t>
            </a:r>
          </a:p>
          <a:p>
            <a:r>
              <a:rPr lang="en-US" dirty="0"/>
              <a:t>The leftmost 4 bits of the byte are used as a row value and the rightmost 4 bits are used as a column </a:t>
            </a:r>
            <a:r>
              <a:rPr lang="en-US" dirty="0" smtClean="0"/>
              <a:t>value.</a:t>
            </a:r>
          </a:p>
          <a:p>
            <a:r>
              <a:rPr lang="en-US" dirty="0"/>
              <a:t>These row and column values serve as indexes into the S-box to select a unique 8-bit output value</a:t>
            </a:r>
          </a:p>
        </p:txBody>
      </p:sp>
    </p:spTree>
    <p:extLst>
      <p:ext uri="{BB962C8B-B14F-4D97-AF65-F5344CB8AC3E}">
        <p14:creationId xmlns:p14="http://schemas.microsoft.com/office/powerpoint/2010/main" val="228808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US" dirty="0"/>
              <a:t>Substitute Bytes Transformation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341" y="1404938"/>
            <a:ext cx="6978144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8396"/>
          </a:xfrm>
        </p:spPr>
        <p:txBody>
          <a:bodyPr/>
          <a:lstStyle/>
          <a:p>
            <a:r>
              <a:rPr lang="en-US" dirty="0" smtClean="0"/>
              <a:t>Add round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47" y="2081666"/>
            <a:ext cx="10178129" cy="35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– Mix column Transformation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207751"/>
              </p:ext>
            </p:extLst>
          </p:nvPr>
        </p:nvGraphicFramePr>
        <p:xfrm>
          <a:off x="1690233" y="2382042"/>
          <a:ext cx="2751137" cy="23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694">
                  <a:extLst>
                    <a:ext uri="{9D8B030D-6E8A-4147-A177-3AD203B41FA5}">
                      <a16:colId xmlns:a16="http://schemas.microsoft.com/office/drawing/2014/main" val="2562231287"/>
                    </a:ext>
                  </a:extLst>
                </a:gridCol>
                <a:gridCol w="623969">
                  <a:extLst>
                    <a:ext uri="{9D8B030D-6E8A-4147-A177-3AD203B41FA5}">
                      <a16:colId xmlns:a16="http://schemas.microsoft.com/office/drawing/2014/main" val="3886599419"/>
                    </a:ext>
                  </a:extLst>
                </a:gridCol>
                <a:gridCol w="623969">
                  <a:extLst>
                    <a:ext uri="{9D8B030D-6E8A-4147-A177-3AD203B41FA5}">
                      <a16:colId xmlns:a16="http://schemas.microsoft.com/office/drawing/2014/main" val="3034436014"/>
                    </a:ext>
                  </a:extLst>
                </a:gridCol>
                <a:gridCol w="822505">
                  <a:extLst>
                    <a:ext uri="{9D8B030D-6E8A-4147-A177-3AD203B41FA5}">
                      <a16:colId xmlns:a16="http://schemas.microsoft.com/office/drawing/2014/main" val="597574946"/>
                    </a:ext>
                  </a:extLst>
                </a:gridCol>
              </a:tblGrid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879199"/>
                  </a:ext>
                </a:extLst>
              </a:tr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088562"/>
                  </a:ext>
                </a:extLst>
              </a:tr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266131"/>
                  </a:ext>
                </a:extLst>
              </a:tr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5207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3399"/>
              </p:ext>
            </p:extLst>
          </p:nvPr>
        </p:nvGraphicFramePr>
        <p:xfrm>
          <a:off x="5029201" y="2382040"/>
          <a:ext cx="2269671" cy="2385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277">
                  <a:extLst>
                    <a:ext uri="{9D8B030D-6E8A-4147-A177-3AD203B41FA5}">
                      <a16:colId xmlns:a16="http://schemas.microsoft.com/office/drawing/2014/main" val="1094836138"/>
                    </a:ext>
                  </a:extLst>
                </a:gridCol>
                <a:gridCol w="598747">
                  <a:extLst>
                    <a:ext uri="{9D8B030D-6E8A-4147-A177-3AD203B41FA5}">
                      <a16:colId xmlns:a16="http://schemas.microsoft.com/office/drawing/2014/main" val="307734328"/>
                    </a:ext>
                  </a:extLst>
                </a:gridCol>
                <a:gridCol w="538409">
                  <a:extLst>
                    <a:ext uri="{9D8B030D-6E8A-4147-A177-3AD203B41FA5}">
                      <a16:colId xmlns:a16="http://schemas.microsoft.com/office/drawing/2014/main" val="1996840888"/>
                    </a:ext>
                  </a:extLst>
                </a:gridCol>
                <a:gridCol w="631238">
                  <a:extLst>
                    <a:ext uri="{9D8B030D-6E8A-4147-A177-3AD203B41FA5}">
                      <a16:colId xmlns:a16="http://schemas.microsoft.com/office/drawing/2014/main" val="1409718512"/>
                    </a:ext>
                  </a:extLst>
                </a:gridCol>
              </a:tblGrid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193758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12389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09168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0496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5671" y="3069771"/>
            <a:ext cx="32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60131" y="3069771"/>
            <a:ext cx="32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=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04740"/>
              </p:ext>
            </p:extLst>
          </p:nvPr>
        </p:nvGraphicFramePr>
        <p:xfrm>
          <a:off x="8147961" y="2382040"/>
          <a:ext cx="2743195" cy="2385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463">
                  <a:extLst>
                    <a:ext uri="{9D8B030D-6E8A-4147-A177-3AD203B41FA5}">
                      <a16:colId xmlns:a16="http://schemas.microsoft.com/office/drawing/2014/main" val="966853317"/>
                    </a:ext>
                  </a:extLst>
                </a:gridCol>
                <a:gridCol w="762361">
                  <a:extLst>
                    <a:ext uri="{9D8B030D-6E8A-4147-A177-3AD203B41FA5}">
                      <a16:colId xmlns:a16="http://schemas.microsoft.com/office/drawing/2014/main" val="3112112326"/>
                    </a:ext>
                  </a:extLst>
                </a:gridCol>
                <a:gridCol w="755844">
                  <a:extLst>
                    <a:ext uri="{9D8B030D-6E8A-4147-A177-3AD203B41FA5}">
                      <a16:colId xmlns:a16="http://schemas.microsoft.com/office/drawing/2014/main" val="3083899970"/>
                    </a:ext>
                  </a:extLst>
                </a:gridCol>
                <a:gridCol w="625527">
                  <a:extLst>
                    <a:ext uri="{9D8B030D-6E8A-4147-A177-3AD203B41FA5}">
                      <a16:colId xmlns:a16="http://schemas.microsoft.com/office/drawing/2014/main" val="3255555801"/>
                    </a:ext>
                  </a:extLst>
                </a:gridCol>
              </a:tblGrid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010285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79882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232077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34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390104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98" y="2505074"/>
            <a:ext cx="8926943" cy="3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/>
              <a:t>One-Time </a:t>
            </a:r>
            <a:r>
              <a:rPr lang="en-US" dirty="0" smtClean="0"/>
              <a:t>Pad – fundamental </a:t>
            </a:r>
            <a:r>
              <a:rPr lang="en-US" dirty="0" err="1" smtClean="0"/>
              <a:t>deficulties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390104"/>
          </a:xfrm>
        </p:spPr>
        <p:txBody>
          <a:bodyPr>
            <a:normAutofit/>
          </a:bodyPr>
          <a:lstStyle/>
          <a:p>
            <a:r>
              <a:rPr lang="en-US" dirty="0"/>
              <a:t>There is the practical problem of making large quantities of random keys. Any heavily used system might require millions of random characters on a regular basis. Supplying truly random characters in this volume is a significant task</a:t>
            </a:r>
            <a:r>
              <a:rPr lang="en-US" dirty="0" smtClean="0"/>
              <a:t>.</a:t>
            </a:r>
          </a:p>
          <a:p>
            <a:r>
              <a:rPr lang="en-US" dirty="0"/>
              <a:t>Even more daunting is the problem of key distribution and protection. For every message to be sent, a key of equal length is needed by both sender and receiver. Thus, a mammoth key distribution problem </a:t>
            </a:r>
            <a:r>
              <a:rPr lang="en-US" dirty="0" smtClean="0"/>
              <a:t>exists.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6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A very different kind of mapping is achieved by performing some sort of permutation on the plaintext letters. This technique is referred to as a transposition </a:t>
            </a:r>
            <a:r>
              <a:rPr lang="en-US" dirty="0" smtClean="0"/>
              <a:t>cipher.</a:t>
            </a:r>
          </a:p>
          <a:p>
            <a:r>
              <a:rPr lang="en-US" dirty="0" smtClean="0"/>
              <a:t>The example of such cipher is Rail Fence cipher, e.g.</a:t>
            </a:r>
          </a:p>
          <a:p>
            <a:r>
              <a:rPr lang="en-US" dirty="0"/>
              <a:t>to encipher the message “meet me after the toga party” with a rail fence of depth 2, we write the following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encrypted form</a:t>
            </a:r>
          </a:p>
          <a:p>
            <a:r>
              <a:rPr lang="en-US" dirty="0"/>
              <a:t>MEMATRHTGPRYETEFETEOAAT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26" y="4089143"/>
            <a:ext cx="4496202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/>
          </a:bodyPr>
          <a:lstStyle/>
          <a:p>
            <a:r>
              <a:rPr lang="en-US" dirty="0"/>
              <a:t> A more complex scheme is to write the message in a rectangle, row by row, and read the message off, column by column, but permute the order of the </a:t>
            </a:r>
            <a:r>
              <a:rPr lang="en-US" dirty="0" smtClean="0"/>
              <a:t>columns.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transposition cipher can be made significantly more secure by performing more than one stage of transposition.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69" y="2986393"/>
            <a:ext cx="6934282" cy="21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Lets re-transpose the </a:t>
            </a:r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visualize properly, designate the letters in the original plaintext message by the numbers designating their 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80" y="2183676"/>
            <a:ext cx="6217063" cy="1990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79" y="5377477"/>
            <a:ext cx="6042847" cy="6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transposition: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2</a:t>
            </a:r>
            <a:r>
              <a:rPr lang="en-US" baseline="30000" dirty="0" smtClean="0"/>
              <a:t>nd</a:t>
            </a:r>
            <a:r>
              <a:rPr lang="en-US" dirty="0" smtClean="0"/>
              <a:t> transposition: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is a much less structured permutation and is much more difficult to cryptanalyze.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1" y="2183675"/>
            <a:ext cx="6932016" cy="75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261" y="4084380"/>
            <a:ext cx="6869046" cy="7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06" y="294968"/>
            <a:ext cx="9586452" cy="6415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103" y="1311692"/>
            <a:ext cx="7430728" cy="649843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wzsxz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gqv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zqhhnf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ozn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glco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zlfnco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hnlhrn</a:t>
            </a:r>
            <a:r>
              <a:rPr lang="en-US" sz="2400" b="1" dirty="0">
                <a:solidFill>
                  <a:srgbClr val="C00000"/>
                </a:solidFill>
              </a:rPr>
              <a:t>; </a:t>
            </a:r>
            <a:r>
              <a:rPr lang="en-US" sz="2400" b="1" dirty="0" err="1">
                <a:solidFill>
                  <a:srgbClr val="C00000"/>
                </a:solidFill>
              </a:rPr>
              <a:t>nsoznj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16645</TotalTime>
  <Words>1516</Words>
  <Application>Microsoft Office PowerPoint</Application>
  <PresentationFormat>Widescreen</PresentationFormat>
  <Paragraphs>183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Circuit</vt:lpstr>
      <vt:lpstr>Classical Encryption Techniques</vt:lpstr>
      <vt:lpstr>One-Time Pad</vt:lpstr>
      <vt:lpstr>One-Time Pad</vt:lpstr>
      <vt:lpstr>One-Time Pad – fundamental deficulties</vt:lpstr>
      <vt:lpstr>Transposition cipher</vt:lpstr>
      <vt:lpstr>Transposition cipher</vt:lpstr>
      <vt:lpstr>Transposition cipher</vt:lpstr>
      <vt:lpstr>Transposition cipher</vt:lpstr>
      <vt:lpstr>wzsxz gqv zqhhnf ol ozn glco zlfnco hnlhrn; nsoznj </vt:lpstr>
      <vt:lpstr>Product ciphers</vt:lpstr>
      <vt:lpstr>Rotor ciphers</vt:lpstr>
      <vt:lpstr>Overview of Data encryption standard (des) algo</vt:lpstr>
      <vt:lpstr>Des algo</vt:lpstr>
      <vt:lpstr>AES algorithm</vt:lpstr>
      <vt:lpstr>AES algorithm</vt:lpstr>
      <vt:lpstr>Aes algorithm</vt:lpstr>
      <vt:lpstr>Aes algorithm</vt:lpstr>
      <vt:lpstr>Aes algorithm</vt:lpstr>
      <vt:lpstr>Aes structure</vt:lpstr>
      <vt:lpstr>Aes parameters</vt:lpstr>
      <vt:lpstr>Aes transformation functions</vt:lpstr>
      <vt:lpstr>Aes encryption and decryption</vt:lpstr>
      <vt:lpstr>Substitute Bytes Transformation</vt:lpstr>
      <vt:lpstr>Substitute Bytes Transformation</vt:lpstr>
      <vt:lpstr>Add round transformation</vt:lpstr>
      <vt:lpstr>AES – Mix column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Encryption Techniques</dc:title>
  <dc:creator>Admin</dc:creator>
  <cp:lastModifiedBy>Admin</cp:lastModifiedBy>
  <cp:revision>80</cp:revision>
  <dcterms:created xsi:type="dcterms:W3CDTF">2023-02-26T07:17:52Z</dcterms:created>
  <dcterms:modified xsi:type="dcterms:W3CDTF">2023-03-30T04:52:19Z</dcterms:modified>
</cp:coreProperties>
</file>