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6" r:id="rId1"/>
  </p:sldMasterIdLst>
  <p:notesMasterIdLst>
    <p:notesMasterId r:id="rId16"/>
  </p:notesMasterIdLst>
  <p:handoutMasterIdLst>
    <p:handoutMasterId r:id="rId17"/>
  </p:handoutMasterIdLst>
  <p:sldIdLst>
    <p:sldId id="308" r:id="rId2"/>
    <p:sldId id="321" r:id="rId3"/>
    <p:sldId id="314" r:id="rId4"/>
    <p:sldId id="310" r:id="rId5"/>
    <p:sldId id="311" r:id="rId6"/>
    <p:sldId id="322" r:id="rId7"/>
    <p:sldId id="313" r:id="rId8"/>
    <p:sldId id="315" r:id="rId9"/>
    <p:sldId id="317" r:id="rId10"/>
    <p:sldId id="318" r:id="rId11"/>
    <p:sldId id="323" r:id="rId12"/>
    <p:sldId id="319" r:id="rId13"/>
    <p:sldId id="324" r:id="rId14"/>
    <p:sldId id="32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LJbii1QYrH8Jox1IymCzJg==" hashData="ure4aptgo6IxRGkXiFCKvXVmvud2r+BWIOEdsRqfWR0jsRz+yiVpG93EeRMGP6uvL2n5RzgaSqBXuDXoISvQqQ=="/>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ee" initials="S" lastIdx="17" clrIdx="0"/>
  <p:cmAuthor id="1" name="Hp" initials="H"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A02020"/>
    <a:srgbClr val="B9DFC2"/>
    <a:srgbClr val="FFCCCC"/>
    <a:srgbClr val="006600"/>
    <a:srgbClr val="E1CDB7"/>
    <a:srgbClr val="6B618F"/>
    <a:srgbClr val="0000FF"/>
    <a:srgbClr val="FFCC66"/>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8171" autoAdjust="0"/>
  </p:normalViewPr>
  <p:slideViewPr>
    <p:cSldViewPr>
      <p:cViewPr varScale="1">
        <p:scale>
          <a:sx n="74" d="100"/>
          <a:sy n="74" d="100"/>
        </p:scale>
        <p:origin x="1302" y="72"/>
      </p:cViewPr>
      <p:guideLst>
        <p:guide orient="horz" pos="2160"/>
        <p:guide pos="2880"/>
      </p:guideLst>
    </p:cSldViewPr>
  </p:slideViewPr>
  <p:outlineViewPr>
    <p:cViewPr>
      <p:scale>
        <a:sx n="33" d="100"/>
        <a:sy n="33" d="100"/>
      </p:scale>
      <p:origin x="48" y="1137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4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F7CF4B-9645-4A7B-8203-B3FA0788D36D}" type="datetime1">
              <a:rPr lang="en-US" smtClean="0"/>
              <a:t>12/8/2023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01/26/2015</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9982DD-099B-4C22-BD3A-1DD3C5B2FDB8}" type="slidenum">
              <a:rPr lang="en-US" smtClean="0"/>
              <a:t>‹#›</a:t>
            </a:fld>
            <a:endParaRPr lang="en-US" dirty="0"/>
          </a:p>
        </p:txBody>
      </p:sp>
    </p:spTree>
    <p:extLst>
      <p:ext uri="{BB962C8B-B14F-4D97-AF65-F5344CB8AC3E}">
        <p14:creationId xmlns:p14="http://schemas.microsoft.com/office/powerpoint/2010/main" val="27511954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0D0D0A8-E1F9-4A2E-A64E-A2D06F83B0B5}" type="datetime1">
              <a:rPr lang="en-US" smtClean="0"/>
              <a:t>12/8/2023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r>
              <a:rPr lang="en-US" dirty="0"/>
              <a:t>01/26/2015</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A4C719D9-CCCC-479C-8E5B-B4668CC71D86}" type="slidenum">
              <a:rPr lang="en-US"/>
              <a:pPr>
                <a:defRPr/>
              </a:pPr>
              <a:t>‹#›</a:t>
            </a:fld>
            <a:endParaRPr lang="en-US" dirty="0"/>
          </a:p>
        </p:txBody>
      </p:sp>
    </p:spTree>
    <p:extLst>
      <p:ext uri="{BB962C8B-B14F-4D97-AF65-F5344CB8AC3E}">
        <p14:creationId xmlns:p14="http://schemas.microsoft.com/office/powerpoint/2010/main" val="375866821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ko-KR" altLang="en-US">
                <a:latin typeface="Arial" charset="0"/>
                <a:cs typeface="Arial" charset="0"/>
              </a:rPr>
              <a:t>Header1</a:t>
            </a:r>
            <a:endParaRPr lang="en-US" altLang="ko-KR" dirty="0">
              <a:latin typeface="Arial" charset="0"/>
              <a:cs typeface="Arial" charset="0"/>
            </a:endParaRPr>
          </a:p>
        </p:txBody>
      </p:sp>
      <p:sp>
        <p:nvSpPr>
          <p:cNvPr id="614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2F0B80D-AA9C-4B07-9B7A-DEF1E9678A05}" type="slidenum">
              <a:rPr lang="ko-KR" altLang="en-US">
                <a:latin typeface="Arial" charset="0"/>
                <a:cs typeface="Arial" charset="0"/>
              </a:rPr>
              <a:pPr fontAlgn="base">
                <a:spcBef>
                  <a:spcPct val="0"/>
                </a:spcBef>
                <a:spcAft>
                  <a:spcPct val="0"/>
                </a:spcAft>
              </a:pPr>
              <a:t>1</a:t>
            </a:fld>
            <a:endParaRPr lang="en-US" altLang="ko-KR" dirty="0">
              <a:latin typeface="Arial" charset="0"/>
              <a:cs typeface="Arial" charset="0"/>
            </a:endParaRPr>
          </a:p>
        </p:txBody>
      </p:sp>
      <p:sp>
        <p:nvSpPr>
          <p:cNvPr id="6148" name="Rectangle 2"/>
          <p:cNvSpPr>
            <a:spLocks noGrp="1" noRot="1" noChangeAspect="1" noChangeArrowheads="1" noTextEdit="1"/>
          </p:cNvSpPr>
          <p:nvPr>
            <p:ph type="sldImg"/>
          </p:nvPr>
        </p:nvSpPr>
        <p:spPr bwMode="auto">
          <a:xfrm>
            <a:off x="1144588" y="685800"/>
            <a:ext cx="4576762" cy="3432175"/>
          </a:xfrm>
          <a:noFill/>
          <a:ln>
            <a:solidFill>
              <a:srgbClr val="000000"/>
            </a:solidFill>
            <a:miter lim="800000"/>
            <a:headEnd/>
            <a:tailEnd/>
          </a:ln>
        </p:spPr>
      </p:sp>
      <p:sp>
        <p:nvSpPr>
          <p:cNvPr id="6149" name="Rectangle 3"/>
          <p:cNvSpPr>
            <a:spLocks noGrp="1" noChangeArrowheads="1"/>
          </p:cNvSpPr>
          <p:nvPr>
            <p:ph type="body" idx="1"/>
          </p:nvPr>
        </p:nvSpPr>
        <p:spPr bwMode="auto">
          <a:xfrm>
            <a:off x="912813" y="4343400"/>
            <a:ext cx="5032375" cy="4114800"/>
          </a:xfrm>
          <a:noFill/>
        </p:spPr>
        <p:txBody>
          <a:bodyPr wrap="square" lIns="95059" tIns="47530" rIns="95059" bIns="47530" numCol="1" anchor="t" anchorCtr="0" compatLnSpc="1">
            <a:prstTxWarp prst="textNoShape">
              <a:avLst/>
            </a:prstTxWarp>
          </a:bodyPr>
          <a:lstStyle/>
          <a:p>
            <a:pPr>
              <a:spcBef>
                <a:spcPct val="0"/>
              </a:spcBef>
            </a:pPr>
            <a:r>
              <a:rPr lang="en-US" baseline="0" dirty="0">
                <a:cs typeface="Arial" charset="0"/>
              </a:rPr>
              <a:t> </a:t>
            </a:r>
            <a:endParaRPr lang="en-US" dirty="0">
              <a:cs typeface="Arial" charset="0"/>
            </a:endParaRPr>
          </a:p>
        </p:txBody>
      </p:sp>
    </p:spTree>
    <p:extLst>
      <p:ext uri="{BB962C8B-B14F-4D97-AF65-F5344CB8AC3E}">
        <p14:creationId xmlns:p14="http://schemas.microsoft.com/office/powerpoint/2010/main" val="4294551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301369"/>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4859321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8555618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dirty="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8E3F4F-51B2-42EE-AFA2-40C4572185CC}" type="slidenum">
              <a:rPr lang="en-US" dirty="0"/>
              <a:t>‹#›</a:t>
            </a:fld>
            <a:endParaRPr lang="en-US" dirty="0"/>
          </a:p>
        </p:txBody>
      </p:sp>
    </p:spTree>
    <p:extLst>
      <p:ext uri="{BB962C8B-B14F-4D97-AF65-F5344CB8AC3E}">
        <p14:creationId xmlns:p14="http://schemas.microsoft.com/office/powerpoint/2010/main" val="3846071377"/>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47616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7734468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0687659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6853211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12/8/2023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567211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dirty="0"/>
              <a:pPr/>
              <a:t>12/8/2023</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2848908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2310137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12/8/2023</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473804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ransition spd="slow">
    <p:blinds dir="vert"/>
  </p:transition>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CC574B2F-B9DD-43E8-AC9B-C5D26F5B26C5}"/>
              </a:ext>
              <a:ext uri="{C183D7F6-B498-43B3-948B-1728B52AA6E4}">
                <adec:decorative xmlns=""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23602"/>
            <a:ext cx="9144000" cy="1592048"/>
          </a:xfrm>
          <a:prstGeom prst="rect">
            <a:avLst/>
          </a:prstGeom>
        </p:spPr>
      </p:pic>
      <p:sp>
        <p:nvSpPr>
          <p:cNvPr id="34817" name="Rectangle 8"/>
          <p:cNvSpPr>
            <a:spLocks noChangeArrowheads="1"/>
          </p:cNvSpPr>
          <p:nvPr/>
        </p:nvSpPr>
        <p:spPr bwMode="auto">
          <a:xfrm>
            <a:off x="0" y="2514600"/>
            <a:ext cx="9144000" cy="1828800"/>
          </a:xfrm>
          <a:prstGeom prst="rect">
            <a:avLst/>
          </a:prstGeom>
          <a:solidFill>
            <a:schemeClr val="bg1">
              <a:lumMod val="65000"/>
            </a:schemeClr>
          </a:solidFill>
          <a:ln w="9525" algn="ctr">
            <a:solidFill>
              <a:schemeClr val="tx1"/>
            </a:solidFill>
            <a:miter lim="800000"/>
            <a:headEnd/>
            <a:tailEnd/>
          </a:ln>
        </p:spPr>
        <p:txBody>
          <a:bodyPr wrap="none" anchor="ctr"/>
          <a:lstStyle/>
          <a:p>
            <a:pPr algn="ctr" eaLnBrk="0" hangingPunct="0">
              <a:spcBef>
                <a:spcPct val="20000"/>
              </a:spcBef>
              <a:buClr>
                <a:schemeClr val="bg1"/>
              </a:buClr>
              <a:buFontTx/>
              <a:buChar char="•"/>
            </a:pPr>
            <a:endParaRPr lang="en-US" sz="2800" dirty="0">
              <a:latin typeface="Goudy Stout" pitchFamily="18" charset="0"/>
            </a:endParaRPr>
          </a:p>
        </p:txBody>
      </p:sp>
      <p:sp>
        <p:nvSpPr>
          <p:cNvPr id="34818" name="Line 3"/>
          <p:cNvSpPr>
            <a:spLocks noChangeShapeType="1"/>
          </p:cNvSpPr>
          <p:nvPr/>
        </p:nvSpPr>
        <p:spPr bwMode="auto">
          <a:xfrm flipV="1">
            <a:off x="-1" y="1568446"/>
            <a:ext cx="9144001" cy="31754"/>
          </a:xfrm>
          <a:prstGeom prst="line">
            <a:avLst/>
          </a:prstGeom>
          <a:noFill/>
          <a:ln w="76200">
            <a:solidFill>
              <a:srgbClr val="FF0000"/>
            </a:solidFill>
            <a:round/>
            <a:headEnd/>
            <a:tailEnd/>
          </a:ln>
        </p:spPr>
        <p:txBody>
          <a:bodyPr/>
          <a:lstStyle/>
          <a:p>
            <a:endParaRPr lang="en-US" dirty="0"/>
          </a:p>
        </p:txBody>
      </p:sp>
      <p:sp>
        <p:nvSpPr>
          <p:cNvPr id="34819" name="Text Box 4"/>
          <p:cNvSpPr txBox="1">
            <a:spLocks noChangeArrowheads="1"/>
          </p:cNvSpPr>
          <p:nvPr/>
        </p:nvSpPr>
        <p:spPr bwMode="auto">
          <a:xfrm>
            <a:off x="384512" y="281515"/>
            <a:ext cx="8839200" cy="1040285"/>
          </a:xfrm>
          <a:prstGeom prst="rect">
            <a:avLst/>
          </a:prstGeom>
          <a:noFill/>
          <a:ln w="9525">
            <a:noFill/>
            <a:miter lim="800000"/>
            <a:headEnd/>
            <a:tailEnd/>
          </a:ln>
        </p:spPr>
        <p:txBody>
          <a:bodyPr wrap="square">
            <a:spAutoFit/>
          </a:bodyPr>
          <a:lstStyle/>
          <a:p>
            <a:pPr algn="ctr" eaLnBrk="0" hangingPunct="0">
              <a:spcBef>
                <a:spcPct val="20000"/>
              </a:spcBef>
              <a:buClr>
                <a:srgbClr val="FF0000"/>
              </a:buClr>
              <a:buSzPct val="60000"/>
            </a:pPr>
            <a:r>
              <a:rPr lang="en-US" sz="2800" b="1" dirty="0">
                <a:solidFill>
                  <a:srgbClr val="A02020"/>
                </a:solidFill>
                <a:cs typeface="+mn-cs"/>
              </a:rPr>
              <a:t>Software Quality Engineering </a:t>
            </a:r>
            <a:endParaRPr lang="en-US" sz="2800" b="1" dirty="0">
              <a:solidFill>
                <a:srgbClr val="A02020"/>
              </a:solidFill>
            </a:endParaRPr>
          </a:p>
          <a:p>
            <a:pPr algn="ctr" eaLnBrk="0" hangingPunct="0">
              <a:spcBef>
                <a:spcPct val="20000"/>
              </a:spcBef>
              <a:buClr>
                <a:srgbClr val="FF0000"/>
              </a:buClr>
              <a:buSzPct val="60000"/>
            </a:pPr>
            <a:r>
              <a:rPr lang="en-US" sz="2800" b="1" dirty="0">
                <a:solidFill>
                  <a:srgbClr val="A02020"/>
                </a:solidFill>
                <a:cs typeface="+mn-cs"/>
              </a:rPr>
              <a:t>BSSE-VI</a:t>
            </a:r>
          </a:p>
        </p:txBody>
      </p:sp>
      <p:sp>
        <p:nvSpPr>
          <p:cNvPr id="34820" name="Text Box 5"/>
          <p:cNvSpPr txBox="1">
            <a:spLocks noChangeArrowheads="1"/>
          </p:cNvSpPr>
          <p:nvPr/>
        </p:nvSpPr>
        <p:spPr bwMode="auto">
          <a:xfrm>
            <a:off x="381000" y="2086262"/>
            <a:ext cx="8568988" cy="1828800"/>
          </a:xfrm>
          <a:prstGeom prst="rect">
            <a:avLst/>
          </a:prstGeom>
          <a:noFill/>
          <a:ln w="9525">
            <a:noFill/>
            <a:miter lim="800000"/>
            <a:headEnd/>
            <a:tailEnd/>
          </a:ln>
        </p:spPr>
        <p:txBody>
          <a:bodyPr wrap="none"/>
          <a:lstStyle/>
          <a:p>
            <a:pPr marL="511175" indent="-279400" algn="ctr"/>
            <a:endParaRPr lang="en-US" sz="1200" dirty="0">
              <a:cs typeface="Times New Roman" pitchFamily="18" charset="0"/>
            </a:endParaRPr>
          </a:p>
          <a:p>
            <a:pPr marL="511175" indent="-279400" algn="ctr"/>
            <a:endParaRPr lang="en-US" sz="2000" b="1" dirty="0">
              <a:cs typeface="Times New Roman" pitchFamily="18" charset="0"/>
            </a:endParaRPr>
          </a:p>
          <a:p>
            <a:pPr marL="511175" indent="-279400" algn="ctr"/>
            <a:endParaRPr lang="en-US" sz="800" dirty="0"/>
          </a:p>
          <a:p>
            <a:pPr marL="511175" indent="-279400" algn="ctr"/>
            <a:r>
              <a:rPr lang="en-US" b="1" smtClean="0"/>
              <a:t>Dr. Sumaira </a:t>
            </a:r>
            <a:r>
              <a:rPr lang="en-US" b="1" dirty="0"/>
              <a:t>Nazir</a:t>
            </a:r>
          </a:p>
          <a:p>
            <a:pPr marL="511175" indent="-279400" algn="ctr"/>
            <a:r>
              <a:rPr lang="en-US" dirty="0"/>
              <a:t>Assistant Professor</a:t>
            </a:r>
          </a:p>
          <a:p>
            <a:pPr marL="511175" indent="-279400" algn="ctr"/>
            <a:endParaRPr lang="en-US" dirty="0"/>
          </a:p>
          <a:p>
            <a:pPr marL="511175" indent="-279400" algn="ctr"/>
            <a:r>
              <a:rPr lang="en-US" dirty="0"/>
              <a:t>Department of Software Engineering</a:t>
            </a:r>
          </a:p>
          <a:p>
            <a:pPr marL="511175" indent="-279400" algn="ctr"/>
            <a:r>
              <a:rPr lang="en-US" dirty="0"/>
              <a:t>National University of Modern Languages, Islamabad</a:t>
            </a:r>
          </a:p>
          <a:p>
            <a:pPr marL="511175" indent="-279400" algn="ctr"/>
            <a:endParaRPr lang="en-US" dirty="0"/>
          </a:p>
        </p:txBody>
      </p:sp>
      <p:sp>
        <p:nvSpPr>
          <p:cNvPr id="34823" name="Rectangle 34"/>
          <p:cNvSpPr>
            <a:spLocks noChangeArrowheads="1"/>
          </p:cNvSpPr>
          <p:nvPr/>
        </p:nvSpPr>
        <p:spPr bwMode="auto">
          <a:xfrm>
            <a:off x="533400" y="3486723"/>
            <a:ext cx="8229600" cy="3066477"/>
          </a:xfrm>
          <a:prstGeom prst="rect">
            <a:avLst/>
          </a:prstGeom>
          <a:noFill/>
          <a:ln w="9525">
            <a:noFill/>
            <a:miter lim="800000"/>
            <a:headEnd/>
            <a:tailEnd/>
          </a:ln>
        </p:spPr>
        <p:txBody>
          <a:bodyPr/>
          <a:lstStyle/>
          <a:p>
            <a:pPr eaLnBrk="0" hangingPunct="0">
              <a:spcBef>
                <a:spcPct val="20000"/>
              </a:spcBef>
              <a:buClr>
                <a:srgbClr val="FF0000"/>
              </a:buClr>
              <a:buSzPct val="60000"/>
            </a:pPr>
            <a:endParaRPr kumimoji="1" lang="en-US" dirty="0"/>
          </a:p>
        </p:txBody>
      </p:sp>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F30E42-9C80-4561-8E81-A800875E112C}"/>
              </a:ext>
            </a:extLst>
          </p:cNvPr>
          <p:cNvSpPr>
            <a:spLocks noGrp="1"/>
          </p:cNvSpPr>
          <p:nvPr>
            <p:ph type="title"/>
          </p:nvPr>
        </p:nvSpPr>
        <p:spPr/>
        <p:txBody>
          <a:bodyPr>
            <a:normAutofit/>
          </a:bodyPr>
          <a:lstStyle/>
          <a:p>
            <a:r>
              <a:rPr lang="en-US" sz="2400" b="1" dirty="0">
                <a:solidFill>
                  <a:schemeClr val="tx1"/>
                </a:solidFill>
                <a:effectLst/>
                <a:latin typeface="Times New Roman" panose="02020603050405020304" pitchFamily="18" charset="0"/>
                <a:ea typeface="Times New Roman" panose="02020603050405020304" pitchFamily="18" charset="0"/>
              </a:rPr>
              <a:t>Structured Walkthrough Cont.</a:t>
            </a:r>
            <a:endParaRPr lang="en-MY" sz="2400" dirty="0">
              <a:solidFill>
                <a:schemeClr val="tx1"/>
              </a:solidFill>
            </a:endParaRPr>
          </a:p>
        </p:txBody>
      </p:sp>
      <p:sp>
        <p:nvSpPr>
          <p:cNvPr id="3" name="Content Placeholder 2">
            <a:extLst>
              <a:ext uri="{FF2B5EF4-FFF2-40B4-BE49-F238E27FC236}">
                <a16:creationId xmlns="" xmlns:a16="http://schemas.microsoft.com/office/drawing/2014/main" id="{15786F98-8D44-485B-B2B5-B301E18E031F}"/>
              </a:ext>
            </a:extLst>
          </p:cNvPr>
          <p:cNvSpPr>
            <a:spLocks noGrp="1"/>
          </p:cNvSpPr>
          <p:nvPr>
            <p:ph idx="1"/>
          </p:nvPr>
        </p:nvSpPr>
        <p:spPr/>
        <p:txBody>
          <a:bodyPr>
            <a:normAutofit fontScale="32500" lnSpcReduction="20000"/>
          </a:bodyPr>
          <a:lstStyle/>
          <a:p>
            <a:pPr marL="92075" lvl="3" indent="0">
              <a:lnSpc>
                <a:spcPct val="200000"/>
              </a:lnSpc>
              <a:buNone/>
              <a:tabLst>
                <a:tab pos="638175" algn="l"/>
              </a:tabLst>
            </a:pPr>
            <a:r>
              <a:rPr lang="en-US" sz="6400" b="1" dirty="0">
                <a:solidFill>
                  <a:schemeClr val="tx1"/>
                </a:solidFill>
                <a:effectLst/>
                <a:latin typeface="Times New Roman" panose="02020603050405020304" pitchFamily="18" charset="0"/>
                <a:ea typeface="Times New Roman" panose="02020603050405020304" pitchFamily="18" charset="0"/>
              </a:rPr>
              <a:t>Team Roles of Structured Walkthrough </a:t>
            </a:r>
            <a:endParaRPr lang="en-MY" sz="64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6400" b="1" dirty="0">
                <a:solidFill>
                  <a:schemeClr val="tx1"/>
                </a:solidFill>
                <a:effectLst/>
                <a:latin typeface="Times New Roman" panose="02020603050405020304" pitchFamily="18" charset="0"/>
                <a:ea typeface="Times New Roman" panose="02020603050405020304" pitchFamily="18" charset="0"/>
              </a:rPr>
              <a:t>Coordinator: </a:t>
            </a:r>
            <a:r>
              <a:rPr lang="en-US" sz="6400" dirty="0">
                <a:solidFill>
                  <a:schemeClr val="tx1"/>
                </a:solidFill>
                <a:effectLst/>
                <a:latin typeface="Times New Roman" panose="02020603050405020304" pitchFamily="18" charset="0"/>
                <a:ea typeface="Times New Roman" panose="02020603050405020304" pitchFamily="18" charset="0"/>
              </a:rPr>
              <a:t>The coordinator does the planning and the organization of the walkthrough review process and he/she takes the role of the moderator during the walkthrough meeting</a:t>
            </a:r>
          </a:p>
          <a:p>
            <a:pPr algn="just">
              <a:lnSpc>
                <a:spcPct val="150000"/>
              </a:lnSpc>
            </a:pPr>
            <a:r>
              <a:rPr lang="en-US" sz="6400" b="1" dirty="0">
                <a:solidFill>
                  <a:schemeClr val="tx1"/>
                </a:solidFill>
                <a:effectLst/>
                <a:latin typeface="Times New Roman" panose="02020603050405020304" pitchFamily="18" charset="0"/>
                <a:ea typeface="Times New Roman" panose="02020603050405020304" pitchFamily="18" charset="0"/>
              </a:rPr>
              <a:t>Producer: </a:t>
            </a:r>
            <a:r>
              <a:rPr lang="en-US" sz="6400" dirty="0">
                <a:solidFill>
                  <a:schemeClr val="tx1"/>
                </a:solidFill>
                <a:effectLst/>
                <a:latin typeface="Times New Roman" panose="02020603050405020304" pitchFamily="18" charset="0"/>
                <a:ea typeface="Times New Roman" panose="02020603050405020304" pitchFamily="18" charset="0"/>
              </a:rPr>
              <a:t>The producer is responsible to prepare the artifact that is to be reviewed</a:t>
            </a:r>
          </a:p>
          <a:p>
            <a:pPr algn="just">
              <a:lnSpc>
                <a:spcPct val="150000"/>
              </a:lnSpc>
            </a:pPr>
            <a:r>
              <a:rPr lang="en-US" sz="6400" b="1" dirty="0">
                <a:solidFill>
                  <a:schemeClr val="tx1"/>
                </a:solidFill>
                <a:effectLst/>
                <a:latin typeface="Times New Roman" panose="02020603050405020304" pitchFamily="18" charset="0"/>
                <a:ea typeface="Times New Roman" panose="02020603050405020304" pitchFamily="18" charset="0"/>
              </a:rPr>
              <a:t>Reviewer: </a:t>
            </a:r>
            <a:r>
              <a:rPr lang="en-US" sz="6400" dirty="0">
                <a:solidFill>
                  <a:schemeClr val="tx1"/>
                </a:solidFill>
                <a:effectLst/>
                <a:latin typeface="Times New Roman" panose="02020603050405020304" pitchFamily="18" charset="0"/>
                <a:ea typeface="Times New Roman" panose="02020603050405020304" pitchFamily="18" charset="0"/>
              </a:rPr>
              <a:t>The reviewer’s task is to find the defects from the artifact.</a:t>
            </a:r>
            <a:endParaRPr lang="en-MY" sz="6400" dirty="0">
              <a:solidFill>
                <a:schemeClr val="tx1"/>
              </a:solidFill>
              <a:effectLst/>
              <a:latin typeface="Times New Roman" panose="02020603050405020304" pitchFamily="18" charset="0"/>
              <a:ea typeface="Times New Roman" panose="02020603050405020304" pitchFamily="18" charset="0"/>
            </a:endParaRPr>
          </a:p>
          <a:p>
            <a:endParaRPr lang="en-MY" dirty="0">
              <a:solidFill>
                <a:schemeClr val="tx1"/>
              </a:solidFill>
            </a:endParaRPr>
          </a:p>
        </p:txBody>
      </p:sp>
      <p:sp>
        <p:nvSpPr>
          <p:cNvPr id="4" name="Slide Number Placeholder 3">
            <a:extLst>
              <a:ext uri="{FF2B5EF4-FFF2-40B4-BE49-F238E27FC236}">
                <a16:creationId xmlns="" xmlns:a16="http://schemas.microsoft.com/office/drawing/2014/main" id="{762A474C-F48E-4E30-BAC9-2992D83BF96D}"/>
              </a:ext>
            </a:extLst>
          </p:cNvPr>
          <p:cNvSpPr>
            <a:spLocks noGrp="1"/>
          </p:cNvSpPr>
          <p:nvPr>
            <p:ph type="sldNum" sz="quarter" idx="12"/>
          </p:nvPr>
        </p:nvSpPr>
        <p:spPr/>
        <p:txBody>
          <a:bodyPr/>
          <a:lstStyle/>
          <a:p>
            <a:fld id="{028E3F4F-51B2-42EE-AFA2-40C4572185CC}" type="slidenum">
              <a:rPr lang="en-US" smtClean="0"/>
              <a:t>10</a:t>
            </a:fld>
            <a:endParaRPr lang="en-US" dirty="0"/>
          </a:p>
        </p:txBody>
      </p:sp>
    </p:spTree>
    <p:extLst>
      <p:ext uri="{BB962C8B-B14F-4D97-AF65-F5344CB8AC3E}">
        <p14:creationId xmlns:p14="http://schemas.microsoft.com/office/powerpoint/2010/main" val="823752778"/>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lvl="2" indent="0" algn="ctr">
              <a:spcBef>
                <a:spcPts val="1200"/>
              </a:spcBef>
              <a:spcAft>
                <a:spcPts val="200"/>
              </a:spcAft>
              <a:buSzPct val="100000"/>
              <a:buNone/>
            </a:pPr>
            <a:endParaRPr lang="en-US" sz="6000" b="1" dirty="0">
              <a:solidFill>
                <a:schemeClr val="tx1"/>
              </a:solidFill>
            </a:endParaRPr>
          </a:p>
          <a:p>
            <a:pPr marL="0" lvl="2" indent="0" algn="ctr">
              <a:spcBef>
                <a:spcPts val="1200"/>
              </a:spcBef>
              <a:spcAft>
                <a:spcPts val="200"/>
              </a:spcAft>
              <a:buSzPct val="100000"/>
              <a:buNone/>
            </a:pPr>
            <a:r>
              <a:rPr lang="en-US" sz="6000" b="1" dirty="0" smtClean="0">
                <a:solidFill>
                  <a:schemeClr val="tx1"/>
                </a:solidFill>
              </a:rPr>
              <a:t>Two-persons Inspection Process</a:t>
            </a:r>
            <a:endParaRPr lang="en-US" sz="4000" b="1" dirty="0">
              <a:solidFill>
                <a:schemeClr val="tx1"/>
              </a:solidFill>
            </a:endParaRPr>
          </a:p>
          <a:p>
            <a:pPr algn="ctr"/>
            <a:endParaRPr lang="en-US" sz="6000" b="1" dirty="0">
              <a:solidFill>
                <a:schemeClr val="tx1"/>
              </a:solidFill>
            </a:endParaRPr>
          </a:p>
        </p:txBody>
      </p:sp>
      <p:sp>
        <p:nvSpPr>
          <p:cNvPr id="4" name="Slide Number Placeholder 3"/>
          <p:cNvSpPr>
            <a:spLocks noGrp="1"/>
          </p:cNvSpPr>
          <p:nvPr>
            <p:ph type="sldNum" sz="quarter" idx="12"/>
          </p:nvPr>
        </p:nvSpPr>
        <p:spPr/>
        <p:txBody>
          <a:bodyPr/>
          <a:lstStyle/>
          <a:p>
            <a:fld id="{028E3F4F-51B2-42EE-AFA2-40C4572185CC}" type="slidenum">
              <a:rPr lang="en-US" smtClean="0"/>
              <a:t>11</a:t>
            </a:fld>
            <a:endParaRPr lang="en-US" dirty="0"/>
          </a:p>
        </p:txBody>
      </p:sp>
    </p:spTree>
    <p:extLst>
      <p:ext uri="{BB962C8B-B14F-4D97-AF65-F5344CB8AC3E}">
        <p14:creationId xmlns:p14="http://schemas.microsoft.com/office/powerpoint/2010/main" val="3903385081"/>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D4E81C-F68B-4A49-8C15-6ECCC73B1D00}"/>
              </a:ext>
            </a:extLst>
          </p:cNvPr>
          <p:cNvSpPr>
            <a:spLocks noGrp="1"/>
          </p:cNvSpPr>
          <p:nvPr>
            <p:ph type="title"/>
          </p:nvPr>
        </p:nvSpPr>
        <p:spPr/>
        <p:txBody>
          <a:bodyPr>
            <a:normAutofit/>
          </a:bodyPr>
          <a:lstStyle/>
          <a:p>
            <a:r>
              <a:rPr lang="en-US" sz="2800" b="1" dirty="0">
                <a:solidFill>
                  <a:schemeClr val="tx1"/>
                </a:solidFill>
                <a:effectLst/>
                <a:latin typeface="Times New Roman" panose="02020603050405020304" pitchFamily="18" charset="0"/>
                <a:ea typeface="Times New Roman" panose="02020603050405020304" pitchFamily="18" charset="0"/>
              </a:rPr>
              <a:t>Two-person Inspection Process</a:t>
            </a:r>
            <a:endParaRPr lang="en-MY" sz="2800" dirty="0">
              <a:solidFill>
                <a:schemeClr val="tx1"/>
              </a:solidFill>
            </a:endParaRPr>
          </a:p>
        </p:txBody>
      </p:sp>
      <p:sp>
        <p:nvSpPr>
          <p:cNvPr id="3" name="Content Placeholder 2">
            <a:extLst>
              <a:ext uri="{FF2B5EF4-FFF2-40B4-BE49-F238E27FC236}">
                <a16:creationId xmlns="" xmlns:a16="http://schemas.microsoft.com/office/drawing/2014/main" id="{FCDE52DF-7B40-42AC-942F-DD924C58915A}"/>
              </a:ext>
            </a:extLst>
          </p:cNvPr>
          <p:cNvSpPr>
            <a:spLocks noGrp="1"/>
          </p:cNvSpPr>
          <p:nvPr>
            <p:ph idx="1"/>
          </p:nvPr>
        </p:nvSpPr>
        <p:spPr/>
        <p:txBody>
          <a:bodyPr/>
          <a:lstStyle/>
          <a:p>
            <a:pPr algn="just"/>
            <a:r>
              <a:rPr lang="en-US" sz="1800" dirty="0">
                <a:solidFill>
                  <a:schemeClr val="tx1"/>
                </a:solidFill>
                <a:effectLst/>
                <a:latin typeface="Times New Roman" panose="02020603050405020304" pitchFamily="18" charset="0"/>
                <a:ea typeface="Times New Roman" panose="02020603050405020304" pitchFamily="18" charset="0"/>
              </a:rPr>
              <a:t>This process was suggested by </a:t>
            </a:r>
            <a:r>
              <a:rPr lang="en-US" sz="1800" dirty="0" err="1">
                <a:solidFill>
                  <a:schemeClr val="tx1"/>
                </a:solidFill>
                <a:effectLst/>
                <a:latin typeface="Times New Roman" panose="02020603050405020304" pitchFamily="18" charset="0"/>
                <a:ea typeface="Times New Roman" panose="02020603050405020304" pitchFamily="18" charset="0"/>
              </a:rPr>
              <a:t>Bisant</a:t>
            </a:r>
            <a:r>
              <a:rPr lang="en-US" sz="1800" dirty="0">
                <a:solidFill>
                  <a:schemeClr val="tx1"/>
                </a:solidFill>
                <a:effectLst/>
                <a:latin typeface="Times New Roman" panose="02020603050405020304" pitchFamily="18" charset="0"/>
                <a:ea typeface="Times New Roman" panose="02020603050405020304" pitchFamily="18" charset="0"/>
              </a:rPr>
              <a:t> and Lyle in 1989. It is very useful for the evaluation of less experienced programmers’ productivity. It includes all phase of Fagan’s inspection process but the roles are reduced to two only i.e. author and a reviewer. </a:t>
            </a:r>
          </a:p>
          <a:p>
            <a:pPr algn="just"/>
            <a:r>
              <a:rPr lang="en-US" sz="1800" b="1" dirty="0">
                <a:solidFill>
                  <a:schemeClr val="tx1"/>
                </a:solidFill>
                <a:latin typeface="Times New Roman" panose="02020603050405020304" pitchFamily="18" charset="0"/>
              </a:rPr>
              <a:t>Phases</a:t>
            </a:r>
          </a:p>
          <a:p>
            <a:pPr algn="just"/>
            <a:r>
              <a:rPr lang="en-US" sz="1800" dirty="0">
                <a:solidFill>
                  <a:schemeClr val="tx1"/>
                </a:solidFill>
                <a:latin typeface="Times New Roman" panose="02020603050405020304" pitchFamily="18" charset="0"/>
              </a:rPr>
              <a:t>Same as Fagan’s inspection</a:t>
            </a:r>
          </a:p>
          <a:p>
            <a:pPr algn="just"/>
            <a:r>
              <a:rPr lang="en-US" sz="1800" b="1" dirty="0">
                <a:solidFill>
                  <a:schemeClr val="tx1"/>
                </a:solidFill>
                <a:latin typeface="Times New Roman" panose="02020603050405020304" pitchFamily="18" charset="0"/>
              </a:rPr>
              <a:t>Roles: </a:t>
            </a:r>
          </a:p>
          <a:p>
            <a:pPr algn="just"/>
            <a:r>
              <a:rPr lang="en-US" sz="1800" dirty="0">
                <a:solidFill>
                  <a:schemeClr val="tx1"/>
                </a:solidFill>
                <a:latin typeface="Times New Roman" panose="02020603050405020304" pitchFamily="18" charset="0"/>
              </a:rPr>
              <a:t>Author and Reviewer</a:t>
            </a:r>
            <a:endParaRPr lang="en-MY" dirty="0">
              <a:solidFill>
                <a:schemeClr val="tx1"/>
              </a:solidFill>
            </a:endParaRPr>
          </a:p>
        </p:txBody>
      </p:sp>
      <p:sp>
        <p:nvSpPr>
          <p:cNvPr id="4" name="Slide Number Placeholder 3">
            <a:extLst>
              <a:ext uri="{FF2B5EF4-FFF2-40B4-BE49-F238E27FC236}">
                <a16:creationId xmlns="" xmlns:a16="http://schemas.microsoft.com/office/drawing/2014/main" id="{ED3FBA92-E01D-4944-9BD4-D653241ADBB1}"/>
              </a:ext>
            </a:extLst>
          </p:cNvPr>
          <p:cNvSpPr>
            <a:spLocks noGrp="1"/>
          </p:cNvSpPr>
          <p:nvPr>
            <p:ph type="sldNum" sz="quarter" idx="12"/>
          </p:nvPr>
        </p:nvSpPr>
        <p:spPr/>
        <p:txBody>
          <a:bodyPr/>
          <a:lstStyle/>
          <a:p>
            <a:fld id="{028E3F4F-51B2-42EE-AFA2-40C4572185CC}" type="slidenum">
              <a:rPr lang="en-US" smtClean="0"/>
              <a:t>12</a:t>
            </a:fld>
            <a:endParaRPr lang="en-US" dirty="0"/>
          </a:p>
        </p:txBody>
      </p:sp>
    </p:spTree>
    <p:extLst>
      <p:ext uri="{BB962C8B-B14F-4D97-AF65-F5344CB8AC3E}">
        <p14:creationId xmlns:p14="http://schemas.microsoft.com/office/powerpoint/2010/main" val="449404445"/>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lvl="2" indent="0" algn="ctr">
              <a:spcBef>
                <a:spcPts val="1200"/>
              </a:spcBef>
              <a:spcAft>
                <a:spcPts val="200"/>
              </a:spcAft>
              <a:buSzPct val="100000"/>
              <a:buNone/>
            </a:pPr>
            <a:endParaRPr lang="en-US" sz="6000" b="1" dirty="0">
              <a:solidFill>
                <a:schemeClr val="tx1"/>
              </a:solidFill>
            </a:endParaRPr>
          </a:p>
          <a:p>
            <a:pPr marL="0" lvl="2" indent="0" algn="ctr">
              <a:spcBef>
                <a:spcPts val="1200"/>
              </a:spcBef>
              <a:spcAft>
                <a:spcPts val="200"/>
              </a:spcAft>
              <a:buSzPct val="100000"/>
              <a:buNone/>
            </a:pPr>
            <a:r>
              <a:rPr lang="en-US" sz="6000" b="1" dirty="0" smtClean="0">
                <a:solidFill>
                  <a:schemeClr val="tx1"/>
                </a:solidFill>
              </a:rPr>
              <a:t>Inspections Vs. Reviews</a:t>
            </a:r>
            <a:endParaRPr lang="en-US" sz="4000" b="1" dirty="0">
              <a:solidFill>
                <a:schemeClr val="tx1"/>
              </a:solidFill>
            </a:endParaRPr>
          </a:p>
          <a:p>
            <a:pPr algn="ctr"/>
            <a:endParaRPr lang="en-US" sz="6000" b="1" dirty="0">
              <a:solidFill>
                <a:schemeClr val="tx1"/>
              </a:solidFill>
            </a:endParaRPr>
          </a:p>
        </p:txBody>
      </p:sp>
      <p:sp>
        <p:nvSpPr>
          <p:cNvPr id="4" name="Slide Number Placeholder 3"/>
          <p:cNvSpPr>
            <a:spLocks noGrp="1"/>
          </p:cNvSpPr>
          <p:nvPr>
            <p:ph type="sldNum" sz="quarter" idx="12"/>
          </p:nvPr>
        </p:nvSpPr>
        <p:spPr/>
        <p:txBody>
          <a:bodyPr/>
          <a:lstStyle/>
          <a:p>
            <a:fld id="{028E3F4F-51B2-42EE-AFA2-40C4572185CC}" type="slidenum">
              <a:rPr lang="en-US" smtClean="0"/>
              <a:t>13</a:t>
            </a:fld>
            <a:endParaRPr lang="en-US" dirty="0"/>
          </a:p>
        </p:txBody>
      </p:sp>
    </p:spTree>
    <p:extLst>
      <p:ext uri="{BB962C8B-B14F-4D97-AF65-F5344CB8AC3E}">
        <p14:creationId xmlns:p14="http://schemas.microsoft.com/office/powerpoint/2010/main" val="2827405585"/>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D98D29-EDD4-4401-93D7-DB5C262F65BB}"/>
              </a:ext>
            </a:extLst>
          </p:cNvPr>
          <p:cNvSpPr>
            <a:spLocks noGrp="1"/>
          </p:cNvSpPr>
          <p:nvPr>
            <p:ph type="title"/>
          </p:nvPr>
        </p:nvSpPr>
        <p:spPr/>
        <p:txBody>
          <a:bodyPr/>
          <a:lstStyle/>
          <a:p>
            <a:endParaRPr lang="en-MY"/>
          </a:p>
        </p:txBody>
      </p:sp>
      <p:pic>
        <p:nvPicPr>
          <p:cNvPr id="6" name="Content Placeholder 5" descr="Text&#10;&#10;Description automatically generated">
            <a:extLst>
              <a:ext uri="{FF2B5EF4-FFF2-40B4-BE49-F238E27FC236}">
                <a16:creationId xmlns="" xmlns:a16="http://schemas.microsoft.com/office/drawing/2014/main" id="{25FFF1B6-9350-4E6D-9A75-77015E078E3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1405"/>
          <a:stretch/>
        </p:blipFill>
        <p:spPr>
          <a:xfrm>
            <a:off x="555096" y="381000"/>
            <a:ext cx="8079527" cy="5368549"/>
          </a:xfrm>
        </p:spPr>
      </p:pic>
      <p:sp>
        <p:nvSpPr>
          <p:cNvPr id="4" name="Slide Number Placeholder 3">
            <a:extLst>
              <a:ext uri="{FF2B5EF4-FFF2-40B4-BE49-F238E27FC236}">
                <a16:creationId xmlns="" xmlns:a16="http://schemas.microsoft.com/office/drawing/2014/main" id="{2E615A66-6056-4894-8153-C54600B7E367}"/>
              </a:ext>
            </a:extLst>
          </p:cNvPr>
          <p:cNvSpPr>
            <a:spLocks noGrp="1"/>
          </p:cNvSpPr>
          <p:nvPr>
            <p:ph type="sldNum" sz="quarter" idx="12"/>
          </p:nvPr>
        </p:nvSpPr>
        <p:spPr/>
        <p:txBody>
          <a:bodyPr/>
          <a:lstStyle/>
          <a:p>
            <a:fld id="{028E3F4F-51B2-42EE-AFA2-40C4572185CC}" type="slidenum">
              <a:rPr lang="en-US" smtClean="0"/>
              <a:t>14</a:t>
            </a:fld>
            <a:endParaRPr lang="en-US" dirty="0"/>
          </a:p>
        </p:txBody>
      </p:sp>
    </p:spTree>
    <p:extLst>
      <p:ext uri="{BB962C8B-B14F-4D97-AF65-F5344CB8AC3E}">
        <p14:creationId xmlns:p14="http://schemas.microsoft.com/office/powerpoint/2010/main" val="1432971885"/>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endParaRPr lang="en-US" sz="6000" b="1" dirty="0" smtClean="0">
              <a:solidFill>
                <a:schemeClr val="tx1"/>
              </a:solidFill>
            </a:endParaRPr>
          </a:p>
          <a:p>
            <a:pPr marL="91440" lvl="2" indent="-91440" algn="ctr">
              <a:spcBef>
                <a:spcPts val="1200"/>
              </a:spcBef>
              <a:spcAft>
                <a:spcPts val="200"/>
              </a:spcAft>
              <a:buSzPct val="100000"/>
              <a:buFont typeface="Calibri" panose="020F0502020204030204" pitchFamily="34" charset="0"/>
              <a:buChar char=" "/>
            </a:pPr>
            <a:r>
              <a:rPr lang="en-US" sz="4000" b="1" dirty="0" smtClean="0">
                <a:solidFill>
                  <a:schemeClr val="tx1"/>
                </a:solidFill>
              </a:rPr>
              <a:t>Fagan’s Inspection Process</a:t>
            </a:r>
            <a:endParaRPr lang="en-US" sz="4000" b="1" dirty="0">
              <a:solidFill>
                <a:schemeClr val="tx1"/>
              </a:solidFill>
            </a:endParaRPr>
          </a:p>
          <a:p>
            <a:pPr algn="ctr"/>
            <a:endParaRPr lang="en-US" sz="6000" b="1" dirty="0">
              <a:solidFill>
                <a:schemeClr val="tx1"/>
              </a:solidFill>
            </a:endParaRPr>
          </a:p>
        </p:txBody>
      </p:sp>
      <p:sp>
        <p:nvSpPr>
          <p:cNvPr id="4" name="Slide Number Placeholder 3"/>
          <p:cNvSpPr>
            <a:spLocks noGrp="1"/>
          </p:cNvSpPr>
          <p:nvPr>
            <p:ph type="sldNum" sz="quarter" idx="12"/>
          </p:nvPr>
        </p:nvSpPr>
        <p:spPr/>
        <p:txBody>
          <a:bodyPr/>
          <a:lstStyle/>
          <a:p>
            <a:fld id="{028E3F4F-51B2-42EE-AFA2-40C4572185CC}" type="slidenum">
              <a:rPr lang="en-US" smtClean="0"/>
              <a:t>2</a:t>
            </a:fld>
            <a:endParaRPr lang="en-US" dirty="0"/>
          </a:p>
        </p:txBody>
      </p:sp>
    </p:spTree>
    <p:extLst>
      <p:ext uri="{BB962C8B-B14F-4D97-AF65-F5344CB8AC3E}">
        <p14:creationId xmlns:p14="http://schemas.microsoft.com/office/powerpoint/2010/main" val="236987012"/>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691B26-2FE7-445B-9777-450D8F15BAC1}"/>
              </a:ext>
            </a:extLst>
          </p:cNvPr>
          <p:cNvSpPr>
            <a:spLocks noGrp="1"/>
          </p:cNvSpPr>
          <p:nvPr>
            <p:ph type="title"/>
          </p:nvPr>
        </p:nvSpPr>
        <p:spPr/>
        <p:txBody>
          <a:bodyPr/>
          <a:lstStyle/>
          <a:p>
            <a:pPr algn="just"/>
            <a:r>
              <a:rPr lang="en-MY" dirty="0">
                <a:solidFill>
                  <a:schemeClr val="tx1"/>
                </a:solidFill>
                <a:latin typeface="Times New Roman" panose="02020603050405020304" pitchFamily="18" charset="0"/>
                <a:cs typeface="Times New Roman" panose="02020603050405020304" pitchFamily="18" charset="0"/>
              </a:rPr>
              <a:t>Inspection Process</a:t>
            </a:r>
          </a:p>
        </p:txBody>
      </p:sp>
      <p:sp>
        <p:nvSpPr>
          <p:cNvPr id="3" name="Content Placeholder 2">
            <a:extLst>
              <a:ext uri="{FF2B5EF4-FFF2-40B4-BE49-F238E27FC236}">
                <a16:creationId xmlns="" xmlns:a16="http://schemas.microsoft.com/office/drawing/2014/main" id="{3EAD94A0-E1C8-48E1-9D26-0EC929FA41C7}"/>
              </a:ext>
            </a:extLst>
          </p:cNvPr>
          <p:cNvSpPr>
            <a:spLocks noGrp="1"/>
          </p:cNvSpPr>
          <p:nvPr>
            <p:ph idx="1"/>
          </p:nvPr>
        </p:nvSpPr>
        <p:spPr/>
        <p:txBody>
          <a:bodyPr>
            <a:noAutofit/>
          </a:bodyPr>
          <a:lstStyle/>
          <a:p>
            <a:pPr algn="just">
              <a:buFont typeface="Arial" panose="020B0604020202020204" pitchFamily="34" charset="0"/>
              <a:buChar char="•"/>
            </a:pPr>
            <a:r>
              <a:rPr lang="en-US" sz="2400" b="0" i="0" dirty="0">
                <a:solidFill>
                  <a:schemeClr val="tx1"/>
                </a:solidFill>
                <a:effectLst/>
                <a:latin typeface="Arial" panose="020B0604020202020204" pitchFamily="34" charset="0"/>
              </a:rPr>
              <a:t>The inspection process was developed in the mid-1970s and it has later been extended and modified.</a:t>
            </a:r>
          </a:p>
          <a:p>
            <a:pPr marL="0" indent="0" algn="just">
              <a:buNone/>
            </a:pPr>
            <a:endParaRPr lang="en-US" sz="2400" b="0" i="0" dirty="0">
              <a:solidFill>
                <a:schemeClr val="tx1"/>
              </a:solidFill>
              <a:effectLst/>
              <a:latin typeface="Arial" panose="020B0604020202020204" pitchFamily="34" charset="0"/>
            </a:endParaRPr>
          </a:p>
          <a:p>
            <a:pPr algn="just">
              <a:buFont typeface="Arial" panose="020B0604020202020204" pitchFamily="34" charset="0"/>
              <a:buChar char="•"/>
            </a:pPr>
            <a:r>
              <a:rPr lang="en-US" sz="2400" b="0" i="0" dirty="0">
                <a:solidFill>
                  <a:schemeClr val="tx1"/>
                </a:solidFill>
                <a:effectLst/>
                <a:latin typeface="Arial" panose="020B0604020202020204" pitchFamily="34" charset="0"/>
              </a:rPr>
              <a:t>The process should have entry criteria that determine if the inspection process is ready to begin. This prevents unfinished work products from entering the inspection process. </a:t>
            </a:r>
          </a:p>
          <a:p>
            <a:pPr marL="0" indent="0" algn="just">
              <a:buNone/>
            </a:pPr>
            <a:endParaRPr lang="en-US" sz="2400" b="0" i="0" dirty="0">
              <a:solidFill>
                <a:schemeClr val="tx1"/>
              </a:solidFill>
              <a:effectLst/>
              <a:latin typeface="Arial" panose="020B0604020202020204" pitchFamily="34" charset="0"/>
            </a:endParaRPr>
          </a:p>
          <a:p>
            <a:pPr algn="just">
              <a:buFont typeface="Arial" panose="020B0604020202020204" pitchFamily="34" charset="0"/>
              <a:buChar char="•"/>
            </a:pPr>
            <a:r>
              <a:rPr lang="en-US" sz="2400" b="0" i="0" dirty="0">
                <a:solidFill>
                  <a:schemeClr val="tx1"/>
                </a:solidFill>
                <a:effectLst/>
                <a:latin typeface="Arial" panose="020B0604020202020204" pitchFamily="34" charset="0"/>
              </a:rPr>
              <a:t>The entry criteria might be a checklist including items such as "The document has been spell-checked".</a:t>
            </a:r>
          </a:p>
          <a:p>
            <a:pPr algn="just"/>
            <a:endParaRPr lang="en-MY" sz="2400" dirty="0">
              <a:solidFill>
                <a:schemeClr val="tx1"/>
              </a:solidFill>
            </a:endParaRPr>
          </a:p>
        </p:txBody>
      </p:sp>
      <p:sp>
        <p:nvSpPr>
          <p:cNvPr id="4" name="Slide Number Placeholder 3">
            <a:extLst>
              <a:ext uri="{FF2B5EF4-FFF2-40B4-BE49-F238E27FC236}">
                <a16:creationId xmlns="" xmlns:a16="http://schemas.microsoft.com/office/drawing/2014/main" id="{05EF7A65-566B-4D50-A8B2-4A11A980F723}"/>
              </a:ext>
            </a:extLst>
          </p:cNvPr>
          <p:cNvSpPr>
            <a:spLocks noGrp="1"/>
          </p:cNvSpPr>
          <p:nvPr>
            <p:ph type="sldNum" sz="quarter" idx="12"/>
          </p:nvPr>
        </p:nvSpPr>
        <p:spPr/>
        <p:txBody>
          <a:bodyPr/>
          <a:lstStyle/>
          <a:p>
            <a:fld id="{028E3F4F-51B2-42EE-AFA2-40C4572185CC}" type="slidenum">
              <a:rPr lang="en-US" smtClean="0"/>
              <a:t>3</a:t>
            </a:fld>
            <a:endParaRPr lang="en-US" dirty="0"/>
          </a:p>
        </p:txBody>
      </p:sp>
    </p:spTree>
    <p:extLst>
      <p:ext uri="{BB962C8B-B14F-4D97-AF65-F5344CB8AC3E}">
        <p14:creationId xmlns:p14="http://schemas.microsoft.com/office/powerpoint/2010/main" val="2144610846"/>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270583-B0FD-4E8D-ABCF-025366464FB1}"/>
              </a:ext>
            </a:extLst>
          </p:cNvPr>
          <p:cNvSpPr>
            <a:spLocks noGrp="1"/>
          </p:cNvSpPr>
          <p:nvPr>
            <p:ph type="title"/>
          </p:nvPr>
        </p:nvSpPr>
        <p:spPr/>
        <p:txBody>
          <a:bodyPr/>
          <a:lstStyle/>
          <a:p>
            <a:r>
              <a:rPr lang="en-MY" dirty="0">
                <a:solidFill>
                  <a:schemeClr val="tx1"/>
                </a:solidFill>
                <a:latin typeface="Times New Roman" panose="02020603050405020304" pitchFamily="18" charset="0"/>
                <a:cs typeface="Times New Roman" panose="02020603050405020304" pitchFamily="18" charset="0"/>
              </a:rPr>
              <a:t>Inspection Process Stages</a:t>
            </a:r>
          </a:p>
        </p:txBody>
      </p:sp>
      <p:sp>
        <p:nvSpPr>
          <p:cNvPr id="3" name="Content Placeholder 2">
            <a:extLst>
              <a:ext uri="{FF2B5EF4-FFF2-40B4-BE49-F238E27FC236}">
                <a16:creationId xmlns="" xmlns:a16="http://schemas.microsoft.com/office/drawing/2014/main" id="{4ECBBBC2-B418-4D76-96D7-1F8945921BDD}"/>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Planning:</a:t>
            </a:r>
            <a:r>
              <a:rPr lang="en-US" b="0" i="0" dirty="0">
                <a:solidFill>
                  <a:schemeClr val="tx1"/>
                </a:solidFill>
                <a:effectLst/>
                <a:latin typeface="Times New Roman" panose="02020603050405020304" pitchFamily="18" charset="0"/>
                <a:cs typeface="Times New Roman" panose="02020603050405020304" pitchFamily="18" charset="0"/>
              </a:rPr>
              <a:t> The inspection is planned by the moderator.</a:t>
            </a:r>
          </a:p>
          <a:p>
            <a:pPr algn="just">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Overview meeting:</a:t>
            </a:r>
            <a:r>
              <a:rPr lang="en-US" b="0" i="0" dirty="0">
                <a:solidFill>
                  <a:schemeClr val="tx1"/>
                </a:solidFill>
                <a:effectLst/>
                <a:latin typeface="Times New Roman" panose="02020603050405020304" pitchFamily="18" charset="0"/>
                <a:cs typeface="Times New Roman" panose="02020603050405020304" pitchFamily="18" charset="0"/>
              </a:rPr>
              <a:t> The author describes the background of the work product.</a:t>
            </a:r>
          </a:p>
          <a:p>
            <a:pPr algn="just">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Preparation:</a:t>
            </a:r>
            <a:r>
              <a:rPr lang="en-US" b="0" i="0" dirty="0">
                <a:solidFill>
                  <a:schemeClr val="tx1"/>
                </a:solidFill>
                <a:effectLst/>
                <a:latin typeface="Times New Roman" panose="02020603050405020304" pitchFamily="18" charset="0"/>
                <a:cs typeface="Times New Roman" panose="02020603050405020304" pitchFamily="18" charset="0"/>
              </a:rPr>
              <a:t> Each inspector examines the work product to identify possible defects.</a:t>
            </a:r>
          </a:p>
          <a:p>
            <a:pPr algn="just">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Inspection meeting:</a:t>
            </a:r>
            <a:r>
              <a:rPr lang="en-US" b="0" i="0" dirty="0">
                <a:solidFill>
                  <a:schemeClr val="tx1"/>
                </a:solidFill>
                <a:effectLst/>
                <a:latin typeface="Times New Roman" panose="02020603050405020304" pitchFamily="18" charset="0"/>
                <a:cs typeface="Times New Roman" panose="02020603050405020304" pitchFamily="18" charset="0"/>
              </a:rPr>
              <a:t> During this meeting the reader reads through the work product, part by part and the inspectors point out the defects for every part.</a:t>
            </a:r>
          </a:p>
          <a:p>
            <a:pPr algn="just">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Rework:</a:t>
            </a:r>
            <a:r>
              <a:rPr lang="en-US" b="0" i="0" dirty="0">
                <a:solidFill>
                  <a:schemeClr val="tx1"/>
                </a:solidFill>
                <a:effectLst/>
                <a:latin typeface="Times New Roman" panose="02020603050405020304" pitchFamily="18" charset="0"/>
                <a:cs typeface="Times New Roman" panose="02020603050405020304" pitchFamily="18" charset="0"/>
              </a:rPr>
              <a:t> The author makes changes to the work product according to the action plans from the inspection meeting.</a:t>
            </a:r>
          </a:p>
          <a:p>
            <a:pPr algn="just">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Follow-up:</a:t>
            </a:r>
            <a:r>
              <a:rPr lang="en-US" b="0" i="0" dirty="0">
                <a:solidFill>
                  <a:schemeClr val="tx1"/>
                </a:solidFill>
                <a:effectLst/>
                <a:latin typeface="Times New Roman" panose="02020603050405020304" pitchFamily="18" charset="0"/>
                <a:cs typeface="Times New Roman" panose="02020603050405020304" pitchFamily="18" charset="0"/>
              </a:rPr>
              <a:t> The changes by the author are checked to make sure everything is correct.</a:t>
            </a:r>
          </a:p>
          <a:p>
            <a:pPr algn="just"/>
            <a:endParaRPr lang="en-MY"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D6EE37A2-0D30-44D0-A230-1D6170E8E82F}"/>
              </a:ext>
            </a:extLst>
          </p:cNvPr>
          <p:cNvSpPr>
            <a:spLocks noGrp="1"/>
          </p:cNvSpPr>
          <p:nvPr>
            <p:ph type="sldNum" sz="quarter" idx="12"/>
          </p:nvPr>
        </p:nvSpPr>
        <p:spPr/>
        <p:txBody>
          <a:bodyPr/>
          <a:lstStyle/>
          <a:p>
            <a:fld id="{028E3F4F-51B2-42EE-AFA2-40C4572185CC}" type="slidenum">
              <a:rPr lang="en-US" smtClean="0"/>
              <a:t>4</a:t>
            </a:fld>
            <a:endParaRPr lang="en-US" dirty="0"/>
          </a:p>
        </p:txBody>
      </p:sp>
    </p:spTree>
    <p:extLst>
      <p:ext uri="{BB962C8B-B14F-4D97-AF65-F5344CB8AC3E}">
        <p14:creationId xmlns:p14="http://schemas.microsoft.com/office/powerpoint/2010/main" val="3392235704"/>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31A15-A3CD-40B1-8FE8-F776A0149C8F}"/>
              </a:ext>
            </a:extLst>
          </p:cNvPr>
          <p:cNvSpPr>
            <a:spLocks noGrp="1"/>
          </p:cNvSpPr>
          <p:nvPr>
            <p:ph type="title"/>
          </p:nvPr>
        </p:nvSpPr>
        <p:spPr/>
        <p:txBody>
          <a:bodyPr/>
          <a:lstStyle/>
          <a:p>
            <a:r>
              <a:rPr lang="en-MY" b="0" i="0" dirty="0">
                <a:solidFill>
                  <a:srgbClr val="000000"/>
                </a:solidFill>
                <a:effectLst/>
                <a:latin typeface="Linux Libertine"/>
              </a:rPr>
              <a:t>Inspection roles</a:t>
            </a:r>
            <a:endParaRPr lang="en-MY" dirty="0"/>
          </a:p>
        </p:txBody>
      </p:sp>
      <p:sp>
        <p:nvSpPr>
          <p:cNvPr id="3" name="Content Placeholder 2">
            <a:extLst>
              <a:ext uri="{FF2B5EF4-FFF2-40B4-BE49-F238E27FC236}">
                <a16:creationId xmlns="" xmlns:a16="http://schemas.microsoft.com/office/drawing/2014/main" id="{A9949381-B947-4E0F-ADC2-7721BA7BB0BF}"/>
              </a:ext>
            </a:extLst>
          </p:cNvPr>
          <p:cNvSpPr>
            <a:spLocks noGrp="1"/>
          </p:cNvSpPr>
          <p:nvPr>
            <p:ph idx="1"/>
          </p:nvPr>
        </p:nvSpPr>
        <p:spPr/>
        <p:txBody>
          <a:bodyPr/>
          <a:lstStyle/>
          <a:p>
            <a:pPr algn="just">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Author:</a:t>
            </a:r>
            <a:r>
              <a:rPr lang="en-US" b="0" i="0" dirty="0">
                <a:solidFill>
                  <a:schemeClr val="tx1"/>
                </a:solidFill>
                <a:effectLst/>
                <a:latin typeface="Times New Roman" panose="02020603050405020304" pitchFamily="18" charset="0"/>
                <a:cs typeface="Times New Roman" panose="02020603050405020304" pitchFamily="18" charset="0"/>
              </a:rPr>
              <a:t> The person who created the work product being inspected.</a:t>
            </a:r>
          </a:p>
          <a:p>
            <a:pPr algn="just">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Moderator:</a:t>
            </a:r>
            <a:r>
              <a:rPr lang="en-US" b="0" i="0" dirty="0">
                <a:solidFill>
                  <a:schemeClr val="tx1"/>
                </a:solidFill>
                <a:effectLst/>
                <a:latin typeface="Times New Roman" panose="02020603050405020304" pitchFamily="18" charset="0"/>
                <a:cs typeface="Times New Roman" panose="02020603050405020304" pitchFamily="18" charset="0"/>
              </a:rPr>
              <a:t> This is the leader of the inspection. The moderator plans the inspection and coordinates it.</a:t>
            </a:r>
          </a:p>
          <a:p>
            <a:pPr algn="just">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Reader:</a:t>
            </a:r>
            <a:r>
              <a:rPr lang="en-US" b="0" i="0" dirty="0">
                <a:solidFill>
                  <a:schemeClr val="tx1"/>
                </a:solidFill>
                <a:effectLst/>
                <a:latin typeface="Times New Roman" panose="02020603050405020304" pitchFamily="18" charset="0"/>
                <a:cs typeface="Times New Roman" panose="02020603050405020304" pitchFamily="18" charset="0"/>
              </a:rPr>
              <a:t> The person reading through the documents, one item at a time. The other inspectors then point out defects.</a:t>
            </a:r>
          </a:p>
          <a:p>
            <a:pPr algn="just">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Recorder/Scribe:</a:t>
            </a:r>
            <a:r>
              <a:rPr lang="en-US" b="0" i="0" dirty="0">
                <a:solidFill>
                  <a:schemeClr val="tx1"/>
                </a:solidFill>
                <a:effectLst/>
                <a:latin typeface="Times New Roman" panose="02020603050405020304" pitchFamily="18" charset="0"/>
                <a:cs typeface="Times New Roman" panose="02020603050405020304" pitchFamily="18" charset="0"/>
              </a:rPr>
              <a:t> The person that documents the defects that are found during the inspection.</a:t>
            </a:r>
          </a:p>
          <a:p>
            <a:pPr algn="just">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Inspector:</a:t>
            </a:r>
            <a:r>
              <a:rPr lang="en-US" b="0" i="0" dirty="0">
                <a:solidFill>
                  <a:schemeClr val="tx1"/>
                </a:solidFill>
                <a:effectLst/>
                <a:latin typeface="Times New Roman" panose="02020603050405020304" pitchFamily="18" charset="0"/>
                <a:cs typeface="Times New Roman" panose="02020603050405020304" pitchFamily="18" charset="0"/>
              </a:rPr>
              <a:t> The person that examines the work product to identify possible defects.</a:t>
            </a:r>
          </a:p>
          <a:p>
            <a:pPr algn="just"/>
            <a:endParaRPr lang="en-MY"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D846E143-0991-4C68-9BAA-2BFE8F2C1322}"/>
              </a:ext>
            </a:extLst>
          </p:cNvPr>
          <p:cNvSpPr>
            <a:spLocks noGrp="1"/>
          </p:cNvSpPr>
          <p:nvPr>
            <p:ph type="sldNum" sz="quarter" idx="12"/>
          </p:nvPr>
        </p:nvSpPr>
        <p:spPr/>
        <p:txBody>
          <a:bodyPr/>
          <a:lstStyle/>
          <a:p>
            <a:fld id="{028E3F4F-51B2-42EE-AFA2-40C4572185CC}" type="slidenum">
              <a:rPr lang="en-US" smtClean="0"/>
              <a:t>5</a:t>
            </a:fld>
            <a:endParaRPr lang="en-US" dirty="0"/>
          </a:p>
        </p:txBody>
      </p:sp>
    </p:spTree>
    <p:extLst>
      <p:ext uri="{BB962C8B-B14F-4D97-AF65-F5344CB8AC3E}">
        <p14:creationId xmlns:p14="http://schemas.microsoft.com/office/powerpoint/2010/main" val="61577672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endParaRPr lang="en-US" sz="6000" b="1" dirty="0" smtClean="0">
              <a:solidFill>
                <a:schemeClr val="tx1"/>
              </a:solidFill>
            </a:endParaRPr>
          </a:p>
          <a:p>
            <a:pPr marL="91440" lvl="2" indent="-91440" algn="ctr">
              <a:spcBef>
                <a:spcPts val="1200"/>
              </a:spcBef>
              <a:spcAft>
                <a:spcPts val="200"/>
              </a:spcAft>
              <a:buSzPct val="100000"/>
              <a:buFont typeface="Calibri" panose="020F0502020204030204" pitchFamily="34" charset="0"/>
              <a:buChar char=" "/>
            </a:pPr>
            <a:r>
              <a:rPr lang="en-US" sz="4000" b="1" dirty="0" smtClean="0">
                <a:solidFill>
                  <a:schemeClr val="tx1"/>
                </a:solidFill>
              </a:rPr>
              <a:t>Structured Walkthrough</a:t>
            </a:r>
            <a:endParaRPr lang="en-US" sz="6000" b="1" dirty="0">
              <a:solidFill>
                <a:schemeClr val="tx1"/>
              </a:solidFill>
            </a:endParaRPr>
          </a:p>
        </p:txBody>
      </p:sp>
      <p:sp>
        <p:nvSpPr>
          <p:cNvPr id="4" name="Slide Number Placeholder 3"/>
          <p:cNvSpPr>
            <a:spLocks noGrp="1"/>
          </p:cNvSpPr>
          <p:nvPr>
            <p:ph type="sldNum" sz="quarter" idx="12"/>
          </p:nvPr>
        </p:nvSpPr>
        <p:spPr/>
        <p:txBody>
          <a:bodyPr/>
          <a:lstStyle/>
          <a:p>
            <a:fld id="{028E3F4F-51B2-42EE-AFA2-40C4572185CC}" type="slidenum">
              <a:rPr lang="en-US" smtClean="0"/>
              <a:t>6</a:t>
            </a:fld>
            <a:endParaRPr lang="en-US" dirty="0"/>
          </a:p>
        </p:txBody>
      </p:sp>
    </p:spTree>
    <p:extLst>
      <p:ext uri="{BB962C8B-B14F-4D97-AF65-F5344CB8AC3E}">
        <p14:creationId xmlns:p14="http://schemas.microsoft.com/office/powerpoint/2010/main" val="321597546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62579F-128F-4C38-9FE0-BB4FDBCD2A19}"/>
              </a:ext>
            </a:extLst>
          </p:cNvPr>
          <p:cNvSpPr>
            <a:spLocks noGrp="1"/>
          </p:cNvSpPr>
          <p:nvPr>
            <p:ph type="title"/>
          </p:nvPr>
        </p:nvSpPr>
        <p:spPr/>
        <p:txBody>
          <a:bodyPr>
            <a:normAutofit/>
          </a:bodyPr>
          <a:lstStyle/>
          <a:p>
            <a:r>
              <a:rPr lang="en-US" sz="2800" b="1" dirty="0">
                <a:solidFill>
                  <a:schemeClr val="tx1"/>
                </a:solidFill>
                <a:effectLst/>
                <a:latin typeface="Times New Roman" panose="02020603050405020304" pitchFamily="18" charset="0"/>
                <a:ea typeface="Times New Roman" panose="02020603050405020304" pitchFamily="18" charset="0"/>
              </a:rPr>
              <a:t>Structured Walkthrough</a:t>
            </a:r>
            <a:endParaRPr lang="en-MY" sz="2800" dirty="0">
              <a:solidFill>
                <a:schemeClr val="tx1"/>
              </a:solidFill>
            </a:endParaRPr>
          </a:p>
        </p:txBody>
      </p:sp>
      <p:sp>
        <p:nvSpPr>
          <p:cNvPr id="3" name="Content Placeholder 2">
            <a:extLst>
              <a:ext uri="{FF2B5EF4-FFF2-40B4-BE49-F238E27FC236}">
                <a16:creationId xmlns="" xmlns:a16="http://schemas.microsoft.com/office/drawing/2014/main" id="{5221296F-3F36-4B88-A5C2-8C2EDF497653}"/>
              </a:ext>
            </a:extLst>
          </p:cNvPr>
          <p:cNvSpPr>
            <a:spLocks noGrp="1"/>
          </p:cNvSpPr>
          <p:nvPr>
            <p:ph idx="1"/>
          </p:nvPr>
        </p:nvSpPr>
        <p:spPr/>
        <p:txBody>
          <a:bodyPr>
            <a:normAutofit/>
          </a:bodyPr>
          <a:lstStyle/>
          <a:p>
            <a:pPr algn="just"/>
            <a:r>
              <a:rPr lang="en-US" sz="2800" dirty="0">
                <a:solidFill>
                  <a:schemeClr val="tx1"/>
                </a:solidFill>
                <a:effectLst/>
                <a:latin typeface="Times New Roman" panose="02020603050405020304" pitchFamily="18" charset="0"/>
                <a:ea typeface="Times New Roman" panose="02020603050405020304" pitchFamily="18" charset="0"/>
              </a:rPr>
              <a:t>Structured walkthrough </a:t>
            </a:r>
            <a:r>
              <a:rPr lang="en-US" sz="2800" dirty="0" smtClean="0">
                <a:solidFill>
                  <a:schemeClr val="tx1"/>
                </a:solidFill>
                <a:effectLst/>
                <a:latin typeface="Times New Roman" panose="02020603050405020304" pitchFamily="18" charset="0"/>
                <a:ea typeface="Times New Roman" panose="02020603050405020304" pitchFamily="18" charset="0"/>
              </a:rPr>
              <a:t>was introduced by </a:t>
            </a:r>
            <a:r>
              <a:rPr lang="en-US" sz="2800" dirty="0">
                <a:solidFill>
                  <a:schemeClr val="tx1"/>
                </a:solidFill>
                <a:effectLst/>
                <a:latin typeface="Times New Roman" panose="02020603050405020304" pitchFamily="18" charset="0"/>
                <a:ea typeface="Times New Roman" panose="02020603050405020304" pitchFamily="18" charset="0"/>
              </a:rPr>
              <a:t>Edward </a:t>
            </a:r>
            <a:r>
              <a:rPr lang="en-US" sz="2800" dirty="0" err="1">
                <a:solidFill>
                  <a:schemeClr val="tx1"/>
                </a:solidFill>
                <a:effectLst/>
                <a:latin typeface="Times New Roman" panose="02020603050405020304" pitchFamily="18" charset="0"/>
                <a:ea typeface="Times New Roman" panose="02020603050405020304" pitchFamily="18" charset="0"/>
              </a:rPr>
              <a:t>Yourdan</a:t>
            </a:r>
            <a:r>
              <a:rPr lang="en-US" sz="2800" dirty="0">
                <a:solidFill>
                  <a:schemeClr val="tx1"/>
                </a:solidFill>
                <a:effectLst/>
                <a:latin typeface="Times New Roman" panose="02020603050405020304" pitchFamily="18" charset="0"/>
                <a:ea typeface="Times New Roman" panose="02020603050405020304" pitchFamily="18" charset="0"/>
              </a:rPr>
              <a:t> in 1989</a:t>
            </a:r>
            <a:r>
              <a:rPr lang="en-US" sz="2800" b="1" dirty="0">
                <a:solidFill>
                  <a:schemeClr val="tx1"/>
                </a:solidFill>
                <a:effectLst/>
                <a:latin typeface="Times New Roman" panose="02020603050405020304" pitchFamily="18" charset="0"/>
                <a:ea typeface="Times New Roman" panose="02020603050405020304" pitchFamily="18" charset="0"/>
              </a:rPr>
              <a:t>. </a:t>
            </a:r>
            <a:r>
              <a:rPr lang="en-US" sz="2800" dirty="0">
                <a:solidFill>
                  <a:schemeClr val="tx1"/>
                </a:solidFill>
                <a:effectLst/>
                <a:latin typeface="Times New Roman" panose="02020603050405020304" pitchFamily="18" charset="0"/>
                <a:ea typeface="Times New Roman" panose="02020603050405020304" pitchFamily="18" charset="0"/>
              </a:rPr>
              <a:t>The objective of this process is</a:t>
            </a:r>
            <a:r>
              <a:rPr lang="en-US" sz="2800" b="1" dirty="0">
                <a:solidFill>
                  <a:schemeClr val="tx1"/>
                </a:solidFill>
                <a:effectLst/>
                <a:latin typeface="Times New Roman" panose="02020603050405020304" pitchFamily="18" charset="0"/>
                <a:ea typeface="Times New Roman" panose="02020603050405020304" pitchFamily="18" charset="0"/>
              </a:rPr>
              <a:t> </a:t>
            </a:r>
            <a:r>
              <a:rPr lang="en-US" sz="2800" dirty="0">
                <a:solidFill>
                  <a:schemeClr val="tx1"/>
                </a:solidFill>
                <a:effectLst/>
                <a:latin typeface="Times New Roman" panose="02020603050405020304" pitchFamily="18" charset="0"/>
                <a:ea typeface="Times New Roman" panose="02020603050405020304" pitchFamily="18" charset="0"/>
              </a:rPr>
              <a:t>similar to those of Fagan’s inspection, but it is less formal and less rigorous.</a:t>
            </a:r>
            <a:endParaRPr lang="en-MY" sz="2800" dirty="0">
              <a:solidFill>
                <a:schemeClr val="tx1"/>
              </a:solidFill>
              <a:effectLst/>
              <a:latin typeface="Times New Roman" panose="02020603050405020304" pitchFamily="18" charset="0"/>
              <a:ea typeface="Times New Roman" panose="02020603050405020304" pitchFamily="18" charset="0"/>
            </a:endParaRPr>
          </a:p>
          <a:p>
            <a:pPr algn="just"/>
            <a:endParaRPr lang="en-MY" sz="2800" dirty="0">
              <a:solidFill>
                <a:schemeClr val="tx1"/>
              </a:solidFill>
            </a:endParaRPr>
          </a:p>
        </p:txBody>
      </p:sp>
      <p:sp>
        <p:nvSpPr>
          <p:cNvPr id="4" name="Slide Number Placeholder 3">
            <a:extLst>
              <a:ext uri="{FF2B5EF4-FFF2-40B4-BE49-F238E27FC236}">
                <a16:creationId xmlns="" xmlns:a16="http://schemas.microsoft.com/office/drawing/2014/main" id="{DAACD680-6CF0-4293-A4E4-D83B60AEF93E}"/>
              </a:ext>
            </a:extLst>
          </p:cNvPr>
          <p:cNvSpPr>
            <a:spLocks noGrp="1"/>
          </p:cNvSpPr>
          <p:nvPr>
            <p:ph type="sldNum" sz="quarter" idx="12"/>
          </p:nvPr>
        </p:nvSpPr>
        <p:spPr/>
        <p:txBody>
          <a:bodyPr/>
          <a:lstStyle/>
          <a:p>
            <a:fld id="{028E3F4F-51B2-42EE-AFA2-40C4572185CC}" type="slidenum">
              <a:rPr lang="en-US" smtClean="0"/>
              <a:t>7</a:t>
            </a:fld>
            <a:endParaRPr lang="en-US" dirty="0"/>
          </a:p>
        </p:txBody>
      </p:sp>
    </p:spTree>
    <p:extLst>
      <p:ext uri="{BB962C8B-B14F-4D97-AF65-F5344CB8AC3E}">
        <p14:creationId xmlns:p14="http://schemas.microsoft.com/office/powerpoint/2010/main" val="147942025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A9271B-21BD-47A9-821C-94D612F19D43}"/>
              </a:ext>
            </a:extLst>
          </p:cNvPr>
          <p:cNvSpPr>
            <a:spLocks noGrp="1"/>
          </p:cNvSpPr>
          <p:nvPr>
            <p:ph type="title"/>
          </p:nvPr>
        </p:nvSpPr>
        <p:spPr/>
        <p:txBody>
          <a:bodyPr>
            <a:normAutofit/>
          </a:bodyPr>
          <a:lstStyle/>
          <a:p>
            <a:r>
              <a:rPr lang="en-US" sz="2800" b="1" dirty="0">
                <a:solidFill>
                  <a:schemeClr val="tx1"/>
                </a:solidFill>
                <a:effectLst/>
                <a:latin typeface="Times New Roman" panose="02020603050405020304" pitchFamily="18" charset="0"/>
                <a:ea typeface="Times New Roman" panose="02020603050405020304" pitchFamily="18" charset="0"/>
              </a:rPr>
              <a:t>Structured Walkthrough Cont.</a:t>
            </a:r>
            <a:endParaRPr lang="en-MY" sz="2800" dirty="0">
              <a:solidFill>
                <a:schemeClr val="tx1"/>
              </a:solidFill>
            </a:endParaRPr>
          </a:p>
        </p:txBody>
      </p:sp>
      <p:sp>
        <p:nvSpPr>
          <p:cNvPr id="3" name="Content Placeholder 2">
            <a:extLst>
              <a:ext uri="{FF2B5EF4-FFF2-40B4-BE49-F238E27FC236}">
                <a16:creationId xmlns="" xmlns:a16="http://schemas.microsoft.com/office/drawing/2014/main" id="{7606E08E-952F-4740-8B25-8CCBA7F451FF}"/>
              </a:ext>
            </a:extLst>
          </p:cNvPr>
          <p:cNvSpPr>
            <a:spLocks noGrp="1"/>
          </p:cNvSpPr>
          <p:nvPr>
            <p:ph idx="1"/>
          </p:nvPr>
        </p:nvSpPr>
        <p:spPr/>
        <p:txBody>
          <a:bodyPr>
            <a:noAutofit/>
          </a:bodyPr>
          <a:lstStyle/>
          <a:p>
            <a:r>
              <a:rPr lang="en-US" sz="1600" b="1" dirty="0">
                <a:solidFill>
                  <a:schemeClr val="tx1"/>
                </a:solidFill>
                <a:effectLst/>
                <a:latin typeface="Times New Roman" panose="02020603050405020304" pitchFamily="18" charset="0"/>
                <a:ea typeface="Times New Roman" panose="02020603050405020304" pitchFamily="18" charset="0"/>
              </a:rPr>
              <a:t>Phases of Structured Walkthrough</a:t>
            </a:r>
          </a:p>
          <a:p>
            <a:pPr marL="342900" lvl="0" indent="-342900" algn="just">
              <a:lnSpc>
                <a:spcPct val="200000"/>
              </a:lnSpc>
              <a:buFont typeface="Wingdings" panose="05000000000000000000" pitchFamily="2" charset="2"/>
              <a:buChar char=""/>
              <a:tabLst>
                <a:tab pos="457200" algn="l"/>
              </a:tabLst>
            </a:pPr>
            <a:r>
              <a:rPr lang="en-US" sz="1600" b="1" dirty="0">
                <a:solidFill>
                  <a:schemeClr val="tx1"/>
                </a:solidFill>
                <a:effectLst/>
                <a:latin typeface="Times New Roman" panose="02020603050405020304" pitchFamily="18" charset="0"/>
                <a:ea typeface="Times New Roman" panose="02020603050405020304" pitchFamily="18" charset="0"/>
              </a:rPr>
              <a:t>Overview</a:t>
            </a:r>
            <a:endParaRPr lang="en-MY" sz="1600" dirty="0">
              <a:solidFill>
                <a:schemeClr val="tx1"/>
              </a:solidFill>
              <a:effectLst/>
              <a:latin typeface="Times New Roman" panose="02020603050405020304" pitchFamily="18" charset="0"/>
              <a:ea typeface="Times New Roman" panose="02020603050405020304" pitchFamily="18" charset="0"/>
            </a:endParaRPr>
          </a:p>
          <a:p>
            <a:pPr marL="457200" algn="just">
              <a:lnSpc>
                <a:spcPct val="100000"/>
              </a:lnSpc>
            </a:pPr>
            <a:r>
              <a:rPr lang="en-US" sz="1600" dirty="0">
                <a:solidFill>
                  <a:schemeClr val="tx1"/>
                </a:solidFill>
                <a:effectLst/>
                <a:latin typeface="Times New Roman" panose="02020603050405020304" pitchFamily="18" charset="0"/>
                <a:ea typeface="Times New Roman" panose="02020603050405020304" pitchFamily="18" charset="0"/>
              </a:rPr>
              <a:t>In the overview phase the producer supplies the artifact to the coordinator and he distributes it to all the reviewers. The coordinator also sets the date and plan for the meeting.</a:t>
            </a:r>
            <a:r>
              <a:rPr lang="en-US" sz="1600" b="1" dirty="0">
                <a:solidFill>
                  <a:schemeClr val="tx1"/>
                </a:solidFill>
                <a:effectLst/>
                <a:latin typeface="Times New Roman" panose="02020603050405020304" pitchFamily="18" charset="0"/>
                <a:ea typeface="Times New Roman" panose="02020603050405020304" pitchFamily="18" charset="0"/>
              </a:rPr>
              <a:t> </a:t>
            </a:r>
            <a:endParaRPr lang="en-MY" sz="16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Wingdings" panose="05000000000000000000" pitchFamily="2" charset="2"/>
              <a:buChar char=""/>
              <a:tabLst>
                <a:tab pos="457200" algn="l"/>
              </a:tabLst>
            </a:pPr>
            <a:r>
              <a:rPr lang="en-US" sz="1600" b="1" dirty="0">
                <a:solidFill>
                  <a:schemeClr val="tx1"/>
                </a:solidFill>
                <a:effectLst/>
                <a:latin typeface="Times New Roman" panose="02020603050405020304" pitchFamily="18" charset="0"/>
                <a:ea typeface="Times New Roman" panose="02020603050405020304" pitchFamily="18" charset="0"/>
              </a:rPr>
              <a:t>Preparation</a:t>
            </a:r>
            <a:endParaRPr lang="en-MY" sz="1600" dirty="0">
              <a:solidFill>
                <a:schemeClr val="tx1"/>
              </a:solidFill>
              <a:effectLst/>
              <a:latin typeface="Times New Roman" panose="02020603050405020304" pitchFamily="18" charset="0"/>
              <a:ea typeface="Times New Roman" panose="02020603050405020304" pitchFamily="18" charset="0"/>
            </a:endParaRPr>
          </a:p>
          <a:p>
            <a:pPr marL="457200" algn="just">
              <a:lnSpc>
                <a:spcPct val="150000"/>
              </a:lnSpc>
            </a:pPr>
            <a:r>
              <a:rPr lang="en-US" sz="1600" dirty="0">
                <a:solidFill>
                  <a:schemeClr val="tx1"/>
                </a:solidFill>
                <a:effectLst/>
                <a:latin typeface="Times New Roman" panose="02020603050405020304" pitchFamily="18" charset="0"/>
                <a:ea typeface="Times New Roman" panose="02020603050405020304" pitchFamily="18" charset="0"/>
              </a:rPr>
              <a:t>Every participant reviews the artifact individually for understating. It is basically a pre-meeting phase before the walkthrough meeting. In it the reviewers are satisfied about their confusions regarding the artifact to be reviewed.</a:t>
            </a:r>
            <a:endParaRPr lang="en-MY" sz="1600" dirty="0">
              <a:solidFill>
                <a:schemeClr val="tx1"/>
              </a:solidFill>
              <a:effectLst/>
              <a:latin typeface="Times New Roman" panose="02020603050405020304" pitchFamily="18" charset="0"/>
              <a:ea typeface="Times New Roman" panose="02020603050405020304" pitchFamily="18" charset="0"/>
            </a:endParaRPr>
          </a:p>
          <a:p>
            <a:pPr marL="685800" algn="just">
              <a:lnSpc>
                <a:spcPct val="200000"/>
              </a:lnSpc>
            </a:pPr>
            <a:r>
              <a:rPr lang="en-US" sz="1600" b="1" dirty="0">
                <a:solidFill>
                  <a:schemeClr val="tx1"/>
                </a:solidFill>
                <a:effectLst/>
                <a:latin typeface="Times New Roman" panose="02020603050405020304" pitchFamily="18" charset="0"/>
                <a:ea typeface="Times New Roman" panose="02020603050405020304" pitchFamily="18" charset="0"/>
              </a:rPr>
              <a:t> </a:t>
            </a:r>
            <a:endParaRPr lang="en-MY" sz="1600" dirty="0">
              <a:solidFill>
                <a:schemeClr val="tx1"/>
              </a:solidFill>
              <a:effectLst/>
              <a:latin typeface="Times New Roman" panose="02020603050405020304" pitchFamily="18" charset="0"/>
              <a:ea typeface="Times New Roman" panose="02020603050405020304" pitchFamily="18" charset="0"/>
            </a:endParaRPr>
          </a:p>
          <a:p>
            <a:endParaRPr lang="en-MY" sz="1600" dirty="0">
              <a:solidFill>
                <a:schemeClr val="tx1"/>
              </a:solidFill>
            </a:endParaRPr>
          </a:p>
        </p:txBody>
      </p:sp>
      <p:sp>
        <p:nvSpPr>
          <p:cNvPr id="4" name="Slide Number Placeholder 3">
            <a:extLst>
              <a:ext uri="{FF2B5EF4-FFF2-40B4-BE49-F238E27FC236}">
                <a16:creationId xmlns="" xmlns:a16="http://schemas.microsoft.com/office/drawing/2014/main" id="{9D7A3A22-BDDA-4F5B-B682-DDEFB2605006}"/>
              </a:ext>
            </a:extLst>
          </p:cNvPr>
          <p:cNvSpPr>
            <a:spLocks noGrp="1"/>
          </p:cNvSpPr>
          <p:nvPr>
            <p:ph type="sldNum" sz="quarter" idx="12"/>
          </p:nvPr>
        </p:nvSpPr>
        <p:spPr/>
        <p:txBody>
          <a:bodyPr/>
          <a:lstStyle/>
          <a:p>
            <a:fld id="{028E3F4F-51B2-42EE-AFA2-40C4572185CC}" type="slidenum">
              <a:rPr lang="en-US" smtClean="0"/>
              <a:t>8</a:t>
            </a:fld>
            <a:endParaRPr lang="en-US" dirty="0"/>
          </a:p>
        </p:txBody>
      </p:sp>
    </p:spTree>
    <p:extLst>
      <p:ext uri="{BB962C8B-B14F-4D97-AF65-F5344CB8AC3E}">
        <p14:creationId xmlns:p14="http://schemas.microsoft.com/office/powerpoint/2010/main" val="3483544974"/>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A9271B-21BD-47A9-821C-94D612F19D43}"/>
              </a:ext>
            </a:extLst>
          </p:cNvPr>
          <p:cNvSpPr>
            <a:spLocks noGrp="1"/>
          </p:cNvSpPr>
          <p:nvPr>
            <p:ph type="title"/>
          </p:nvPr>
        </p:nvSpPr>
        <p:spPr/>
        <p:txBody>
          <a:bodyPr>
            <a:normAutofit/>
          </a:bodyPr>
          <a:lstStyle/>
          <a:p>
            <a:r>
              <a:rPr lang="en-US" sz="2800" b="1" dirty="0">
                <a:solidFill>
                  <a:schemeClr val="tx1"/>
                </a:solidFill>
                <a:effectLst/>
                <a:latin typeface="Times New Roman" panose="02020603050405020304" pitchFamily="18" charset="0"/>
                <a:ea typeface="Times New Roman" panose="02020603050405020304" pitchFamily="18" charset="0"/>
              </a:rPr>
              <a:t>Structured Walkthrough Cont.</a:t>
            </a:r>
            <a:endParaRPr lang="en-MY" sz="2800" dirty="0">
              <a:solidFill>
                <a:schemeClr val="tx1"/>
              </a:solidFill>
            </a:endParaRPr>
          </a:p>
        </p:txBody>
      </p:sp>
      <p:sp>
        <p:nvSpPr>
          <p:cNvPr id="3" name="Content Placeholder 2">
            <a:extLst>
              <a:ext uri="{FF2B5EF4-FFF2-40B4-BE49-F238E27FC236}">
                <a16:creationId xmlns="" xmlns:a16="http://schemas.microsoft.com/office/drawing/2014/main" id="{7606E08E-952F-4740-8B25-8CCBA7F451FF}"/>
              </a:ext>
            </a:extLst>
          </p:cNvPr>
          <p:cNvSpPr>
            <a:spLocks noGrp="1"/>
          </p:cNvSpPr>
          <p:nvPr>
            <p:ph idx="1"/>
          </p:nvPr>
        </p:nvSpPr>
        <p:spPr/>
        <p:txBody>
          <a:bodyPr>
            <a:noAutofit/>
          </a:bodyPr>
          <a:lstStyle/>
          <a:p>
            <a:pPr marL="0" indent="0">
              <a:buNone/>
            </a:pPr>
            <a:r>
              <a:rPr lang="en-US" sz="1600" b="1" dirty="0">
                <a:solidFill>
                  <a:schemeClr val="tx1"/>
                </a:solidFill>
                <a:effectLst/>
                <a:latin typeface="Times New Roman" panose="02020603050405020304" pitchFamily="18" charset="0"/>
                <a:ea typeface="Times New Roman" panose="02020603050405020304" pitchFamily="18" charset="0"/>
              </a:rPr>
              <a:t>Phases of Structured Walkthrough</a:t>
            </a:r>
          </a:p>
          <a:p>
            <a:pPr lvl="0" algn="just">
              <a:lnSpc>
                <a:spcPct val="100000"/>
              </a:lnSpc>
              <a:buFont typeface="Arial" panose="020B0604020202020204" pitchFamily="34" charset="0"/>
              <a:buChar char="•"/>
              <a:tabLst>
                <a:tab pos="457200" algn="l"/>
              </a:tabLst>
            </a:pPr>
            <a:r>
              <a:rPr lang="en-US" sz="1600" b="1" dirty="0">
                <a:solidFill>
                  <a:schemeClr val="tx1"/>
                </a:solidFill>
                <a:effectLst/>
                <a:latin typeface="Times New Roman" panose="02020603050405020304" pitchFamily="18" charset="0"/>
                <a:ea typeface="Times New Roman" panose="02020603050405020304" pitchFamily="18" charset="0"/>
              </a:rPr>
              <a:t>Walkthrough: </a:t>
            </a:r>
            <a:r>
              <a:rPr lang="en-US" sz="1600" dirty="0">
                <a:solidFill>
                  <a:schemeClr val="tx1"/>
                </a:solidFill>
                <a:effectLst/>
                <a:latin typeface="Times New Roman" panose="02020603050405020304" pitchFamily="18" charset="0"/>
                <a:ea typeface="Times New Roman" panose="02020603050405020304" pitchFamily="18" charset="0"/>
              </a:rPr>
              <a:t>In </a:t>
            </a:r>
            <a:r>
              <a:rPr lang="en-US" sz="1600" dirty="0" smtClean="0">
                <a:solidFill>
                  <a:schemeClr val="tx1"/>
                </a:solidFill>
                <a:effectLst/>
                <a:latin typeface="Times New Roman" panose="02020603050405020304" pitchFamily="18" charset="0"/>
                <a:ea typeface="Times New Roman" panose="02020603050405020304" pitchFamily="18" charset="0"/>
              </a:rPr>
              <a:t>this </a:t>
            </a:r>
            <a:r>
              <a:rPr lang="en-US" sz="1600" dirty="0">
                <a:solidFill>
                  <a:schemeClr val="tx1"/>
                </a:solidFill>
                <a:effectLst/>
                <a:latin typeface="Times New Roman" panose="02020603050405020304" pitchFamily="18" charset="0"/>
                <a:ea typeface="Times New Roman" panose="02020603050405020304" pitchFamily="18" charset="0"/>
              </a:rPr>
              <a:t>phase the presenter introduces the artifact to all the members. The reviewers put the comments on the artifact and can ask for the clarification from the producer. In the meeting no time is spent for taking the corrective measures. The meeting spans over 30 to 60 minutes. Then the coordinator prepares the summary report and the list of the comments which is distributed to all the participants.</a:t>
            </a:r>
            <a:endParaRPr lang="en-MY" sz="1600" dirty="0">
              <a:solidFill>
                <a:schemeClr val="tx1"/>
              </a:solidFill>
              <a:latin typeface="Times New Roman" panose="02020603050405020304" pitchFamily="18" charset="0"/>
              <a:ea typeface="Times New Roman" panose="02020603050405020304" pitchFamily="18" charset="0"/>
            </a:endParaRPr>
          </a:p>
          <a:p>
            <a:pPr lvl="0" algn="just">
              <a:lnSpc>
                <a:spcPct val="100000"/>
              </a:lnSpc>
              <a:buFont typeface="Arial" panose="020B0604020202020204" pitchFamily="34" charset="0"/>
              <a:buChar char="•"/>
              <a:tabLst>
                <a:tab pos="457200" algn="l"/>
              </a:tabLst>
            </a:pPr>
            <a:r>
              <a:rPr lang="en-US" sz="1600" b="1" dirty="0">
                <a:solidFill>
                  <a:schemeClr val="tx1"/>
                </a:solidFill>
                <a:effectLst/>
                <a:latin typeface="Times New Roman" panose="02020603050405020304" pitchFamily="18" charset="0"/>
                <a:ea typeface="Times New Roman" panose="02020603050405020304" pitchFamily="18" charset="0"/>
              </a:rPr>
              <a:t>Rework: </a:t>
            </a:r>
            <a:r>
              <a:rPr lang="en-US" sz="1600" dirty="0">
                <a:solidFill>
                  <a:schemeClr val="tx1"/>
                </a:solidFill>
                <a:effectLst/>
                <a:latin typeface="Times New Roman" panose="02020603050405020304" pitchFamily="18" charset="0"/>
                <a:ea typeface="Times New Roman" panose="02020603050405020304" pitchFamily="18" charset="0"/>
              </a:rPr>
              <a:t>In this phase the producer do the necessary changes based on the comments of the participants.</a:t>
            </a:r>
            <a:endParaRPr lang="en-MY" sz="1600" dirty="0">
              <a:solidFill>
                <a:schemeClr val="tx1"/>
              </a:solidFill>
              <a:latin typeface="Times New Roman" panose="02020603050405020304" pitchFamily="18" charset="0"/>
              <a:ea typeface="Times New Roman" panose="02020603050405020304" pitchFamily="18" charset="0"/>
            </a:endParaRPr>
          </a:p>
          <a:p>
            <a:pPr lvl="0" algn="just">
              <a:lnSpc>
                <a:spcPct val="100000"/>
              </a:lnSpc>
              <a:buFont typeface="Arial" panose="020B0604020202020204" pitchFamily="34" charset="0"/>
              <a:buChar char="•"/>
              <a:tabLst>
                <a:tab pos="457200" algn="l"/>
              </a:tabLst>
            </a:pPr>
            <a:r>
              <a:rPr lang="en-US" sz="1600" b="1" dirty="0">
                <a:solidFill>
                  <a:schemeClr val="tx1"/>
                </a:solidFill>
                <a:effectLst/>
                <a:latin typeface="Times New Roman" panose="02020603050405020304" pitchFamily="18" charset="0"/>
                <a:ea typeface="Times New Roman" panose="02020603050405020304" pitchFamily="18" charset="0"/>
              </a:rPr>
              <a:t>Follow-up: </a:t>
            </a:r>
            <a:r>
              <a:rPr lang="en-US" sz="1600" dirty="0">
                <a:solidFill>
                  <a:schemeClr val="tx1"/>
                </a:solidFill>
                <a:effectLst/>
                <a:latin typeface="Times New Roman" panose="02020603050405020304" pitchFamily="18" charset="0"/>
                <a:ea typeface="Times New Roman" panose="02020603050405020304" pitchFamily="18" charset="0"/>
              </a:rPr>
              <a:t>During the follow-up phase the coordinator verifies the changes made to the artifact.</a:t>
            </a:r>
            <a:endParaRPr lang="en-MY" sz="1600" dirty="0">
              <a:solidFill>
                <a:schemeClr val="tx1"/>
              </a:solidFill>
              <a:effectLst/>
              <a:latin typeface="Times New Roman" panose="02020603050405020304" pitchFamily="18" charset="0"/>
              <a:ea typeface="Times New Roman" panose="02020603050405020304" pitchFamily="18" charset="0"/>
            </a:endParaRPr>
          </a:p>
          <a:p>
            <a:endParaRPr lang="en-MY" sz="1600" dirty="0">
              <a:solidFill>
                <a:schemeClr val="tx1"/>
              </a:solidFill>
              <a:effectLst/>
              <a:latin typeface="Times New Roman" panose="02020603050405020304" pitchFamily="18" charset="0"/>
              <a:ea typeface="Times New Roman" panose="02020603050405020304" pitchFamily="18" charset="0"/>
            </a:endParaRPr>
          </a:p>
          <a:p>
            <a:endParaRPr lang="en-MY" sz="1600" dirty="0">
              <a:solidFill>
                <a:schemeClr val="tx1"/>
              </a:solidFill>
            </a:endParaRPr>
          </a:p>
        </p:txBody>
      </p:sp>
      <p:sp>
        <p:nvSpPr>
          <p:cNvPr id="4" name="Slide Number Placeholder 3">
            <a:extLst>
              <a:ext uri="{FF2B5EF4-FFF2-40B4-BE49-F238E27FC236}">
                <a16:creationId xmlns="" xmlns:a16="http://schemas.microsoft.com/office/drawing/2014/main" id="{9D7A3A22-BDDA-4F5B-B682-DDEFB2605006}"/>
              </a:ext>
            </a:extLst>
          </p:cNvPr>
          <p:cNvSpPr>
            <a:spLocks noGrp="1"/>
          </p:cNvSpPr>
          <p:nvPr>
            <p:ph type="sldNum" sz="quarter" idx="12"/>
          </p:nvPr>
        </p:nvSpPr>
        <p:spPr/>
        <p:txBody>
          <a:bodyPr/>
          <a:lstStyle/>
          <a:p>
            <a:fld id="{028E3F4F-51B2-42EE-AFA2-40C4572185CC}" type="slidenum">
              <a:rPr lang="en-US" smtClean="0"/>
              <a:t>9</a:t>
            </a:fld>
            <a:endParaRPr lang="en-US" dirty="0"/>
          </a:p>
        </p:txBody>
      </p:sp>
    </p:spTree>
    <p:extLst>
      <p:ext uri="{BB962C8B-B14F-4D97-AF65-F5344CB8AC3E}">
        <p14:creationId xmlns:p14="http://schemas.microsoft.com/office/powerpoint/2010/main" val="455690062"/>
      </p:ext>
    </p:extLst>
  </p:cSld>
  <p:clrMapOvr>
    <a:masterClrMapping/>
  </p:clrMapOvr>
  <p:transition spd="slow">
    <p:blinds dir="vert"/>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135441</TotalTime>
  <Words>386</Words>
  <Application>Microsoft Office PowerPoint</Application>
  <PresentationFormat>On-screen Show (4:3)</PresentationFormat>
  <Paragraphs>78</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맑은 고딕</vt:lpstr>
      <vt:lpstr>Arial</vt:lpstr>
      <vt:lpstr>Calibri</vt:lpstr>
      <vt:lpstr>Calibri Light</vt:lpstr>
      <vt:lpstr>Goudy Stout</vt:lpstr>
      <vt:lpstr>Linux Libertine</vt:lpstr>
      <vt:lpstr>Times New Roman</vt:lpstr>
      <vt:lpstr>Wingdings</vt:lpstr>
      <vt:lpstr>Retrospect</vt:lpstr>
      <vt:lpstr>PowerPoint Presentation</vt:lpstr>
      <vt:lpstr>PowerPoint Presentation</vt:lpstr>
      <vt:lpstr>Inspection Process</vt:lpstr>
      <vt:lpstr>Inspection Process Stages</vt:lpstr>
      <vt:lpstr>Inspection roles</vt:lpstr>
      <vt:lpstr>PowerPoint Presentation</vt:lpstr>
      <vt:lpstr>Structured Walkthrough</vt:lpstr>
      <vt:lpstr>Structured Walkthrough Cont.</vt:lpstr>
      <vt:lpstr>Structured Walkthrough Cont.</vt:lpstr>
      <vt:lpstr>Structured Walkthrough Cont.</vt:lpstr>
      <vt:lpstr>PowerPoint Presentation</vt:lpstr>
      <vt:lpstr>Two-person Inspection Process</vt:lpstr>
      <vt:lpstr>PowerPoint Presentation</vt:lpstr>
      <vt:lpstr>PowerPoint Presentation</vt:lpstr>
    </vt:vector>
  </TitlesOfParts>
  <Company>North Dakota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Center Networks</dc:title>
  <dc:creator>Assad</dc:creator>
  <cp:lastModifiedBy>Sumaira</cp:lastModifiedBy>
  <cp:revision>1991</cp:revision>
  <dcterms:created xsi:type="dcterms:W3CDTF">2012-03-05T21:22:22Z</dcterms:created>
  <dcterms:modified xsi:type="dcterms:W3CDTF">2023-12-08T13:15:11Z</dcterms:modified>
</cp:coreProperties>
</file>