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6" r:id="rId1"/>
  </p:sldMasterIdLst>
  <p:notesMasterIdLst>
    <p:notesMasterId r:id="rId25"/>
  </p:notesMasterIdLst>
  <p:handoutMasterIdLst>
    <p:handoutMasterId r:id="rId26"/>
  </p:handoutMasterIdLst>
  <p:sldIdLst>
    <p:sldId id="308" r:id="rId2"/>
    <p:sldId id="264" r:id="rId3"/>
    <p:sldId id="265" r:id="rId4"/>
    <p:sldId id="276" r:id="rId5"/>
    <p:sldId id="267" r:id="rId6"/>
    <p:sldId id="268" r:id="rId7"/>
    <p:sldId id="324" r:id="rId8"/>
    <p:sldId id="269" r:id="rId9"/>
    <p:sldId id="277" r:id="rId10"/>
    <p:sldId id="270" r:id="rId11"/>
    <p:sldId id="278" r:id="rId12"/>
    <p:sldId id="273" r:id="rId13"/>
    <p:sldId id="279" r:id="rId14"/>
    <p:sldId id="280" r:id="rId15"/>
    <p:sldId id="271" r:id="rId16"/>
    <p:sldId id="281" r:id="rId17"/>
    <p:sldId id="282" r:id="rId18"/>
    <p:sldId id="272" r:id="rId19"/>
    <p:sldId id="283" r:id="rId20"/>
    <p:sldId id="284" r:id="rId21"/>
    <p:sldId id="274" r:id="rId22"/>
    <p:sldId id="275" r:id="rId23"/>
    <p:sldId id="285"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FrrPNa0drYhXG1ahWlkeRQ==" hashData="nfRRcIsEeIUWRR24qSJJ0jOjps53M7NpGS2X9WnR+B2wN0udIUwgH3rFmvYvSH7PZOVWHfGlqyZWmhObT814xA=="/>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mee" initials="S" lastIdx="17" clrIdx="0"/>
  <p:cmAuthor id="1" name="Hp" initials="H"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A02020"/>
    <a:srgbClr val="B9DFC2"/>
    <a:srgbClr val="FFCCCC"/>
    <a:srgbClr val="006600"/>
    <a:srgbClr val="E1CDB7"/>
    <a:srgbClr val="6B618F"/>
    <a:srgbClr val="0000FF"/>
    <a:srgbClr val="FFCC66"/>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36" autoAdjust="0"/>
    <p:restoredTop sz="93792" autoAdjust="0"/>
  </p:normalViewPr>
  <p:slideViewPr>
    <p:cSldViewPr>
      <p:cViewPr varScale="1">
        <p:scale>
          <a:sx n="70" d="100"/>
          <a:sy n="70" d="100"/>
        </p:scale>
        <p:origin x="1428" y="60"/>
      </p:cViewPr>
      <p:guideLst>
        <p:guide orient="horz" pos="2160"/>
        <p:guide pos="2880"/>
      </p:guideLst>
    </p:cSldViewPr>
  </p:slideViewPr>
  <p:outlineViewPr>
    <p:cViewPr>
      <p:scale>
        <a:sx n="33" d="100"/>
        <a:sy n="33" d="100"/>
      </p:scale>
      <p:origin x="48" y="1137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4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F7CF4B-9645-4A7B-8203-B3FA0788D36D}" type="datetime1">
              <a:rPr lang="en-US" smtClean="0"/>
              <a:t>10/24/2023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01/26/2015</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9982DD-099B-4C22-BD3A-1DD3C5B2FDB8}" type="slidenum">
              <a:rPr lang="en-US" smtClean="0"/>
              <a:t>‹#›</a:t>
            </a:fld>
            <a:endParaRPr lang="en-US" dirty="0"/>
          </a:p>
        </p:txBody>
      </p:sp>
    </p:spTree>
    <p:extLst>
      <p:ext uri="{BB962C8B-B14F-4D97-AF65-F5344CB8AC3E}">
        <p14:creationId xmlns:p14="http://schemas.microsoft.com/office/powerpoint/2010/main" val="27511954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50D0D0A8-E1F9-4A2E-A64E-A2D06F83B0B5}" type="datetime1">
              <a:rPr lang="en-US" smtClean="0"/>
              <a:t>10/24/2023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r>
              <a:rPr lang="en-US" dirty="0"/>
              <a:t>01/26/2015</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A4C719D9-CCCC-479C-8E5B-B4668CC71D86}" type="slidenum">
              <a:rPr lang="en-US"/>
              <a:pPr>
                <a:defRPr/>
              </a:pPr>
              <a:t>‹#›</a:t>
            </a:fld>
            <a:endParaRPr lang="en-US" dirty="0"/>
          </a:p>
        </p:txBody>
      </p:sp>
    </p:spTree>
    <p:extLst>
      <p:ext uri="{BB962C8B-B14F-4D97-AF65-F5344CB8AC3E}">
        <p14:creationId xmlns:p14="http://schemas.microsoft.com/office/powerpoint/2010/main" val="375866821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r>
              <a:rPr lang="ko-KR" altLang="en-US">
                <a:latin typeface="Arial" charset="0"/>
                <a:cs typeface="Arial" charset="0"/>
              </a:rPr>
              <a:t>Header1</a:t>
            </a:r>
            <a:endParaRPr lang="en-US" altLang="ko-KR" dirty="0">
              <a:latin typeface="Arial" charset="0"/>
              <a:cs typeface="Arial" charset="0"/>
            </a:endParaRPr>
          </a:p>
        </p:txBody>
      </p:sp>
      <p:sp>
        <p:nvSpPr>
          <p:cNvPr id="614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2F0B80D-AA9C-4B07-9B7A-DEF1E9678A05}" type="slidenum">
              <a:rPr lang="ko-KR" altLang="en-US">
                <a:latin typeface="Arial" charset="0"/>
                <a:cs typeface="Arial" charset="0"/>
              </a:rPr>
              <a:pPr fontAlgn="base">
                <a:spcBef>
                  <a:spcPct val="0"/>
                </a:spcBef>
                <a:spcAft>
                  <a:spcPct val="0"/>
                </a:spcAft>
              </a:pPr>
              <a:t>1</a:t>
            </a:fld>
            <a:endParaRPr lang="en-US" altLang="ko-KR" dirty="0">
              <a:latin typeface="Arial" charset="0"/>
              <a:cs typeface="Arial" charset="0"/>
            </a:endParaRPr>
          </a:p>
        </p:txBody>
      </p:sp>
      <p:sp>
        <p:nvSpPr>
          <p:cNvPr id="6148" name="Rectangle 2"/>
          <p:cNvSpPr>
            <a:spLocks noGrp="1" noRot="1" noChangeAspect="1" noChangeArrowheads="1" noTextEdit="1"/>
          </p:cNvSpPr>
          <p:nvPr>
            <p:ph type="sldImg"/>
          </p:nvPr>
        </p:nvSpPr>
        <p:spPr bwMode="auto">
          <a:xfrm>
            <a:off x="1144588" y="685800"/>
            <a:ext cx="4576762" cy="3432175"/>
          </a:xfrm>
          <a:noFill/>
          <a:ln>
            <a:solidFill>
              <a:srgbClr val="000000"/>
            </a:solidFill>
            <a:miter lim="800000"/>
            <a:headEnd/>
            <a:tailEnd/>
          </a:ln>
        </p:spPr>
      </p:sp>
      <p:sp>
        <p:nvSpPr>
          <p:cNvPr id="6149" name="Rectangle 3"/>
          <p:cNvSpPr>
            <a:spLocks noGrp="1" noChangeArrowheads="1"/>
          </p:cNvSpPr>
          <p:nvPr>
            <p:ph type="body" idx="1"/>
          </p:nvPr>
        </p:nvSpPr>
        <p:spPr bwMode="auto">
          <a:xfrm>
            <a:off x="912813" y="4343400"/>
            <a:ext cx="5032375" cy="4114800"/>
          </a:xfrm>
          <a:noFill/>
        </p:spPr>
        <p:txBody>
          <a:bodyPr wrap="square" lIns="95059" tIns="47530" rIns="95059" bIns="47530" numCol="1" anchor="t" anchorCtr="0" compatLnSpc="1">
            <a:prstTxWarp prst="textNoShape">
              <a:avLst/>
            </a:prstTxWarp>
          </a:bodyPr>
          <a:lstStyle/>
          <a:p>
            <a:pPr>
              <a:spcBef>
                <a:spcPct val="0"/>
              </a:spcBef>
            </a:pPr>
            <a:r>
              <a:rPr lang="en-US" baseline="0" dirty="0">
                <a:cs typeface="Arial" charset="0"/>
              </a:rPr>
              <a:t> </a:t>
            </a:r>
            <a:endParaRPr lang="en-US" dirty="0">
              <a:cs typeface="Arial" charset="0"/>
            </a:endParaRPr>
          </a:p>
        </p:txBody>
      </p:sp>
    </p:spTree>
    <p:extLst>
      <p:ext uri="{BB962C8B-B14F-4D97-AF65-F5344CB8AC3E}">
        <p14:creationId xmlns:p14="http://schemas.microsoft.com/office/powerpoint/2010/main" val="4294551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268CB4-2F87-43F6-9EF5-45D6D4C5CD8C}" type="slidenum">
              <a:rPr lang="en-US" smtClean="0"/>
              <a:pPr/>
              <a:t>18</a:t>
            </a:fld>
            <a:endParaRPr lang="en-US"/>
          </a:p>
        </p:txBody>
      </p:sp>
    </p:spTree>
    <p:extLst>
      <p:ext uri="{BB962C8B-B14F-4D97-AF65-F5344CB8AC3E}">
        <p14:creationId xmlns:p14="http://schemas.microsoft.com/office/powerpoint/2010/main" val="2672013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301369"/>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4859321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8555618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8E3F4F-51B2-42EE-AFA2-40C4572185CC}" type="slidenum">
              <a:rPr lang="en-US" dirty="0"/>
              <a:t>‹#›</a:t>
            </a:fld>
            <a:endParaRPr lang="en-US" dirty="0"/>
          </a:p>
        </p:txBody>
      </p:sp>
    </p:spTree>
    <p:extLst>
      <p:ext uri="{BB962C8B-B14F-4D97-AF65-F5344CB8AC3E}">
        <p14:creationId xmlns:p14="http://schemas.microsoft.com/office/powerpoint/2010/main" val="3846071377"/>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47616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7734468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0687659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6853211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10/24/2023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567211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dirty="0"/>
              <a:pPr/>
              <a:t>10/24/2023</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22848908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2310137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10/24/2023</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4738047"/>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ransition spd="slow">
    <p:blinds dir="vert"/>
  </p:transition>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C574B2F-B9DD-43E8-AC9B-C5D26F5B26C5}"/>
              </a:ext>
              <a:ext uri="{C183D7F6-B498-43B3-948B-1728B52AA6E4}">
                <adec:decorative xmlns:adec="http://schemas.microsoft.com/office/drawing/2017/decorative" xmlns=""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23602"/>
            <a:ext cx="9144000" cy="1592048"/>
          </a:xfrm>
          <a:prstGeom prst="rect">
            <a:avLst/>
          </a:prstGeom>
        </p:spPr>
      </p:pic>
      <p:sp>
        <p:nvSpPr>
          <p:cNvPr id="34817" name="Rectangle 8"/>
          <p:cNvSpPr>
            <a:spLocks noChangeArrowheads="1"/>
          </p:cNvSpPr>
          <p:nvPr/>
        </p:nvSpPr>
        <p:spPr bwMode="auto">
          <a:xfrm>
            <a:off x="0" y="2514600"/>
            <a:ext cx="9144000" cy="1828800"/>
          </a:xfrm>
          <a:prstGeom prst="rect">
            <a:avLst/>
          </a:prstGeom>
          <a:solidFill>
            <a:schemeClr val="bg1">
              <a:lumMod val="65000"/>
            </a:schemeClr>
          </a:solidFill>
          <a:ln w="9525" algn="ctr">
            <a:solidFill>
              <a:schemeClr val="tx1"/>
            </a:solidFill>
            <a:miter lim="800000"/>
            <a:headEnd/>
            <a:tailEnd/>
          </a:ln>
        </p:spPr>
        <p:txBody>
          <a:bodyPr wrap="none" anchor="ctr"/>
          <a:lstStyle/>
          <a:p>
            <a:pPr algn="ctr" eaLnBrk="0" hangingPunct="0">
              <a:spcBef>
                <a:spcPct val="20000"/>
              </a:spcBef>
              <a:buClr>
                <a:schemeClr val="bg1"/>
              </a:buClr>
              <a:buFontTx/>
              <a:buChar char="•"/>
            </a:pPr>
            <a:endParaRPr lang="en-US" sz="2800" dirty="0">
              <a:latin typeface="Goudy Stout" pitchFamily="18" charset="0"/>
            </a:endParaRPr>
          </a:p>
        </p:txBody>
      </p:sp>
      <p:sp>
        <p:nvSpPr>
          <p:cNvPr id="34818" name="Line 3"/>
          <p:cNvSpPr>
            <a:spLocks noChangeShapeType="1"/>
          </p:cNvSpPr>
          <p:nvPr/>
        </p:nvSpPr>
        <p:spPr bwMode="auto">
          <a:xfrm flipV="1">
            <a:off x="-1" y="1568446"/>
            <a:ext cx="9144001" cy="31754"/>
          </a:xfrm>
          <a:prstGeom prst="line">
            <a:avLst/>
          </a:prstGeom>
          <a:noFill/>
          <a:ln w="76200">
            <a:solidFill>
              <a:srgbClr val="FF0000"/>
            </a:solidFill>
            <a:round/>
            <a:headEnd/>
            <a:tailEnd/>
          </a:ln>
        </p:spPr>
        <p:txBody>
          <a:bodyPr/>
          <a:lstStyle/>
          <a:p>
            <a:endParaRPr lang="en-US" dirty="0"/>
          </a:p>
        </p:txBody>
      </p:sp>
      <p:sp>
        <p:nvSpPr>
          <p:cNvPr id="34819" name="Text Box 4"/>
          <p:cNvSpPr txBox="1">
            <a:spLocks noChangeArrowheads="1"/>
          </p:cNvSpPr>
          <p:nvPr/>
        </p:nvSpPr>
        <p:spPr bwMode="auto">
          <a:xfrm>
            <a:off x="384512" y="281515"/>
            <a:ext cx="8839200" cy="1040285"/>
          </a:xfrm>
          <a:prstGeom prst="rect">
            <a:avLst/>
          </a:prstGeom>
          <a:noFill/>
          <a:ln w="9525">
            <a:noFill/>
            <a:miter lim="800000"/>
            <a:headEnd/>
            <a:tailEnd/>
          </a:ln>
        </p:spPr>
        <p:txBody>
          <a:bodyPr wrap="square">
            <a:spAutoFit/>
          </a:bodyPr>
          <a:lstStyle/>
          <a:p>
            <a:pPr algn="ctr" eaLnBrk="0" hangingPunct="0">
              <a:spcBef>
                <a:spcPct val="20000"/>
              </a:spcBef>
              <a:buClr>
                <a:srgbClr val="FF0000"/>
              </a:buClr>
              <a:buSzPct val="60000"/>
            </a:pPr>
            <a:r>
              <a:rPr lang="en-US" sz="2800" b="1" dirty="0">
                <a:solidFill>
                  <a:srgbClr val="A02020"/>
                </a:solidFill>
                <a:cs typeface="+mn-cs"/>
              </a:rPr>
              <a:t>Software Quality Engineering</a:t>
            </a:r>
          </a:p>
          <a:p>
            <a:pPr algn="ctr" eaLnBrk="0" hangingPunct="0">
              <a:spcBef>
                <a:spcPct val="20000"/>
              </a:spcBef>
              <a:buClr>
                <a:srgbClr val="FF0000"/>
              </a:buClr>
              <a:buSzPct val="60000"/>
            </a:pPr>
            <a:r>
              <a:rPr lang="en-US" sz="2800" b="1" dirty="0">
                <a:solidFill>
                  <a:srgbClr val="A02020"/>
                </a:solidFill>
              </a:rPr>
              <a:t>Software Quality during SDLC </a:t>
            </a:r>
            <a:endParaRPr lang="en-US" sz="2800" b="1" dirty="0">
              <a:solidFill>
                <a:srgbClr val="A02020"/>
              </a:solidFill>
              <a:cs typeface="+mn-cs"/>
            </a:endParaRPr>
          </a:p>
        </p:txBody>
      </p:sp>
      <p:sp>
        <p:nvSpPr>
          <p:cNvPr id="34820" name="Text Box 5"/>
          <p:cNvSpPr txBox="1">
            <a:spLocks noChangeArrowheads="1"/>
          </p:cNvSpPr>
          <p:nvPr/>
        </p:nvSpPr>
        <p:spPr bwMode="auto">
          <a:xfrm>
            <a:off x="381000" y="2031695"/>
            <a:ext cx="8568988" cy="1828800"/>
          </a:xfrm>
          <a:prstGeom prst="rect">
            <a:avLst/>
          </a:prstGeom>
          <a:noFill/>
          <a:ln w="9525">
            <a:noFill/>
            <a:miter lim="800000"/>
            <a:headEnd/>
            <a:tailEnd/>
          </a:ln>
        </p:spPr>
        <p:txBody>
          <a:bodyPr wrap="none"/>
          <a:lstStyle/>
          <a:p>
            <a:pPr marL="511175" indent="-279400" algn="ctr"/>
            <a:endParaRPr lang="en-US" sz="1200" dirty="0">
              <a:cs typeface="Times New Roman" pitchFamily="18" charset="0"/>
            </a:endParaRPr>
          </a:p>
          <a:p>
            <a:pPr marL="511175" indent="-279400" algn="ctr"/>
            <a:endParaRPr lang="en-US" sz="2000" b="1" dirty="0">
              <a:cs typeface="Times New Roman" pitchFamily="18" charset="0"/>
            </a:endParaRPr>
          </a:p>
          <a:p>
            <a:pPr marL="511175" indent="-279400" algn="ctr"/>
            <a:endParaRPr lang="en-US" sz="800" dirty="0"/>
          </a:p>
          <a:p>
            <a:pPr marL="511175" indent="-279400" algn="ctr"/>
            <a:r>
              <a:rPr lang="en-US" b="1" dirty="0">
                <a:cs typeface="Times New Roman" pitchFamily="18" charset="0"/>
              </a:rPr>
              <a:t>Dr.</a:t>
            </a:r>
            <a:r>
              <a:rPr lang="en-US" sz="1800" b="1" dirty="0">
                <a:cs typeface="Times New Roman" pitchFamily="18" charset="0"/>
              </a:rPr>
              <a:t> </a:t>
            </a:r>
            <a:r>
              <a:rPr lang="en-US" sz="1800" b="1" dirty="0" err="1">
                <a:cs typeface="Times New Roman" pitchFamily="18" charset="0"/>
              </a:rPr>
              <a:t>Sumaira</a:t>
            </a:r>
            <a:r>
              <a:rPr lang="en-US" sz="1800" b="1" dirty="0">
                <a:cs typeface="Times New Roman" pitchFamily="18" charset="0"/>
              </a:rPr>
              <a:t> Nazir</a:t>
            </a:r>
          </a:p>
          <a:p>
            <a:pPr marL="511175" indent="-279400" algn="ctr"/>
            <a:r>
              <a:rPr lang="en-US" dirty="0"/>
              <a:t>Assistant Professor</a:t>
            </a:r>
          </a:p>
          <a:p>
            <a:pPr marL="511175" indent="-279400" algn="ctr"/>
            <a:endParaRPr lang="en-US" dirty="0"/>
          </a:p>
          <a:p>
            <a:pPr marL="511175" indent="-279400" algn="ctr"/>
            <a:r>
              <a:rPr lang="en-US" dirty="0"/>
              <a:t>Department of Software Engineering</a:t>
            </a:r>
          </a:p>
          <a:p>
            <a:pPr marL="511175" indent="-279400" algn="ctr"/>
            <a:r>
              <a:rPr lang="en-US" dirty="0"/>
              <a:t>National University of Modern Languages, Islamabad</a:t>
            </a:r>
          </a:p>
          <a:p>
            <a:pPr marL="511175" indent="-279400" algn="ctr"/>
            <a:endParaRPr lang="en-US" dirty="0"/>
          </a:p>
        </p:txBody>
      </p:sp>
      <p:sp>
        <p:nvSpPr>
          <p:cNvPr id="34823" name="Rectangle 34"/>
          <p:cNvSpPr>
            <a:spLocks noChangeArrowheads="1"/>
          </p:cNvSpPr>
          <p:nvPr/>
        </p:nvSpPr>
        <p:spPr bwMode="auto">
          <a:xfrm>
            <a:off x="533400" y="3486723"/>
            <a:ext cx="8229600" cy="3066477"/>
          </a:xfrm>
          <a:prstGeom prst="rect">
            <a:avLst/>
          </a:prstGeom>
          <a:noFill/>
          <a:ln w="9525">
            <a:noFill/>
            <a:miter lim="800000"/>
            <a:headEnd/>
            <a:tailEnd/>
          </a:ln>
        </p:spPr>
        <p:txBody>
          <a:bodyPr/>
          <a:lstStyle/>
          <a:p>
            <a:pPr eaLnBrk="0" hangingPunct="0">
              <a:spcBef>
                <a:spcPct val="20000"/>
              </a:spcBef>
              <a:buClr>
                <a:srgbClr val="FF0000"/>
              </a:buClr>
              <a:buSzPct val="60000"/>
            </a:pPr>
            <a:endParaRPr kumimoji="1" lang="en-US" dirty="0"/>
          </a:p>
        </p:txBody>
      </p:sp>
    </p:spTree>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Specifications Cont.</a:t>
            </a:r>
          </a:p>
        </p:txBody>
      </p:sp>
      <p:sp>
        <p:nvSpPr>
          <p:cNvPr id="3" name="Content Placeholder 2"/>
          <p:cNvSpPr>
            <a:spLocks noGrp="1"/>
          </p:cNvSpPr>
          <p:nvPr>
            <p:ph idx="1"/>
          </p:nvPr>
        </p:nvSpPr>
        <p:spPr/>
        <p:txBody>
          <a:bodyPr>
            <a:normAutofit/>
          </a:bodyPr>
          <a:lstStyle/>
          <a:p>
            <a:pPr algn="just"/>
            <a:r>
              <a:rPr lang="en-US" sz="3600" dirty="0"/>
              <a:t>Metrics, verification &amp; validation and management should be applied to the specification stage so that the high quality product should be developed.</a:t>
            </a:r>
          </a:p>
        </p:txBody>
      </p:sp>
    </p:spTree>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Requirements Specifications Cont.</a:t>
            </a:r>
          </a:p>
        </p:txBody>
      </p:sp>
      <p:sp>
        <p:nvSpPr>
          <p:cNvPr id="3" name="Content Placeholder 2"/>
          <p:cNvSpPr>
            <a:spLocks noGrp="1"/>
          </p:cNvSpPr>
          <p:nvPr>
            <p:ph idx="1"/>
          </p:nvPr>
        </p:nvSpPr>
        <p:spPr/>
        <p:txBody>
          <a:bodyPr/>
          <a:lstStyle/>
          <a:p>
            <a:pPr algn="just"/>
            <a:r>
              <a:rPr lang="en-US" sz="3600" dirty="0"/>
              <a:t>Since all the other work products are formally verified against the specifications, it is appropriate to consider the quality work necessary for future verifications of design and code against specification. </a:t>
            </a:r>
          </a:p>
          <a:p>
            <a:pPr marL="0" indent="0" algn="just">
              <a:buNone/>
            </a:pPr>
            <a:endParaRPr lang="en-US" dirty="0"/>
          </a:p>
        </p:txBody>
      </p:sp>
    </p:spTree>
    <p:extLst>
      <p:ext uri="{BB962C8B-B14F-4D97-AF65-F5344CB8AC3E}">
        <p14:creationId xmlns:p14="http://schemas.microsoft.com/office/powerpoint/2010/main" val="2255216405"/>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Specifications Cont..</a:t>
            </a:r>
          </a:p>
        </p:txBody>
      </p:sp>
      <p:sp>
        <p:nvSpPr>
          <p:cNvPr id="3" name="Content Placeholder 2"/>
          <p:cNvSpPr>
            <a:spLocks noGrp="1"/>
          </p:cNvSpPr>
          <p:nvPr>
            <p:ph idx="1"/>
          </p:nvPr>
        </p:nvSpPr>
        <p:spPr/>
        <p:txBody>
          <a:bodyPr>
            <a:normAutofit/>
          </a:bodyPr>
          <a:lstStyle/>
          <a:p>
            <a:pPr algn="just"/>
            <a:r>
              <a:rPr lang="en-US" sz="3200" dirty="0"/>
              <a:t>Requirements are specifications of the observable behavior of the system.</a:t>
            </a:r>
          </a:p>
          <a:p>
            <a:pPr algn="just"/>
            <a:r>
              <a:rPr lang="en-US" sz="3200" dirty="0"/>
              <a:t>Customer does not care about what choice you make for implementation.</a:t>
            </a:r>
          </a:p>
        </p:txBody>
      </p:sp>
    </p:spTree>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Specifications Cont.</a:t>
            </a:r>
          </a:p>
        </p:txBody>
      </p:sp>
      <p:sp>
        <p:nvSpPr>
          <p:cNvPr id="3" name="Content Placeholder 2"/>
          <p:cNvSpPr>
            <a:spLocks noGrp="1"/>
          </p:cNvSpPr>
          <p:nvPr>
            <p:ph idx="1"/>
          </p:nvPr>
        </p:nvSpPr>
        <p:spPr/>
        <p:txBody>
          <a:bodyPr/>
          <a:lstStyle/>
          <a:p>
            <a:r>
              <a:rPr lang="en-US" sz="3200" dirty="0"/>
              <a:t>During system design stage, one should try to minimize consequences of changing particular requirement.</a:t>
            </a:r>
          </a:p>
          <a:p>
            <a:endParaRPr lang="en-US" dirty="0"/>
          </a:p>
        </p:txBody>
      </p:sp>
    </p:spTree>
    <p:extLst>
      <p:ext uri="{BB962C8B-B14F-4D97-AF65-F5344CB8AC3E}">
        <p14:creationId xmlns:p14="http://schemas.microsoft.com/office/powerpoint/2010/main" val="49022631"/>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en-US" sz="4400" dirty="0"/>
          </a:p>
          <a:p>
            <a:pPr marL="0" indent="0" algn="ctr">
              <a:buNone/>
            </a:pPr>
            <a:r>
              <a:rPr lang="en-US" sz="4400" b="1" dirty="0"/>
              <a:t>Quality indicators for </a:t>
            </a:r>
          </a:p>
          <a:p>
            <a:pPr marL="0" indent="0" algn="ctr">
              <a:buNone/>
            </a:pPr>
            <a:r>
              <a:rPr lang="en-US" sz="4400" b="1" dirty="0"/>
              <a:t>Requirements Specifications</a:t>
            </a:r>
          </a:p>
        </p:txBody>
      </p:sp>
    </p:spTree>
    <p:extLst>
      <p:ext uri="{BB962C8B-B14F-4D97-AF65-F5344CB8AC3E}">
        <p14:creationId xmlns:p14="http://schemas.microsoft.com/office/powerpoint/2010/main" val="2595407105"/>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dirty="0"/>
              <a:t>Quality indicators for  Requirements Specifications</a:t>
            </a:r>
          </a:p>
        </p:txBody>
      </p:sp>
      <p:sp>
        <p:nvSpPr>
          <p:cNvPr id="3" name="Content Placeholder 2"/>
          <p:cNvSpPr>
            <a:spLocks noGrp="1"/>
          </p:cNvSpPr>
          <p:nvPr>
            <p:ph idx="1"/>
          </p:nvPr>
        </p:nvSpPr>
        <p:spPr/>
        <p:txBody>
          <a:bodyPr>
            <a:normAutofit/>
          </a:bodyPr>
          <a:lstStyle/>
          <a:p>
            <a:pPr algn="just"/>
            <a:r>
              <a:rPr lang="en-US" dirty="0"/>
              <a:t>T</a:t>
            </a:r>
            <a:r>
              <a:rPr lang="en-US" sz="3200" dirty="0"/>
              <a:t>he requirements should conform the standard that has been accepted by the software organization.</a:t>
            </a:r>
          </a:p>
          <a:p>
            <a:pPr algn="just"/>
            <a:r>
              <a:rPr lang="en-US" sz="3200" dirty="0"/>
              <a:t>The most obvious attributes for specifications are as follows:</a:t>
            </a:r>
          </a:p>
          <a:p>
            <a:pPr lvl="1" algn="just"/>
            <a:r>
              <a:rPr lang="en-US" sz="3200" dirty="0"/>
              <a:t>Correct</a:t>
            </a:r>
          </a:p>
          <a:p>
            <a:pPr lvl="2" algn="just"/>
            <a:r>
              <a:rPr lang="en-US" sz="3200" dirty="0"/>
              <a:t>Each requirement must accurately describe the functionality to be delivered.</a:t>
            </a:r>
          </a:p>
        </p:txBody>
      </p:sp>
    </p:spTree>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7620000" cy="1143000"/>
          </a:xfrm>
        </p:spPr>
        <p:txBody>
          <a:bodyPr>
            <a:noAutofit/>
          </a:bodyPr>
          <a:lstStyle/>
          <a:p>
            <a:pPr algn="just"/>
            <a:r>
              <a:rPr lang="en-US" sz="4000" dirty="0"/>
              <a:t>Quality indicators for  Requirements Specifications Cont.</a:t>
            </a:r>
          </a:p>
        </p:txBody>
      </p:sp>
      <p:sp>
        <p:nvSpPr>
          <p:cNvPr id="3" name="Content Placeholder 2"/>
          <p:cNvSpPr>
            <a:spLocks noGrp="1"/>
          </p:cNvSpPr>
          <p:nvPr>
            <p:ph idx="1"/>
          </p:nvPr>
        </p:nvSpPr>
        <p:spPr/>
        <p:txBody>
          <a:bodyPr>
            <a:normAutofit/>
          </a:bodyPr>
          <a:lstStyle/>
          <a:p>
            <a:pPr lvl="1" algn="just"/>
            <a:r>
              <a:rPr lang="en-US" sz="3600" dirty="0"/>
              <a:t>Consistent</a:t>
            </a:r>
          </a:p>
          <a:p>
            <a:pPr lvl="2" algn="just"/>
            <a:r>
              <a:rPr lang="en-US" sz="3600" dirty="0"/>
              <a:t>The requirement should not conflict other requirements.</a:t>
            </a:r>
          </a:p>
          <a:p>
            <a:pPr lvl="2" algn="just"/>
            <a:r>
              <a:rPr lang="en-US" sz="3600" dirty="0"/>
              <a:t>For Example: “ Doors of the moving train should be kept closed between platforms” and “Doors must be open in case of emergency stop”.</a:t>
            </a:r>
          </a:p>
        </p:txBody>
      </p:sp>
    </p:spTree>
    <p:extLst>
      <p:ext uri="{BB962C8B-B14F-4D97-AF65-F5344CB8AC3E}">
        <p14:creationId xmlns:p14="http://schemas.microsoft.com/office/powerpoint/2010/main" val="3004815386"/>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lgn="just"/>
            <a:r>
              <a:rPr lang="en-US" sz="3600" dirty="0"/>
              <a:t>Complete</a:t>
            </a:r>
          </a:p>
          <a:p>
            <a:pPr lvl="2" algn="just"/>
            <a:r>
              <a:rPr lang="en-US" sz="3600" dirty="0"/>
              <a:t>Each requirement must fully describe the functionality to be delivered.</a:t>
            </a:r>
          </a:p>
          <a:p>
            <a:pPr lvl="2" algn="just"/>
            <a:r>
              <a:rPr lang="en-US" sz="3600" dirty="0"/>
              <a:t>It must contain all the information necessary for the developer to design and implement that bit of functionality</a:t>
            </a:r>
            <a:r>
              <a:rPr lang="en-US" dirty="0"/>
              <a:t>.</a:t>
            </a:r>
          </a:p>
          <a:p>
            <a:pPr marL="0" indent="0">
              <a:buNone/>
            </a:pPr>
            <a:endParaRPr lang="en-US" dirty="0"/>
          </a:p>
        </p:txBody>
      </p:sp>
      <p:sp>
        <p:nvSpPr>
          <p:cNvPr id="6" name="Title 1"/>
          <p:cNvSpPr>
            <a:spLocks noGrp="1"/>
          </p:cNvSpPr>
          <p:nvPr>
            <p:ph type="title"/>
          </p:nvPr>
        </p:nvSpPr>
        <p:spPr>
          <a:xfrm>
            <a:off x="838200" y="274638"/>
            <a:ext cx="7848600" cy="1143000"/>
          </a:xfrm>
        </p:spPr>
        <p:txBody>
          <a:bodyPr>
            <a:noAutofit/>
          </a:bodyPr>
          <a:lstStyle/>
          <a:p>
            <a:pPr algn="just"/>
            <a:r>
              <a:rPr lang="en-US" sz="4000" dirty="0"/>
              <a:t>Quality indicators for  Requirements Specifications Cont.</a:t>
            </a:r>
          </a:p>
        </p:txBody>
      </p:sp>
    </p:spTree>
    <p:extLst>
      <p:ext uri="{BB962C8B-B14F-4D97-AF65-F5344CB8AC3E}">
        <p14:creationId xmlns:p14="http://schemas.microsoft.com/office/powerpoint/2010/main" val="3788251821"/>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lgn="just"/>
            <a:r>
              <a:rPr lang="en-US" sz="3600" dirty="0"/>
              <a:t>Unambiguous </a:t>
            </a:r>
          </a:p>
          <a:p>
            <a:pPr lvl="2" algn="just"/>
            <a:r>
              <a:rPr lang="en-US" sz="3600" dirty="0"/>
              <a:t>The requirement statement should have only one interpretation of it.</a:t>
            </a:r>
          </a:p>
          <a:p>
            <a:pPr lvl="2" algn="just"/>
            <a:r>
              <a:rPr lang="en-US" sz="3600" dirty="0"/>
              <a:t>Every stakeholder will agree on the exact meaning of the specification.</a:t>
            </a:r>
          </a:p>
          <a:p>
            <a:pPr lvl="2"/>
            <a:endParaRPr lang="en-US" dirty="0"/>
          </a:p>
        </p:txBody>
      </p:sp>
      <p:sp>
        <p:nvSpPr>
          <p:cNvPr id="5" name="Title 1"/>
          <p:cNvSpPr>
            <a:spLocks noGrp="1"/>
          </p:cNvSpPr>
          <p:nvPr>
            <p:ph type="title"/>
          </p:nvPr>
        </p:nvSpPr>
        <p:spPr>
          <a:xfrm>
            <a:off x="838200" y="274638"/>
            <a:ext cx="7848600" cy="1143000"/>
          </a:xfrm>
        </p:spPr>
        <p:txBody>
          <a:bodyPr>
            <a:noAutofit/>
          </a:bodyPr>
          <a:lstStyle/>
          <a:p>
            <a:pPr algn="just"/>
            <a:r>
              <a:rPr lang="en-US" sz="4000" dirty="0"/>
              <a:t>Quality indicators for  Requirements Specifications Cont.</a:t>
            </a:r>
          </a:p>
        </p:txBody>
      </p:sp>
    </p:spTree>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lgn="just"/>
            <a:r>
              <a:rPr lang="en-US" sz="3600" dirty="0"/>
              <a:t>Minimal</a:t>
            </a:r>
          </a:p>
          <a:p>
            <a:pPr lvl="2" algn="just"/>
            <a:r>
              <a:rPr lang="en-US" sz="3600" dirty="0"/>
              <a:t>The requirements should not be over specified.</a:t>
            </a:r>
          </a:p>
          <a:p>
            <a:pPr lvl="2" algn="just"/>
            <a:r>
              <a:rPr lang="en-US" sz="3600" dirty="0"/>
              <a:t>Requirement should only represent the complete functionality, with no additional, redundant, or distracting information.  </a:t>
            </a:r>
          </a:p>
        </p:txBody>
      </p:sp>
      <p:sp>
        <p:nvSpPr>
          <p:cNvPr id="5" name="Title 1"/>
          <p:cNvSpPr>
            <a:spLocks noGrp="1"/>
          </p:cNvSpPr>
          <p:nvPr>
            <p:ph type="title"/>
          </p:nvPr>
        </p:nvSpPr>
        <p:spPr>
          <a:xfrm>
            <a:off x="838200" y="274638"/>
            <a:ext cx="7848600" cy="1143000"/>
          </a:xfrm>
        </p:spPr>
        <p:txBody>
          <a:bodyPr>
            <a:noAutofit/>
          </a:bodyPr>
          <a:lstStyle/>
          <a:p>
            <a:pPr algn="just"/>
            <a:r>
              <a:rPr lang="en-US" sz="4000" dirty="0"/>
              <a:t>Quality indicators for  Requirements Specifications Cont.</a:t>
            </a:r>
          </a:p>
        </p:txBody>
      </p:sp>
    </p:spTree>
    <p:extLst>
      <p:ext uri="{BB962C8B-B14F-4D97-AF65-F5344CB8AC3E}">
        <p14:creationId xmlns:p14="http://schemas.microsoft.com/office/powerpoint/2010/main" val="1834889937"/>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pPr>
              <a:buNone/>
            </a:pPr>
            <a:endParaRPr lang="en-US" dirty="0"/>
          </a:p>
          <a:p>
            <a:pPr algn="ctr">
              <a:buNone/>
            </a:pPr>
            <a:r>
              <a:rPr lang="en-US" dirty="0"/>
              <a:t>	</a:t>
            </a:r>
            <a:r>
              <a:rPr lang="en-US" sz="4400" b="1" dirty="0"/>
              <a:t>Quality during Requirements                          Specifications</a:t>
            </a:r>
          </a:p>
        </p:txBody>
      </p:sp>
    </p:spTree>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lvl="1" algn="just"/>
            <a:r>
              <a:rPr lang="en-US" sz="3200" dirty="0"/>
              <a:t>Formal</a:t>
            </a:r>
          </a:p>
          <a:p>
            <a:pPr lvl="2" algn="just"/>
            <a:r>
              <a:rPr lang="en-US" sz="3200" dirty="0"/>
              <a:t>The requirements should be formally specified in the form of models or formal specifications</a:t>
            </a:r>
          </a:p>
          <a:p>
            <a:pPr marL="914400" lvl="2" indent="0" algn="just">
              <a:buNone/>
            </a:pPr>
            <a:endParaRPr lang="en-US" sz="3200" dirty="0"/>
          </a:p>
          <a:p>
            <a:pPr lvl="1" algn="just"/>
            <a:r>
              <a:rPr lang="en-US" sz="3200" dirty="0"/>
              <a:t>Verifiable</a:t>
            </a:r>
          </a:p>
          <a:p>
            <a:pPr lvl="2" algn="just"/>
            <a:r>
              <a:rPr lang="en-US" sz="3200" dirty="0"/>
              <a:t>Verifiability is the capacity of determining that requirements are met at each stage of development. </a:t>
            </a:r>
          </a:p>
          <a:p>
            <a:endParaRPr lang="en-US" dirty="0"/>
          </a:p>
        </p:txBody>
      </p:sp>
      <p:sp>
        <p:nvSpPr>
          <p:cNvPr id="5" name="Title 1"/>
          <p:cNvSpPr>
            <a:spLocks noGrp="1"/>
          </p:cNvSpPr>
          <p:nvPr>
            <p:ph type="title"/>
          </p:nvPr>
        </p:nvSpPr>
        <p:spPr>
          <a:xfrm>
            <a:off x="838200" y="274638"/>
            <a:ext cx="7848600" cy="1143000"/>
          </a:xfrm>
        </p:spPr>
        <p:txBody>
          <a:bodyPr>
            <a:noAutofit/>
          </a:bodyPr>
          <a:lstStyle/>
          <a:p>
            <a:pPr algn="just"/>
            <a:r>
              <a:rPr lang="en-US" sz="4000" dirty="0"/>
              <a:t>Quality indicators for  Requirements Specifications Cont.</a:t>
            </a:r>
          </a:p>
        </p:txBody>
      </p:sp>
    </p:spTree>
    <p:extLst>
      <p:ext uri="{BB962C8B-B14F-4D97-AF65-F5344CB8AC3E}">
        <p14:creationId xmlns:p14="http://schemas.microsoft.com/office/powerpoint/2010/main" val="1761476457"/>
      </p:ext>
    </p:extLst>
  </p:cSld>
  <p:clrMapOvr>
    <a:masterClrMapping/>
  </p:clrMapOvr>
  <p:transition spd="slow">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lvl="1" algn="just"/>
            <a:r>
              <a:rPr lang="en-US" sz="3200" dirty="0"/>
              <a:t>Transformable</a:t>
            </a:r>
          </a:p>
          <a:p>
            <a:pPr lvl="2" algn="just"/>
            <a:r>
              <a:rPr lang="en-US" sz="3200" dirty="0"/>
              <a:t>Transformability describes the characteristics of specifications that provide for a smooth processing to create a design, the working product of the next stage of the development life cycle.</a:t>
            </a:r>
          </a:p>
          <a:p>
            <a:pPr lvl="2" algn="just"/>
            <a:r>
              <a:rPr lang="en-US" sz="3200" dirty="0"/>
              <a:t>The smooth transition will minimize the amount of rework and adjustment needed prepare for the design process.</a:t>
            </a:r>
          </a:p>
          <a:p>
            <a:endParaRPr lang="en-US" dirty="0"/>
          </a:p>
        </p:txBody>
      </p:sp>
      <p:sp>
        <p:nvSpPr>
          <p:cNvPr id="5" name="Title 1"/>
          <p:cNvSpPr>
            <a:spLocks noGrp="1"/>
          </p:cNvSpPr>
          <p:nvPr>
            <p:ph type="title"/>
          </p:nvPr>
        </p:nvSpPr>
        <p:spPr>
          <a:xfrm>
            <a:off x="838200" y="274638"/>
            <a:ext cx="7772400" cy="1143000"/>
          </a:xfrm>
        </p:spPr>
        <p:txBody>
          <a:bodyPr>
            <a:noAutofit/>
          </a:bodyPr>
          <a:lstStyle/>
          <a:p>
            <a:pPr algn="just"/>
            <a:r>
              <a:rPr lang="en-US" sz="4000" dirty="0"/>
              <a:t>Quality indicators for  Requirements Specifications Cont.</a:t>
            </a:r>
          </a:p>
        </p:txBody>
      </p:sp>
    </p:spTree>
  </p:cSld>
  <p:clrMapOvr>
    <a:masterClrMapping/>
  </p:clrMapOvr>
  <p:transition spd="slow">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lgn="just"/>
            <a:r>
              <a:rPr lang="en-US" sz="3600" dirty="0"/>
              <a:t>Modifiable</a:t>
            </a:r>
          </a:p>
          <a:p>
            <a:pPr lvl="2" algn="just"/>
            <a:r>
              <a:rPr lang="en-US" sz="3600" dirty="0"/>
              <a:t>It refers to the ease with which the changes can be managed in the SRS.</a:t>
            </a:r>
          </a:p>
          <a:p>
            <a:pPr lvl="2" algn="just"/>
            <a:r>
              <a:rPr lang="en-US" sz="3600" dirty="0"/>
              <a:t>It is promoted by modularity in the specification with minimum cross-connections and dependencies between requirements.</a:t>
            </a:r>
          </a:p>
          <a:p>
            <a:pPr>
              <a:buNone/>
            </a:pPr>
            <a:endParaRPr lang="en-US" dirty="0"/>
          </a:p>
        </p:txBody>
      </p:sp>
      <p:sp>
        <p:nvSpPr>
          <p:cNvPr id="5" name="Title 1"/>
          <p:cNvSpPr>
            <a:spLocks noGrp="1"/>
          </p:cNvSpPr>
          <p:nvPr>
            <p:ph type="title"/>
          </p:nvPr>
        </p:nvSpPr>
        <p:spPr>
          <a:xfrm>
            <a:off x="838200" y="274638"/>
            <a:ext cx="7848600" cy="1143000"/>
          </a:xfrm>
        </p:spPr>
        <p:txBody>
          <a:bodyPr>
            <a:noAutofit/>
          </a:bodyPr>
          <a:lstStyle/>
          <a:p>
            <a:pPr algn="just"/>
            <a:r>
              <a:rPr lang="en-US" sz="4000" dirty="0"/>
              <a:t>Quality indicators for  Requirements Specifications Cont.</a:t>
            </a:r>
          </a:p>
        </p:txBody>
      </p:sp>
    </p:spTree>
  </p:cSld>
  <p:clrMapOvr>
    <a:masterClrMapping/>
  </p:clrMapOvr>
  <p:transition spd="slow">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lgn="just"/>
            <a:r>
              <a:rPr lang="en-US" sz="2800" dirty="0"/>
              <a:t>Traceable</a:t>
            </a:r>
          </a:p>
          <a:p>
            <a:pPr lvl="2" algn="just"/>
            <a:r>
              <a:rPr lang="en-US" sz="2800" dirty="0"/>
              <a:t>The traceable requirement can be linked backward to its origin and forward to the design elements and source code that implement it and to the test cases that verify the implementation as correct.</a:t>
            </a:r>
          </a:p>
          <a:p>
            <a:pPr lvl="2" algn="just"/>
            <a:r>
              <a:rPr lang="en-US" sz="2800" dirty="0"/>
              <a:t>Traceable requirements are uniquely labeled and are written in a structured way.</a:t>
            </a:r>
          </a:p>
          <a:p>
            <a:endParaRPr lang="en-US" dirty="0"/>
          </a:p>
        </p:txBody>
      </p:sp>
      <p:sp>
        <p:nvSpPr>
          <p:cNvPr id="5" name="Title 1"/>
          <p:cNvSpPr>
            <a:spLocks noGrp="1"/>
          </p:cNvSpPr>
          <p:nvPr>
            <p:ph type="title"/>
          </p:nvPr>
        </p:nvSpPr>
        <p:spPr>
          <a:xfrm>
            <a:off x="838200" y="274638"/>
            <a:ext cx="7848600" cy="1143000"/>
          </a:xfrm>
        </p:spPr>
        <p:txBody>
          <a:bodyPr>
            <a:noAutofit/>
          </a:bodyPr>
          <a:lstStyle/>
          <a:p>
            <a:pPr algn="just"/>
            <a:r>
              <a:rPr lang="en-US" sz="4000" dirty="0"/>
              <a:t>Quality indicators for  Requirements Specifications Cont.</a:t>
            </a:r>
          </a:p>
        </p:txBody>
      </p:sp>
    </p:spTree>
    <p:extLst>
      <p:ext uri="{BB962C8B-B14F-4D97-AF65-F5344CB8AC3E}">
        <p14:creationId xmlns:p14="http://schemas.microsoft.com/office/powerpoint/2010/main" val="865203699"/>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Requirement?</a:t>
            </a:r>
          </a:p>
        </p:txBody>
      </p:sp>
      <p:sp>
        <p:nvSpPr>
          <p:cNvPr id="3" name="Content Placeholder 2"/>
          <p:cNvSpPr>
            <a:spLocks noGrp="1"/>
          </p:cNvSpPr>
          <p:nvPr>
            <p:ph idx="1"/>
          </p:nvPr>
        </p:nvSpPr>
        <p:spPr/>
        <p:txBody>
          <a:bodyPr>
            <a:normAutofit/>
          </a:bodyPr>
          <a:lstStyle/>
          <a:p>
            <a:pPr algn="just"/>
            <a:r>
              <a:rPr lang="en-US" sz="3200" dirty="0"/>
              <a:t>Requirement is a specification about what system/application must do so that user can observe</a:t>
            </a:r>
          </a:p>
          <a:p>
            <a:pPr algn="just">
              <a:buNone/>
            </a:pPr>
            <a:endParaRPr lang="en-US" dirty="0"/>
          </a:p>
        </p:txBody>
      </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Good Requirements Characteristics</a:t>
            </a:r>
          </a:p>
        </p:txBody>
      </p:sp>
      <p:sp>
        <p:nvSpPr>
          <p:cNvPr id="3" name="Content Placeholder 2"/>
          <p:cNvSpPr>
            <a:spLocks noGrp="1"/>
          </p:cNvSpPr>
          <p:nvPr>
            <p:ph idx="1"/>
          </p:nvPr>
        </p:nvSpPr>
        <p:spPr/>
        <p:txBody>
          <a:bodyPr>
            <a:normAutofit/>
          </a:bodyPr>
          <a:lstStyle/>
          <a:p>
            <a:pPr lvl="1" algn="just"/>
            <a:r>
              <a:rPr lang="en-US" sz="3200" dirty="0"/>
              <a:t>Precise with no room for misinterpretation by user or implementers.</a:t>
            </a:r>
          </a:p>
          <a:p>
            <a:pPr lvl="1" algn="just"/>
            <a:r>
              <a:rPr lang="en-US" sz="3200" dirty="0"/>
              <a:t>Specify what system must do (not how to do it, avoiding implementation details).</a:t>
            </a:r>
          </a:p>
          <a:p>
            <a:pPr lvl="1" algn="just"/>
            <a:r>
              <a:rPr lang="en-US" sz="3200" dirty="0"/>
              <a:t>Show conceptual integrity, building on simple set of facilities that interact well with each other.</a:t>
            </a:r>
          </a:p>
        </p:txBody>
      </p:sp>
    </p:spTree>
    <p:extLst>
      <p:ext uri="{BB962C8B-B14F-4D97-AF65-F5344CB8AC3E}">
        <p14:creationId xmlns:p14="http://schemas.microsoft.com/office/powerpoint/2010/main" val="2045624774"/>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Constraints</a:t>
            </a:r>
          </a:p>
        </p:txBody>
      </p:sp>
      <p:sp>
        <p:nvSpPr>
          <p:cNvPr id="3" name="Content Placeholder 2"/>
          <p:cNvSpPr>
            <a:spLocks noGrp="1"/>
          </p:cNvSpPr>
          <p:nvPr>
            <p:ph idx="1"/>
          </p:nvPr>
        </p:nvSpPr>
        <p:spPr/>
        <p:txBody>
          <a:bodyPr>
            <a:normAutofit/>
          </a:bodyPr>
          <a:lstStyle/>
          <a:p>
            <a:pPr lvl="1" algn="just"/>
            <a:r>
              <a:rPr lang="en-US" sz="3200" dirty="0"/>
              <a:t>Referred to as “non-functional requirements”</a:t>
            </a:r>
          </a:p>
          <a:p>
            <a:pPr lvl="1" algn="just"/>
            <a:r>
              <a:rPr lang="en-US" sz="3200" dirty="0"/>
              <a:t>Limitation on possible implementation of the system.</a:t>
            </a:r>
          </a:p>
          <a:p>
            <a:pPr lvl="1" algn="just"/>
            <a:r>
              <a:rPr lang="en-US" sz="3200" dirty="0"/>
              <a:t>For Example:</a:t>
            </a:r>
          </a:p>
          <a:p>
            <a:pPr lvl="2" algn="just"/>
            <a:r>
              <a:rPr lang="en-US" sz="3200" dirty="0"/>
              <a:t>A customer may require a particular implementation language etc. </a:t>
            </a:r>
          </a:p>
          <a:p>
            <a:pPr>
              <a:buNone/>
            </a:pPr>
            <a:endParaRPr lang="en-US" dirty="0"/>
          </a:p>
        </p:txBody>
      </p:sp>
    </p:spTree>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normAutofit/>
          </a:bodyPr>
          <a:lstStyle/>
          <a:p>
            <a:pPr lvl="1" algn="just"/>
            <a:r>
              <a:rPr lang="en-US" sz="4000" dirty="0"/>
              <a:t>It is a statement that guides tradeoffs among design decisions.</a:t>
            </a:r>
          </a:p>
          <a:p>
            <a:pPr lvl="1" algn="just"/>
            <a:r>
              <a:rPr lang="en-US" sz="4000" dirty="0"/>
              <a:t>For Example:</a:t>
            </a:r>
          </a:p>
          <a:p>
            <a:pPr lvl="2" algn="just"/>
            <a:r>
              <a:rPr lang="en-US" sz="4000" dirty="0"/>
              <a:t>If customer care about maintainability and does not care about efficiency.</a:t>
            </a:r>
          </a:p>
          <a:p>
            <a:pPr>
              <a:buNone/>
            </a:pPr>
            <a:endParaRPr lang="en-US" dirty="0"/>
          </a:p>
        </p:txBody>
      </p:sp>
    </p:spTree>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normAutofit/>
          </a:bodyPr>
          <a:lstStyle/>
          <a:p>
            <a:pPr lvl="1" algn="just"/>
            <a:r>
              <a:rPr lang="en-US" sz="3200" dirty="0"/>
              <a:t>A goal may become a requirement if it is quantifiable, which in turn allows introduction of measure for improvement.</a:t>
            </a:r>
          </a:p>
          <a:p>
            <a:pPr lvl="1" algn="just"/>
            <a:r>
              <a:rPr lang="en-US" sz="3200" dirty="0"/>
              <a:t>For Example:</a:t>
            </a:r>
          </a:p>
          <a:p>
            <a:pPr lvl="2" algn="just"/>
            <a:r>
              <a:rPr lang="en-US" sz="3200" dirty="0"/>
              <a:t>“High throughput” is a goal but “at least 53 transactions per second ” (i.e. acceptable execution time) is a requirement.  </a:t>
            </a:r>
          </a:p>
          <a:p>
            <a:pPr>
              <a:buNone/>
            </a:pPr>
            <a:endParaRPr lang="en-US" dirty="0"/>
          </a:p>
        </p:txBody>
      </p:sp>
    </p:spTree>
    <p:extLst>
      <p:ext uri="{BB962C8B-B14F-4D97-AF65-F5344CB8AC3E}">
        <p14:creationId xmlns:p14="http://schemas.microsoft.com/office/powerpoint/2010/main" val="357334946"/>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Requirements Specifications</a:t>
            </a:r>
          </a:p>
        </p:txBody>
      </p:sp>
      <p:sp>
        <p:nvSpPr>
          <p:cNvPr id="3" name="Content Placeholder 2"/>
          <p:cNvSpPr>
            <a:spLocks noGrp="1"/>
          </p:cNvSpPr>
          <p:nvPr>
            <p:ph idx="1"/>
          </p:nvPr>
        </p:nvSpPr>
        <p:spPr/>
        <p:txBody>
          <a:bodyPr>
            <a:normAutofit/>
          </a:bodyPr>
          <a:lstStyle/>
          <a:p>
            <a:pPr algn="just"/>
            <a:r>
              <a:rPr lang="en-US" sz="2800" dirty="0"/>
              <a:t>Software requirement specification document act as a contract between the customer and the developer.</a:t>
            </a:r>
          </a:p>
          <a:p>
            <a:pPr lvl="1" algn="just"/>
            <a:r>
              <a:rPr lang="en-US" sz="2800" dirty="0"/>
              <a:t>Software requirement documents are the medium used to communicate requirements to technical people responsible for developing the software.</a:t>
            </a:r>
          </a:p>
          <a:p>
            <a:pPr algn="just"/>
            <a:r>
              <a:rPr lang="en-US" sz="2800" dirty="0"/>
              <a:t>Servers as a basis for project planning (schedule, budget).</a:t>
            </a:r>
          </a:p>
        </p:txBody>
      </p:sp>
    </p:spTree>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Specifications Cont.</a:t>
            </a:r>
          </a:p>
        </p:txBody>
      </p:sp>
      <p:sp>
        <p:nvSpPr>
          <p:cNvPr id="3" name="Content Placeholder 2"/>
          <p:cNvSpPr>
            <a:spLocks noGrp="1"/>
          </p:cNvSpPr>
          <p:nvPr>
            <p:ph idx="1"/>
          </p:nvPr>
        </p:nvSpPr>
        <p:spPr/>
        <p:txBody>
          <a:bodyPr/>
          <a:lstStyle/>
          <a:p>
            <a:pPr algn="just"/>
            <a:r>
              <a:rPr lang="en-US" dirty="0"/>
              <a:t>R</a:t>
            </a:r>
            <a:r>
              <a:rPr lang="en-US" sz="3200" dirty="0"/>
              <a:t>equirement specification document is used both to drive the design stage and as a basis for test planning.</a:t>
            </a:r>
          </a:p>
          <a:p>
            <a:pPr algn="just"/>
            <a:r>
              <a:rPr lang="en-US" sz="3200" b="1" i="1" dirty="0"/>
              <a:t>Requirement specification provides the technical foundation for software development that is why it should exhibit the highest quality possible.</a:t>
            </a:r>
          </a:p>
          <a:p>
            <a:endParaRPr lang="en-US" dirty="0"/>
          </a:p>
        </p:txBody>
      </p:sp>
    </p:spTree>
    <p:extLst>
      <p:ext uri="{BB962C8B-B14F-4D97-AF65-F5344CB8AC3E}">
        <p14:creationId xmlns:p14="http://schemas.microsoft.com/office/powerpoint/2010/main" val="350063261"/>
      </p:ext>
    </p:extLst>
  </p:cSld>
  <p:clrMapOvr>
    <a:masterClrMapping/>
  </p:clrMapOvr>
  <p:transition spd="slow">
    <p:blinds dir="vert"/>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134598</TotalTime>
  <Words>789</Words>
  <Application>Microsoft Office PowerPoint</Application>
  <PresentationFormat>On-screen Show (4:3)</PresentationFormat>
  <Paragraphs>94</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맑은 고딕</vt:lpstr>
      <vt:lpstr>Arial</vt:lpstr>
      <vt:lpstr>Calibri</vt:lpstr>
      <vt:lpstr>Calibri Light</vt:lpstr>
      <vt:lpstr>Goudy Stout</vt:lpstr>
      <vt:lpstr>Times New Roman</vt:lpstr>
      <vt:lpstr>Retrospect</vt:lpstr>
      <vt:lpstr>PowerPoint Presentation</vt:lpstr>
      <vt:lpstr>PowerPoint Presentation</vt:lpstr>
      <vt:lpstr>What is a Requirement?</vt:lpstr>
      <vt:lpstr>Good Requirements Characteristics</vt:lpstr>
      <vt:lpstr>Constraints</vt:lpstr>
      <vt:lpstr>Goals</vt:lpstr>
      <vt:lpstr>Goals</vt:lpstr>
      <vt:lpstr> Requirements Specifications</vt:lpstr>
      <vt:lpstr>Requirements Specifications Cont.</vt:lpstr>
      <vt:lpstr>Requirements Specifications Cont.</vt:lpstr>
      <vt:lpstr>Requirements Specifications Cont.</vt:lpstr>
      <vt:lpstr>Requirements Specifications Cont..</vt:lpstr>
      <vt:lpstr>Requirements Specifications Cont.</vt:lpstr>
      <vt:lpstr>PowerPoint Presentation</vt:lpstr>
      <vt:lpstr>Quality indicators for  Requirements Specifications</vt:lpstr>
      <vt:lpstr>Quality indicators for  Requirements Specifications Cont.</vt:lpstr>
      <vt:lpstr>Quality indicators for  Requirements Specifications Cont.</vt:lpstr>
      <vt:lpstr>Quality indicators for  Requirements Specifications Cont.</vt:lpstr>
      <vt:lpstr>Quality indicators for  Requirements Specifications Cont.</vt:lpstr>
      <vt:lpstr>Quality indicators for  Requirements Specifications Cont.</vt:lpstr>
      <vt:lpstr>Quality indicators for  Requirements Specifications Cont.</vt:lpstr>
      <vt:lpstr>Quality indicators for  Requirements Specifications Cont.</vt:lpstr>
      <vt:lpstr>Quality indicators for  Requirements Specifications Cont.</vt:lpstr>
    </vt:vector>
  </TitlesOfParts>
  <Company>North Dakota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Center Networks</dc:title>
  <dc:creator>Assad</dc:creator>
  <cp:lastModifiedBy>Sumaira</cp:lastModifiedBy>
  <cp:revision>2004</cp:revision>
  <dcterms:created xsi:type="dcterms:W3CDTF">2012-03-05T21:22:22Z</dcterms:created>
  <dcterms:modified xsi:type="dcterms:W3CDTF">2023-10-24T08:15:12Z</dcterms:modified>
</cp:coreProperties>
</file>