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7ODbdVApX2I1rbiarsQQ7A==" hashData="CEzncrWCFUZBzkXav9Am06bk3i/XQBzGiHvjWEzYsGZrEH9TTGSgJSsgqi4bQpWsdK7zeqlY2FgUzKRE1neaLA=="/>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B2D678-C4CF-4E51-8EE4-2AC4701F6261}" type="datetimeFigureOut">
              <a:rPr lang="en-US" smtClean="0"/>
              <a:pPr/>
              <a:t>12/8/2023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268CB4-2F87-43F6-9EF5-45D6D4C5CD8C}" type="slidenum">
              <a:rPr lang="en-US" smtClean="0"/>
              <a:pPr/>
              <a:t>‹#›</a:t>
            </a:fld>
            <a:endParaRPr lang="en-US"/>
          </a:p>
        </p:txBody>
      </p:sp>
    </p:spTree>
    <p:extLst>
      <p:ext uri="{BB962C8B-B14F-4D97-AF65-F5344CB8AC3E}">
        <p14:creationId xmlns:p14="http://schemas.microsoft.com/office/powerpoint/2010/main" val="4107394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268CB4-2F87-43F6-9EF5-45D6D4C5CD8C}" type="slidenum">
              <a:rPr lang="en-US" smtClean="0"/>
              <a:pPr/>
              <a:t>17</a:t>
            </a:fld>
            <a:endParaRPr lang="en-US"/>
          </a:p>
        </p:txBody>
      </p:sp>
    </p:spTree>
    <p:extLst>
      <p:ext uri="{BB962C8B-B14F-4D97-AF65-F5344CB8AC3E}">
        <p14:creationId xmlns:p14="http://schemas.microsoft.com/office/powerpoint/2010/main" val="437531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D90CB7-41D1-4685-B056-3EC9C1D892D1}"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6A85A-D3AD-4F31-BF3B-A536B38C562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D90CB7-41D1-4685-B056-3EC9C1D892D1}"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6A85A-D3AD-4F31-BF3B-A536B38C56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D90CB7-41D1-4685-B056-3EC9C1D892D1}"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6A85A-D3AD-4F31-BF3B-A536B38C56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D90CB7-41D1-4685-B056-3EC9C1D892D1}"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6A85A-D3AD-4F31-BF3B-A536B38C56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D90CB7-41D1-4685-B056-3EC9C1D892D1}"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6A85A-D3AD-4F31-BF3B-A536B38C562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D90CB7-41D1-4685-B056-3EC9C1D892D1}" type="datetimeFigureOut">
              <a:rPr lang="en-US" smtClean="0"/>
              <a:pPr/>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6A85A-D3AD-4F31-BF3B-A536B38C56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D90CB7-41D1-4685-B056-3EC9C1D892D1}" type="datetimeFigureOut">
              <a:rPr lang="en-US" smtClean="0"/>
              <a:pPr/>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A6A85A-D3AD-4F31-BF3B-A536B38C56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D90CB7-41D1-4685-B056-3EC9C1D892D1}" type="datetimeFigureOut">
              <a:rPr lang="en-US" smtClean="0"/>
              <a:pPr/>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A6A85A-D3AD-4F31-BF3B-A536B38C56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D90CB7-41D1-4685-B056-3EC9C1D892D1}" type="datetimeFigureOut">
              <a:rPr lang="en-US" smtClean="0"/>
              <a:pPr/>
              <a:t>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A6A85A-D3AD-4F31-BF3B-A536B38C56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D90CB7-41D1-4685-B056-3EC9C1D892D1}" type="datetimeFigureOut">
              <a:rPr lang="en-US" smtClean="0"/>
              <a:pPr/>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6A85A-D3AD-4F31-BF3B-A536B38C56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D90CB7-41D1-4685-B056-3EC9C1D892D1}" type="datetimeFigureOut">
              <a:rPr lang="en-US" smtClean="0"/>
              <a:pPr/>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6A85A-D3AD-4F31-BF3B-A536B38C562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D90CB7-41D1-4685-B056-3EC9C1D892D1}" type="datetimeFigureOut">
              <a:rPr lang="en-US" smtClean="0"/>
              <a:pPr/>
              <a:t>12/8/2023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A6A85A-D3AD-4F31-BF3B-A536B38C562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1"/>
            <a:ext cx="7772400" cy="1676399"/>
          </a:xfrm>
        </p:spPr>
        <p:txBody>
          <a:bodyPr/>
          <a:lstStyle/>
          <a:p>
            <a:r>
              <a:rPr lang="en-US" dirty="0" smtClean="0"/>
              <a:t>Software Quality Engineering</a:t>
            </a:r>
            <a:endParaRPr lang="en-US" dirty="0"/>
          </a:p>
        </p:txBody>
      </p:sp>
      <p:sp>
        <p:nvSpPr>
          <p:cNvPr id="3" name="Subtitle 2"/>
          <p:cNvSpPr>
            <a:spLocks noGrp="1"/>
          </p:cNvSpPr>
          <p:nvPr>
            <p:ph type="subTitle" idx="1"/>
          </p:nvPr>
        </p:nvSpPr>
        <p:spPr>
          <a:xfrm>
            <a:off x="1219200" y="3276600"/>
            <a:ext cx="6629400" cy="2362200"/>
          </a:xfrm>
        </p:spPr>
        <p:txBody>
          <a:bodyPr>
            <a:normAutofit lnSpcReduction="10000"/>
          </a:bodyPr>
          <a:lstStyle/>
          <a:p>
            <a:r>
              <a:rPr lang="en-US" sz="2600" dirty="0" smtClean="0"/>
              <a:t>MANAGING SOFTWARE QUALITY IN AN ORGANIZATION  </a:t>
            </a:r>
          </a:p>
          <a:p>
            <a:r>
              <a:rPr lang="en-US" sz="2600" i="1" dirty="0" smtClean="0"/>
              <a:t>Quality Management </a:t>
            </a:r>
            <a:r>
              <a:rPr lang="en-US" sz="2600" i="1" smtClean="0"/>
              <a:t>System QMS</a:t>
            </a:r>
            <a:endParaRPr lang="en-US" dirty="0" smtClean="0"/>
          </a:p>
          <a:p>
            <a:r>
              <a:rPr lang="en-US" dirty="0" smtClean="0"/>
              <a:t>By</a:t>
            </a:r>
          </a:p>
          <a:p>
            <a:r>
              <a:rPr lang="en-US" dirty="0" smtClean="0"/>
              <a:t>Dr. </a:t>
            </a:r>
            <a:r>
              <a:rPr lang="en-US" dirty="0" err="1" smtClean="0"/>
              <a:t>Sumaira</a:t>
            </a:r>
            <a:r>
              <a:rPr lang="en-US" dirty="0" smtClean="0"/>
              <a:t> </a:t>
            </a:r>
            <a:r>
              <a:rPr lang="en-US" dirty="0" err="1" smtClean="0"/>
              <a:t>Nazir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Management System Cont..</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pPr algn="just"/>
            <a:r>
              <a:rPr lang="en-US" dirty="0" smtClean="0"/>
              <a:t>In particular, ISO requires that the organization shall</a:t>
            </a:r>
          </a:p>
          <a:p>
            <a:pPr lvl="1" algn="just"/>
            <a:r>
              <a:rPr lang="en-US" dirty="0" smtClean="0"/>
              <a:t>Identify the processes needed for the quality management system and their application throughout the organization</a:t>
            </a:r>
          </a:p>
          <a:p>
            <a:pPr lvl="1" algn="just"/>
            <a:r>
              <a:rPr lang="en-US" dirty="0" smtClean="0"/>
              <a:t>Determine the sequence and interaction of these processes.</a:t>
            </a:r>
          </a:p>
          <a:p>
            <a:pPr lvl="1" algn="just"/>
            <a:r>
              <a:rPr lang="en-US" dirty="0" smtClean="0"/>
              <a:t>Determine criteria and methods needed to ensure that both the operation and control of these processes are effective.</a:t>
            </a:r>
          </a:p>
          <a:p>
            <a:pPr lvl="1" algn="just"/>
            <a:r>
              <a:rPr lang="en-US" dirty="0" smtClean="0"/>
              <a:t>Ensure the availability of recourses and information necessary to support the operation and monitoring of these processes.</a:t>
            </a:r>
          </a:p>
          <a:p>
            <a:pPr lvl="1" algn="just"/>
            <a:r>
              <a:rPr lang="en-US" dirty="0" smtClean="0"/>
              <a:t>Monitor, measure and analyze these processes, and</a:t>
            </a:r>
          </a:p>
          <a:p>
            <a:pPr lvl="1" algn="just"/>
            <a:r>
              <a:rPr lang="en-US" dirty="0" smtClean="0"/>
              <a:t>Implement  actions necessary to achieve planned results and continual improvement of these processes.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Management System Cont..</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QMS is a set of Procedures</a:t>
            </a:r>
          </a:p>
          <a:p>
            <a:pPr lvl="1" algn="just"/>
            <a:r>
              <a:rPr lang="en-US" dirty="0" smtClean="0"/>
              <a:t>Procedures are at the heart of Quality System</a:t>
            </a:r>
          </a:p>
          <a:p>
            <a:pPr lvl="1" algn="just"/>
            <a:r>
              <a:rPr lang="en-US" dirty="0" smtClean="0"/>
              <a:t>They tell staff how to follow a Quality System day to day in their work</a:t>
            </a:r>
          </a:p>
          <a:p>
            <a:pPr algn="just"/>
            <a:r>
              <a:rPr lang="en-US" dirty="0" smtClean="0"/>
              <a:t>QMS is a Management’s means to establish a uniform and consistent approach to product realization/providing services</a:t>
            </a:r>
          </a:p>
          <a:p>
            <a:pPr algn="just"/>
            <a:r>
              <a:rPr lang="en-US" dirty="0" smtClean="0"/>
              <a:t>QMS is a Complete Work Process</a:t>
            </a:r>
          </a:p>
          <a:p>
            <a:pPr lvl="1" algn="just"/>
            <a:r>
              <a:rPr lang="en-US" dirty="0" smtClean="0"/>
              <a:t>Including Policies, Procedures, Tools and Resources</a:t>
            </a:r>
          </a:p>
          <a:p>
            <a:pPr algn="just"/>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Management System Cont..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143000" y="1524000"/>
            <a:ext cx="6934200" cy="453521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629025" y="6200775"/>
            <a:ext cx="1857375" cy="239294"/>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Policy</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A document that states the overall intensions and direction of an organization with regard to quality as formally expressed by top management</a:t>
            </a:r>
          </a:p>
          <a:p>
            <a:pPr algn="just"/>
            <a:r>
              <a:rPr lang="en-US" dirty="0" smtClean="0"/>
              <a:t>Top Management should begin quality program by forming a Quality Policy</a:t>
            </a:r>
          </a:p>
          <a:p>
            <a:pPr algn="just"/>
            <a:r>
              <a:rPr lang="en-US" dirty="0" smtClean="0"/>
              <a:t>Should be a clear statement of </a:t>
            </a:r>
          </a:p>
          <a:p>
            <a:pPr lvl="1" algn="just"/>
            <a:r>
              <a:rPr lang="en-US" dirty="0" smtClean="0"/>
              <a:t>Organization’s commitment to quality</a:t>
            </a:r>
          </a:p>
          <a:p>
            <a:pPr lvl="1" algn="just"/>
            <a:r>
              <a:rPr lang="en-US" dirty="0" smtClean="0"/>
              <a:t>Management expectations of Quality Program</a:t>
            </a:r>
          </a:p>
          <a:p>
            <a:pPr algn="just"/>
            <a:r>
              <a:rPr lang="en-US" dirty="0" smtClean="0"/>
              <a:t>It should be published and communicated to the employees so that it is understood and implemented at all levels in organization.</a:t>
            </a:r>
          </a:p>
          <a:p>
            <a:pPr algn="just"/>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Policy Cont…</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Clause 5.3 of ISO 9001:2000</a:t>
            </a:r>
          </a:p>
          <a:p>
            <a:pPr algn="just"/>
            <a:r>
              <a:rPr lang="en-US" dirty="0" smtClean="0"/>
              <a:t>Top Management shall ensure that quality policy</a:t>
            </a:r>
          </a:p>
          <a:p>
            <a:pPr lvl="1" algn="just"/>
            <a:r>
              <a:rPr lang="en-US" dirty="0" smtClean="0"/>
              <a:t>Is appropriate to the purpose of organization </a:t>
            </a:r>
            <a:r>
              <a:rPr lang="en-US" i="1" dirty="0" smtClean="0"/>
              <a:t>(Suitable for the business conducted by organization)</a:t>
            </a:r>
          </a:p>
          <a:p>
            <a:pPr lvl="1" algn="just"/>
            <a:r>
              <a:rPr lang="en-US" dirty="0" smtClean="0"/>
              <a:t>Includes a commitment to comply with requirements and to continually improve the effectiveness of the QMS</a:t>
            </a:r>
          </a:p>
          <a:p>
            <a:pPr lvl="1" algn="just"/>
            <a:r>
              <a:rPr lang="en-US" dirty="0" smtClean="0"/>
              <a:t>Provides a framework for establishing and reviewing quality objectives</a:t>
            </a:r>
          </a:p>
          <a:p>
            <a:pPr lvl="1" algn="just"/>
            <a:r>
              <a:rPr lang="en-US" dirty="0" smtClean="0"/>
              <a:t>Is communicated and understood within organization</a:t>
            </a:r>
          </a:p>
          <a:p>
            <a:pPr lvl="1" algn="just"/>
            <a:r>
              <a:rPr lang="en-US" dirty="0" smtClean="0"/>
              <a:t>Is reviewed for continuing suitability</a:t>
            </a:r>
          </a:p>
          <a:p>
            <a:pPr algn="just"/>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Manual</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Begins with Vision and Mission Statement of organization, committing itself to Quality.</a:t>
            </a:r>
          </a:p>
          <a:p>
            <a:pPr algn="just"/>
            <a:r>
              <a:rPr lang="en-US" dirty="0" smtClean="0"/>
              <a:t>The quality manual begins with the Vision statement. Vision statement is followed by the Mission statement. </a:t>
            </a:r>
          </a:p>
          <a:p>
            <a:pPr lvl="1" algn="just"/>
            <a:r>
              <a:rPr lang="en-US" dirty="0" smtClean="0"/>
              <a:t>Vision Statement: </a:t>
            </a:r>
          </a:p>
          <a:p>
            <a:pPr lvl="2" algn="just"/>
            <a:r>
              <a:rPr lang="en-US" dirty="0" smtClean="0"/>
              <a:t>Vision statement defines the vision of the organization</a:t>
            </a:r>
          </a:p>
          <a:p>
            <a:pPr lvl="2" algn="just"/>
            <a:r>
              <a:rPr lang="en-US" dirty="0" smtClean="0"/>
              <a:t>For Example:</a:t>
            </a:r>
          </a:p>
          <a:p>
            <a:pPr lvl="3" algn="just"/>
            <a:r>
              <a:rPr lang="en-US" dirty="0" smtClean="0"/>
              <a:t>“To be the leader and most respected e-Solutions Company in Pakistan”	                     </a:t>
            </a:r>
            <a:r>
              <a:rPr lang="en-US" b="1" dirty="0" smtClean="0"/>
              <a:t>OR</a:t>
            </a:r>
            <a:r>
              <a:rPr lang="en-US" dirty="0" smtClean="0"/>
              <a:t>	</a:t>
            </a:r>
          </a:p>
          <a:p>
            <a:pPr lvl="3" algn="just"/>
            <a:r>
              <a:rPr lang="en-US" i="1" dirty="0" smtClean="0"/>
              <a:t>“Providing best of the breed CRM solutions to our customers”</a:t>
            </a:r>
          </a:p>
          <a:p>
            <a:pPr lvl="1" algn="just"/>
            <a:endParaRPr lang="en-US" i="1" dirty="0" smtClean="0"/>
          </a:p>
          <a:p>
            <a:pPr algn="just"/>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Manual Cont…</a:t>
            </a:r>
            <a:endParaRPr lang="en-US" dirty="0"/>
          </a:p>
        </p:txBody>
      </p:sp>
      <p:sp>
        <p:nvSpPr>
          <p:cNvPr id="3" name="Content Placeholder 2"/>
          <p:cNvSpPr>
            <a:spLocks noGrp="1"/>
          </p:cNvSpPr>
          <p:nvPr>
            <p:ph idx="1"/>
          </p:nvPr>
        </p:nvSpPr>
        <p:spPr/>
        <p:txBody>
          <a:bodyPr/>
          <a:lstStyle/>
          <a:p>
            <a:pPr lvl="1" algn="just"/>
            <a:r>
              <a:rPr lang="en-US" dirty="0" smtClean="0"/>
              <a:t>Mission Statement:</a:t>
            </a:r>
          </a:p>
          <a:p>
            <a:pPr lvl="2" algn="just"/>
            <a:r>
              <a:rPr lang="en-US" dirty="0" smtClean="0"/>
              <a:t>The mission statement extends the vision of the organization</a:t>
            </a:r>
          </a:p>
          <a:p>
            <a:pPr lvl="2" algn="just"/>
            <a:r>
              <a:rPr lang="en-US" dirty="0" smtClean="0"/>
              <a:t>For Example:</a:t>
            </a:r>
          </a:p>
          <a:p>
            <a:pPr lvl="3" algn="just"/>
            <a:r>
              <a:rPr lang="en-US" i="1" dirty="0" smtClean="0"/>
              <a:t>We are in the business of Providing Value to our customer through CRM solutions with commitment to quality of solutions providing. Making our organization a winner in the Global e-Business Market with solutions that are cost effective and with requisite quality”</a:t>
            </a:r>
          </a:p>
          <a:p>
            <a:pPr algn="just"/>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Manual Cont…</a:t>
            </a:r>
            <a:endParaRPr lang="en-US"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algn="just"/>
            <a:r>
              <a:rPr lang="en-US" dirty="0" smtClean="0"/>
              <a:t>The typical contents of the quality manual are as follows:</a:t>
            </a:r>
          </a:p>
          <a:p>
            <a:pPr lvl="1" algn="just"/>
            <a:r>
              <a:rPr lang="en-US" dirty="0" smtClean="0"/>
              <a:t>Introduction (Purpose, Definitions, References)</a:t>
            </a:r>
          </a:p>
          <a:p>
            <a:pPr lvl="1" algn="just"/>
            <a:r>
              <a:rPr lang="en-US" dirty="0" smtClean="0"/>
              <a:t>Organizational structure – various roles for software delivery  Project Management structure, structure of the quality group along with the descriptions of various sub-groups within it such as </a:t>
            </a:r>
          </a:p>
          <a:p>
            <a:pPr lvl="2" algn="just"/>
            <a:r>
              <a:rPr lang="en-US" dirty="0" smtClean="0"/>
              <a:t>Process Engineering Group (PEG)</a:t>
            </a:r>
          </a:p>
          <a:p>
            <a:pPr lvl="2" algn="just"/>
            <a:r>
              <a:rPr lang="en-US" dirty="0" smtClean="0"/>
              <a:t>Software Quality Assurance (SQA)</a:t>
            </a:r>
          </a:p>
          <a:p>
            <a:pPr lvl="2" algn="just"/>
            <a:r>
              <a:rPr lang="en-US" dirty="0" smtClean="0"/>
              <a:t>Measurement Assurance (MA)</a:t>
            </a:r>
          </a:p>
          <a:p>
            <a:pPr lvl="2" algn="just"/>
            <a:r>
              <a:rPr lang="en-US" dirty="0" smtClean="0"/>
              <a:t>Defect Prevention (DP)</a:t>
            </a:r>
          </a:p>
          <a:p>
            <a:pPr lvl="2" algn="just"/>
            <a:r>
              <a:rPr lang="en-US" dirty="0" smtClean="0"/>
              <a:t>Technology Change Management Group (TCMG)</a:t>
            </a:r>
          </a:p>
          <a:p>
            <a:pPr lvl="2" algn="just"/>
            <a:r>
              <a:rPr lang="en-US" dirty="0" smtClean="0"/>
              <a:t>Quality System Requirements (Quality Policy, Quality System Procedures, Approach to Quality Planning along with Quality Objectives)</a:t>
            </a:r>
          </a:p>
          <a:p>
            <a:pPr lvl="2" algn="just"/>
            <a:r>
              <a:rPr lang="en-US" dirty="0" smtClean="0"/>
              <a:t>Software product/services realization mechanism deployed in the organization.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Management System</a:t>
            </a:r>
            <a:endParaRPr lang="en-US" dirty="0"/>
          </a:p>
        </p:txBody>
      </p:sp>
      <p:sp>
        <p:nvSpPr>
          <p:cNvPr id="3" name="Content Placeholder 2"/>
          <p:cNvSpPr>
            <a:spLocks noGrp="1"/>
          </p:cNvSpPr>
          <p:nvPr>
            <p:ph idx="1"/>
          </p:nvPr>
        </p:nvSpPr>
        <p:spPr/>
        <p:txBody>
          <a:bodyPr/>
          <a:lstStyle/>
          <a:p>
            <a:pPr algn="just"/>
            <a:r>
              <a:rPr lang="en-US" dirty="0" smtClean="0"/>
              <a:t>Quality Management System (QMS)</a:t>
            </a:r>
          </a:p>
          <a:p>
            <a:pPr lvl="1" algn="just"/>
            <a:r>
              <a:rPr lang="en-US" dirty="0" smtClean="0"/>
              <a:t>Term used internationally</a:t>
            </a:r>
          </a:p>
          <a:p>
            <a:pPr lvl="1" algn="just"/>
            <a:r>
              <a:rPr lang="en-US" dirty="0" smtClean="0"/>
              <a:t>Describe a process which ensures and demonstrates the quality of the products and services provided by an organization.</a:t>
            </a:r>
          </a:p>
          <a:p>
            <a:pPr lvl="1" algn="just"/>
            <a:r>
              <a:rPr lang="en-US" dirty="0" smtClean="0"/>
              <a:t>Set of Procedures/Processes which form basis for executing organization’s product/service delivery mechanisms.</a:t>
            </a:r>
          </a:p>
          <a:p>
            <a:pPr algn="just">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Management System Cont..</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Term “Quality System” sometimes used instead of Quality Management System</a:t>
            </a:r>
          </a:p>
          <a:p>
            <a:pPr algn="just"/>
            <a:r>
              <a:rPr lang="en-US" dirty="0" smtClean="0"/>
              <a:t>ISO 9001:2000 specifies requirements for QMS</a:t>
            </a:r>
          </a:p>
          <a:p>
            <a:pPr lvl="1" algn="just"/>
            <a:r>
              <a:rPr lang="en-US" dirty="0" smtClean="0"/>
              <a:t>Needs to demonstrate its ability to consistently provide the product that meets customer and applicable regulatory requirements and</a:t>
            </a:r>
          </a:p>
          <a:p>
            <a:pPr lvl="1" algn="just"/>
            <a:r>
              <a:rPr lang="en-US" dirty="0" smtClean="0"/>
              <a:t>Aims to enhance customer satisfaction through the effective application of the system, including processes for continual improvement of the system and the assurance of conformity to customer and applicable regulatory requirements.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Management System Cont..</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The quality management system(QMS) in an organization emphasizes on the need of the quality process to be actively managed to ensure that it continues to be effective and efficient. </a:t>
            </a:r>
          </a:p>
          <a:p>
            <a:pPr lvl="1" algn="just"/>
            <a:r>
              <a:rPr lang="en-US" dirty="0" smtClean="0"/>
              <a:t>By keeping their Practices and Tools under constant review and make change in controlled way. </a:t>
            </a:r>
          </a:p>
          <a:p>
            <a:pPr algn="just"/>
            <a:r>
              <a:rPr lang="en-US" dirty="0" smtClean="0"/>
              <a:t>This helps to ensure that the QMS is effective in the face of continuously changing business environment.</a:t>
            </a:r>
          </a:p>
          <a:p>
            <a:pPr lvl="1" algn="just"/>
            <a:endParaRPr lang="en-US" dirty="0" smtClean="0"/>
          </a:p>
          <a:p>
            <a:pPr lvl="1" algn="just">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Management System Cont..</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In the QMS employees need to be properly trained (awareness) to use QMS </a:t>
            </a:r>
            <a:r>
              <a:rPr lang="en-US" i="1" dirty="0" smtClean="0"/>
              <a:t>(Training plays important part in quality related activities)</a:t>
            </a:r>
          </a:p>
          <a:p>
            <a:pPr algn="just"/>
            <a:r>
              <a:rPr lang="en-US" dirty="0" smtClean="0"/>
              <a:t>Quality Professional should have mindset and skills for imparting training within his area of responsibility</a:t>
            </a:r>
          </a:p>
          <a:p>
            <a:pPr algn="just"/>
            <a:r>
              <a:rPr lang="en-US" dirty="0" smtClean="0"/>
              <a:t>QMS must ensure that employees </a:t>
            </a:r>
          </a:p>
          <a:p>
            <a:pPr lvl="1" algn="just"/>
            <a:r>
              <a:rPr lang="en-US" dirty="0" smtClean="0"/>
              <a:t>have the right skills to do their jobs professionally (If not, then train them)</a:t>
            </a:r>
          </a:p>
          <a:p>
            <a:pPr lvl="1" algn="just"/>
            <a:r>
              <a:rPr lang="en-US" dirty="0" smtClean="0"/>
              <a:t>understand their responsibilities and how their work relates to others.</a:t>
            </a:r>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Management System Cont..</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Successful QMS gives great emphasis to early corrective action</a:t>
            </a:r>
          </a:p>
          <a:p>
            <a:pPr lvl="1" algn="just"/>
            <a:r>
              <a:rPr lang="en-US" dirty="0" smtClean="0"/>
              <a:t>Much cheaper for software developer to correct errors early in development life cycle.</a:t>
            </a:r>
          </a:p>
          <a:p>
            <a:pPr lvl="1" algn="just"/>
            <a:r>
              <a:rPr lang="en-US" dirty="0" smtClean="0"/>
              <a:t>Error might cost the customer much more than it costs the developer.</a:t>
            </a:r>
          </a:p>
          <a:p>
            <a:pPr lvl="1" algn="just"/>
            <a:r>
              <a:rPr lang="en-US" dirty="0" smtClean="0"/>
              <a:t>Quality Control activities (Inspection) to be built at every stage to detect errors as early as possible before moving to next stage</a:t>
            </a:r>
          </a:p>
          <a:p>
            <a:pPr lvl="1" algn="just"/>
            <a:r>
              <a:rPr lang="en-US" dirty="0" smtClean="0"/>
              <a:t>Find root cause of an error and make action plan to prevent it (Root Cause Analysis).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Management System Cont..</a:t>
            </a:r>
            <a:endParaRPr lang="en-US" dirty="0"/>
          </a:p>
        </p:txBody>
      </p:sp>
      <p:sp>
        <p:nvSpPr>
          <p:cNvPr id="3" name="Content Placeholder 2"/>
          <p:cNvSpPr>
            <a:spLocks noGrp="1"/>
          </p:cNvSpPr>
          <p:nvPr>
            <p:ph idx="1"/>
          </p:nvPr>
        </p:nvSpPr>
        <p:spPr/>
        <p:txBody>
          <a:bodyPr>
            <a:normAutofit/>
          </a:bodyPr>
          <a:lstStyle/>
          <a:p>
            <a:pPr algn="just"/>
            <a:r>
              <a:rPr lang="en-US" dirty="0" smtClean="0"/>
              <a:t>QMS must assure customer and developers that software products and services developed by adhering to the QMS will be of good quality.</a:t>
            </a:r>
          </a:p>
          <a:p>
            <a:pPr algn="just"/>
            <a:r>
              <a:rPr lang="en-US" dirty="0" smtClean="0"/>
              <a:t>QMS should be auditable</a:t>
            </a:r>
          </a:p>
          <a:p>
            <a:pPr lvl="1" algn="just"/>
            <a:r>
              <a:rPr lang="en-US" dirty="0" smtClean="0"/>
              <a:t>Development process must be well documented.</a:t>
            </a:r>
          </a:p>
          <a:p>
            <a:pPr lvl="1" algn="just"/>
            <a:r>
              <a:rPr lang="en-US" dirty="0" smtClean="0"/>
              <a:t>Quality records including suitable measurements must be generated throughout software development process.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Management System Cont..</a:t>
            </a:r>
            <a:endParaRPr lang="en-US" dirty="0"/>
          </a:p>
        </p:txBody>
      </p:sp>
      <p:sp>
        <p:nvSpPr>
          <p:cNvPr id="3" name="Content Placeholder 2"/>
          <p:cNvSpPr>
            <a:spLocks noGrp="1"/>
          </p:cNvSpPr>
          <p:nvPr>
            <p:ph idx="1"/>
          </p:nvPr>
        </p:nvSpPr>
        <p:spPr/>
        <p:txBody>
          <a:bodyPr/>
          <a:lstStyle/>
          <a:p>
            <a:pPr algn="just"/>
            <a:r>
              <a:rPr lang="en-US" dirty="0" smtClean="0"/>
              <a:t>Quality Record is a record kept as a part of QMS.</a:t>
            </a:r>
          </a:p>
          <a:p>
            <a:pPr algn="just"/>
            <a:r>
              <a:rPr lang="en-US" dirty="0" smtClean="0"/>
              <a:t>Quality Record:</a:t>
            </a:r>
          </a:p>
          <a:p>
            <a:pPr lvl="1" algn="just"/>
            <a:r>
              <a:rPr lang="en-US" dirty="0" smtClean="0"/>
              <a:t>Is a document which furnishes objective evidence of activities performed or result achieved.</a:t>
            </a:r>
          </a:p>
          <a:p>
            <a:pPr lvl="1" algn="just"/>
            <a:r>
              <a:rPr lang="en-US" dirty="0" smtClean="0"/>
              <a:t>For example; Review Record of Project Plan, Code Review Results, Test Execution Report etc</a:t>
            </a:r>
          </a:p>
          <a:p>
            <a:pPr lvl="1" algn="just"/>
            <a:r>
              <a:rPr lang="en-US" dirty="0" smtClean="0"/>
              <a:t>Helps demonstrate the achievement of quality and effective operation of QMS.</a:t>
            </a:r>
          </a:p>
          <a:p>
            <a:pPr algn="just"/>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Management System Cont..</a:t>
            </a:r>
            <a:endParaRPr lang="en-US" dirty="0"/>
          </a:p>
        </p:txBody>
      </p:sp>
      <p:sp>
        <p:nvSpPr>
          <p:cNvPr id="3" name="Content Placeholder 2"/>
          <p:cNvSpPr>
            <a:spLocks noGrp="1"/>
          </p:cNvSpPr>
          <p:nvPr>
            <p:ph idx="1"/>
          </p:nvPr>
        </p:nvSpPr>
        <p:spPr/>
        <p:txBody>
          <a:bodyPr/>
          <a:lstStyle/>
          <a:p>
            <a:pPr algn="just"/>
            <a:r>
              <a:rPr lang="en-US" dirty="0" smtClean="0"/>
              <a:t>ISO 9001:2000 General requirements from QMS</a:t>
            </a:r>
          </a:p>
          <a:p>
            <a:pPr algn="just"/>
            <a:r>
              <a:rPr lang="en-US" dirty="0" smtClean="0"/>
              <a:t>Organization shall </a:t>
            </a:r>
          </a:p>
          <a:p>
            <a:pPr lvl="1" algn="just"/>
            <a:r>
              <a:rPr lang="en-US" dirty="0" smtClean="0"/>
              <a:t>Establish, Document, Implement and Maintain a QMS</a:t>
            </a:r>
          </a:p>
          <a:p>
            <a:pPr lvl="1" algn="just"/>
            <a:r>
              <a:rPr lang="en-US" dirty="0" smtClean="0"/>
              <a:t>And Continually improve effectiveness of QMS</a:t>
            </a:r>
          </a:p>
          <a:p>
            <a:pPr algn="just"/>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601</TotalTime>
  <Words>1050</Words>
  <Application>Microsoft Office PowerPoint</Application>
  <PresentationFormat>On-screen Show (4:3)</PresentationFormat>
  <Paragraphs>103</Paragraphs>
  <Slides>17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Software Quality Engineering</vt:lpstr>
      <vt:lpstr>Quality Management System</vt:lpstr>
      <vt:lpstr>Quality Management System Cont..</vt:lpstr>
      <vt:lpstr>Quality Management System Cont..</vt:lpstr>
      <vt:lpstr>Quality Management System Cont..</vt:lpstr>
      <vt:lpstr>Quality Management System Cont..</vt:lpstr>
      <vt:lpstr>Quality Management System Cont..</vt:lpstr>
      <vt:lpstr>Quality Management System Cont..</vt:lpstr>
      <vt:lpstr>Quality Management System Cont..</vt:lpstr>
      <vt:lpstr>Quality Management System Cont..</vt:lpstr>
      <vt:lpstr>Quality Management System Cont..</vt:lpstr>
      <vt:lpstr>Quality Management System Cont..</vt:lpstr>
      <vt:lpstr>Quality Policy</vt:lpstr>
      <vt:lpstr>Quality Policy Cont…</vt:lpstr>
      <vt:lpstr>Quality Manual</vt:lpstr>
      <vt:lpstr>Quality Manual Cont…</vt:lpstr>
      <vt:lpstr>Quality Manual Cont…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Quality Engineering</dc:title>
  <dc:creator>zee</dc:creator>
  <cp:lastModifiedBy>Sumaira</cp:lastModifiedBy>
  <cp:revision>357</cp:revision>
  <dcterms:created xsi:type="dcterms:W3CDTF">2012-02-25T15:27:32Z</dcterms:created>
  <dcterms:modified xsi:type="dcterms:W3CDTF">2023-12-08T13:13:39Z</dcterms:modified>
</cp:coreProperties>
</file>