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86" r:id="rId1"/>
  </p:sldMasterIdLst>
  <p:notesMasterIdLst>
    <p:notesMasterId r:id="rId13"/>
  </p:notesMasterIdLst>
  <p:handoutMasterIdLst>
    <p:handoutMasterId r:id="rId14"/>
  </p:handoutMasterIdLst>
  <p:sldIdLst>
    <p:sldId id="308" r:id="rId2"/>
    <p:sldId id="333" r:id="rId3"/>
    <p:sldId id="309" r:id="rId4"/>
    <p:sldId id="321" r:id="rId5"/>
    <p:sldId id="322" r:id="rId6"/>
    <p:sldId id="328" r:id="rId7"/>
    <p:sldId id="323" r:id="rId8"/>
    <p:sldId id="324" r:id="rId9"/>
    <p:sldId id="325" r:id="rId10"/>
    <p:sldId id="326" r:id="rId11"/>
    <p:sldId id="327"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mee" initials="S" lastIdx="17" clrIdx="0"/>
  <p:cmAuthor id="1" name="Hp" initials="H" lastIdx="0" clrIdx="1"/>
</p:cmAuthorLst>
</file>

<file path=ppt/presProps.xml><?xml version="1.0" encoding="utf-8"?>
<p:presentationPr xmlns:a="http://schemas.openxmlformats.org/drawingml/2006/main" xmlns:r="http://schemas.openxmlformats.org/officeDocument/2006/relationships" xmlns:p="http://schemas.openxmlformats.org/presentationml/2006/main">
  <p:prnPr prnWhat="notes" clrMode="gray"/>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CCFF"/>
    <a:srgbClr val="A02020"/>
    <a:srgbClr val="B9DFC2"/>
    <a:srgbClr val="FFCCCC"/>
    <a:srgbClr val="006600"/>
    <a:srgbClr val="E1CDB7"/>
    <a:srgbClr val="6B618F"/>
    <a:srgbClr val="0000FF"/>
    <a:srgbClr val="FFCC66"/>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81" autoAdjust="0"/>
    <p:restoredTop sz="98171" autoAdjust="0"/>
  </p:normalViewPr>
  <p:slideViewPr>
    <p:cSldViewPr>
      <p:cViewPr varScale="1">
        <p:scale>
          <a:sx n="74" d="100"/>
          <a:sy n="74" d="100"/>
        </p:scale>
        <p:origin x="1302" y="72"/>
      </p:cViewPr>
      <p:guideLst>
        <p:guide orient="horz" pos="2160"/>
        <p:guide pos="2880"/>
      </p:guideLst>
    </p:cSldViewPr>
  </p:slideViewPr>
  <p:outlineViewPr>
    <p:cViewPr>
      <p:scale>
        <a:sx n="33" d="100"/>
        <a:sy n="33" d="100"/>
      </p:scale>
      <p:origin x="48" y="1137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70" d="100"/>
          <a:sy n="70" d="100"/>
        </p:scale>
        <p:origin x="-3246"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AF7CF4B-9645-4A7B-8203-B3FA0788D36D}" type="datetime1">
              <a:rPr lang="en-US" smtClean="0"/>
              <a:t>6/5/2021</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dirty="0"/>
              <a:t>01/26/2015</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99982DD-099B-4C22-BD3A-1DD3C5B2FDB8}" type="slidenum">
              <a:rPr lang="en-US" smtClean="0"/>
              <a:t>‹#›</a:t>
            </a:fld>
            <a:endParaRPr lang="en-US" dirty="0"/>
          </a:p>
        </p:txBody>
      </p:sp>
    </p:spTree>
    <p:extLst>
      <p:ext uri="{BB962C8B-B14F-4D97-AF65-F5344CB8AC3E}">
        <p14:creationId xmlns:p14="http://schemas.microsoft.com/office/powerpoint/2010/main" val="275119546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50D0D0A8-E1F9-4A2E-A64E-A2D06F83B0B5}" type="datetime1">
              <a:rPr lang="en-US" smtClean="0"/>
              <a:t>6/5/2021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r>
              <a:rPr lang="en-US" dirty="0"/>
              <a:t>01/26/2015</a:t>
            </a: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A4C719D9-CCCC-479C-8E5B-B4668CC71D86}" type="slidenum">
              <a:rPr lang="en-US"/>
              <a:pPr>
                <a:defRPr/>
              </a:pPr>
              <a:t>‹#›</a:t>
            </a:fld>
            <a:endParaRPr lang="en-US" dirty="0"/>
          </a:p>
        </p:txBody>
      </p:sp>
    </p:spTree>
    <p:extLst>
      <p:ext uri="{BB962C8B-B14F-4D97-AF65-F5344CB8AC3E}">
        <p14:creationId xmlns:p14="http://schemas.microsoft.com/office/powerpoint/2010/main" val="3758668218"/>
      </p:ext>
    </p:extLst>
  </p:cSld>
  <p:clrMap bg1="lt1" tx1="dk1" bg2="lt2" tx2="dk2" accent1="accent1" accent2="accent2" accent3="accent3" accent4="accent4" accent5="accent5" accent6="accent6" hlink="hlink" folHlink="folHlink"/>
  <p:hf hdr="0" ftr="0" dt="0"/>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2"/>
          <p:cNvSpPr>
            <a:spLocks noGrp="1" noChangeArrowheads="1"/>
          </p:cNvSpPr>
          <p:nvPr>
            <p:ph type="hdr" sz="quarter"/>
          </p:nvPr>
        </p:nvSpPr>
        <p:spPr bwMode="auto">
          <a:noFill/>
          <a:ln>
            <a:miter lim="800000"/>
            <a:headEnd/>
            <a:tailEnd/>
          </a:ln>
        </p:spPr>
        <p:txBody>
          <a:bodyPr wrap="square" numCol="1" anchor="t" anchorCtr="0" compatLnSpc="1">
            <a:prstTxWarp prst="textNoShape">
              <a:avLst/>
            </a:prstTxWarp>
          </a:bodyPr>
          <a:lstStyle/>
          <a:p>
            <a:pPr fontAlgn="base">
              <a:spcBef>
                <a:spcPct val="0"/>
              </a:spcBef>
              <a:spcAft>
                <a:spcPct val="0"/>
              </a:spcAft>
            </a:pPr>
            <a:r>
              <a:rPr lang="ko-KR" altLang="en-US">
                <a:latin typeface="Arial" charset="0"/>
                <a:cs typeface="Arial" charset="0"/>
              </a:rPr>
              <a:t>Header1</a:t>
            </a:r>
            <a:endParaRPr lang="en-US" altLang="ko-KR" dirty="0">
              <a:latin typeface="Arial" charset="0"/>
              <a:cs typeface="Arial" charset="0"/>
            </a:endParaRPr>
          </a:p>
        </p:txBody>
      </p:sp>
      <p:sp>
        <p:nvSpPr>
          <p:cNvPr id="6147"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2F0B80D-AA9C-4B07-9B7A-DEF1E9678A05}" type="slidenum">
              <a:rPr lang="ko-KR" altLang="en-US">
                <a:latin typeface="Arial" charset="0"/>
                <a:cs typeface="Arial" charset="0"/>
              </a:rPr>
              <a:pPr fontAlgn="base">
                <a:spcBef>
                  <a:spcPct val="0"/>
                </a:spcBef>
                <a:spcAft>
                  <a:spcPct val="0"/>
                </a:spcAft>
              </a:pPr>
              <a:t>1</a:t>
            </a:fld>
            <a:endParaRPr lang="en-US" altLang="ko-KR" dirty="0">
              <a:latin typeface="Arial" charset="0"/>
              <a:cs typeface="Arial" charset="0"/>
            </a:endParaRPr>
          </a:p>
        </p:txBody>
      </p:sp>
      <p:sp>
        <p:nvSpPr>
          <p:cNvPr id="6148" name="Rectangle 2"/>
          <p:cNvSpPr>
            <a:spLocks noGrp="1" noRot="1" noChangeAspect="1" noChangeArrowheads="1" noTextEdit="1"/>
          </p:cNvSpPr>
          <p:nvPr>
            <p:ph type="sldImg"/>
          </p:nvPr>
        </p:nvSpPr>
        <p:spPr bwMode="auto">
          <a:xfrm>
            <a:off x="1144588" y="685800"/>
            <a:ext cx="4576762" cy="3432175"/>
          </a:xfrm>
          <a:noFill/>
          <a:ln>
            <a:solidFill>
              <a:srgbClr val="000000"/>
            </a:solidFill>
            <a:miter lim="800000"/>
            <a:headEnd/>
            <a:tailEnd/>
          </a:ln>
        </p:spPr>
      </p:sp>
      <p:sp>
        <p:nvSpPr>
          <p:cNvPr id="6149" name="Rectangle 3"/>
          <p:cNvSpPr>
            <a:spLocks noGrp="1" noChangeArrowheads="1"/>
          </p:cNvSpPr>
          <p:nvPr>
            <p:ph type="body" idx="1"/>
          </p:nvPr>
        </p:nvSpPr>
        <p:spPr bwMode="auto">
          <a:xfrm>
            <a:off x="912813" y="4343400"/>
            <a:ext cx="5032375" cy="4114800"/>
          </a:xfrm>
          <a:noFill/>
        </p:spPr>
        <p:txBody>
          <a:bodyPr wrap="square" lIns="95059" tIns="47530" rIns="95059" bIns="47530" numCol="1" anchor="t" anchorCtr="0" compatLnSpc="1">
            <a:prstTxWarp prst="textNoShape">
              <a:avLst/>
            </a:prstTxWarp>
          </a:bodyPr>
          <a:lstStyle/>
          <a:p>
            <a:pPr>
              <a:spcBef>
                <a:spcPct val="0"/>
              </a:spcBef>
            </a:pPr>
            <a:r>
              <a:rPr lang="en-US" baseline="0" dirty="0">
                <a:cs typeface="Arial" charset="0"/>
              </a:rPr>
              <a:t> </a:t>
            </a:r>
            <a:endParaRPr lang="en-US" dirty="0">
              <a:cs typeface="Arial" charset="0"/>
            </a:endParaRPr>
          </a:p>
        </p:txBody>
      </p:sp>
    </p:spTree>
    <p:extLst>
      <p:ext uri="{BB962C8B-B14F-4D97-AF65-F5344CB8AC3E}">
        <p14:creationId xmlns:p14="http://schemas.microsoft.com/office/powerpoint/2010/main" val="42945510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6/5/2021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9301369"/>
      </p:ext>
    </p:extLst>
  </p:cSld>
  <p:clrMapOvr>
    <a:masterClrMapping/>
  </p:clrMapOvr>
  <p:transition spd="slow">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6/5/2021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448593218"/>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6/5/2021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685556182"/>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E28D29-1ECB-41DF-951B-2A23F95AD026}" type="datetimeFigureOut">
              <a:rPr lang="en-US" dirty="0"/>
              <a:t>6/5/2021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28E3F4F-51B2-42EE-AFA2-40C4572185CC}" type="slidenum">
              <a:rPr lang="en-US" dirty="0"/>
              <a:t>‹#›</a:t>
            </a:fld>
            <a:endParaRPr lang="en-US" dirty="0"/>
          </a:p>
        </p:txBody>
      </p:sp>
    </p:spTree>
    <p:extLst>
      <p:ext uri="{BB962C8B-B14F-4D97-AF65-F5344CB8AC3E}">
        <p14:creationId xmlns:p14="http://schemas.microsoft.com/office/powerpoint/2010/main" val="3846071377"/>
      </p:ext>
    </p:extLst>
  </p:cSld>
  <p:clrMapOvr>
    <a:masterClrMapping/>
  </p:clrMapOvr>
  <p:transition spd="slow">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dirty="0"/>
              <a:t>6/5/2021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5476163"/>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6/5/2021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877344681"/>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6/5/2021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406876594"/>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6/5/2021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76853211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6DFF08F-DC6B-4601-B491-B0F83F6DD2DA}" type="datetimeFigureOut">
              <a:rPr lang="en-US" dirty="0"/>
              <a:pPr/>
              <a:t>6/5/2021</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5672117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96DFF08F-DC6B-4601-B491-B0F83F6DD2DA}" type="datetimeFigureOut">
              <a:rPr lang="en-US" dirty="0"/>
              <a:pPr/>
              <a:t>6/5/2021</a:t>
            </a:fld>
            <a:endParaRPr lang="en-US" dirty="0"/>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1228489087"/>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6/5/2021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823101376"/>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96DFF08F-DC6B-4601-B491-B0F83F6DD2DA}" type="datetimeFigureOut">
              <a:rPr lang="en-US" dirty="0"/>
              <a:pPr/>
              <a:t>6/5/2021</a:t>
            </a:fld>
            <a:endParaRPr lang="en-US" dirty="0"/>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4738047"/>
      </p:ext>
    </p:extLst>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Lst>
  <p:transition spd="slow">
    <p:blinds dir="vert"/>
  </p:transition>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CC574B2F-B9DD-43E8-AC9B-C5D26F5B26C5}"/>
              </a:ext>
              <a:ext uri="{C183D7F6-B498-43B3-948B-1728B52AA6E4}">
                <adec:decorative xmlns:adec="http://schemas.microsoft.com/office/drawing/2017/decorative" xmlns="" val="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0" y="-23602"/>
            <a:ext cx="9144000" cy="1592048"/>
          </a:xfrm>
          <a:prstGeom prst="rect">
            <a:avLst/>
          </a:prstGeom>
        </p:spPr>
      </p:pic>
      <p:sp>
        <p:nvSpPr>
          <p:cNvPr id="34817" name="Rectangle 8"/>
          <p:cNvSpPr>
            <a:spLocks noChangeArrowheads="1"/>
          </p:cNvSpPr>
          <p:nvPr/>
        </p:nvSpPr>
        <p:spPr bwMode="auto">
          <a:xfrm>
            <a:off x="0" y="2514600"/>
            <a:ext cx="9144000" cy="1828800"/>
          </a:xfrm>
          <a:prstGeom prst="rect">
            <a:avLst/>
          </a:prstGeom>
          <a:solidFill>
            <a:schemeClr val="bg1">
              <a:lumMod val="65000"/>
            </a:schemeClr>
          </a:solidFill>
          <a:ln w="9525" algn="ctr">
            <a:solidFill>
              <a:schemeClr val="tx1"/>
            </a:solidFill>
            <a:miter lim="800000"/>
            <a:headEnd/>
            <a:tailEnd/>
          </a:ln>
        </p:spPr>
        <p:txBody>
          <a:bodyPr wrap="none" anchor="ctr"/>
          <a:lstStyle/>
          <a:p>
            <a:pPr algn="ctr" eaLnBrk="0" hangingPunct="0">
              <a:spcBef>
                <a:spcPct val="20000"/>
              </a:spcBef>
              <a:buClr>
                <a:schemeClr val="bg1"/>
              </a:buClr>
              <a:buFontTx/>
              <a:buChar char="•"/>
            </a:pPr>
            <a:endParaRPr lang="en-US" sz="2800" dirty="0">
              <a:latin typeface="Goudy Stout" pitchFamily="18" charset="0"/>
            </a:endParaRPr>
          </a:p>
        </p:txBody>
      </p:sp>
      <p:sp>
        <p:nvSpPr>
          <p:cNvPr id="34818" name="Line 3"/>
          <p:cNvSpPr>
            <a:spLocks noChangeShapeType="1"/>
          </p:cNvSpPr>
          <p:nvPr/>
        </p:nvSpPr>
        <p:spPr bwMode="auto">
          <a:xfrm flipV="1">
            <a:off x="-1" y="1568446"/>
            <a:ext cx="9144001" cy="31754"/>
          </a:xfrm>
          <a:prstGeom prst="line">
            <a:avLst/>
          </a:prstGeom>
          <a:noFill/>
          <a:ln w="76200">
            <a:solidFill>
              <a:srgbClr val="FF0000"/>
            </a:solidFill>
            <a:round/>
            <a:headEnd/>
            <a:tailEnd/>
          </a:ln>
        </p:spPr>
        <p:txBody>
          <a:bodyPr/>
          <a:lstStyle/>
          <a:p>
            <a:endParaRPr lang="en-US" dirty="0"/>
          </a:p>
        </p:txBody>
      </p:sp>
      <p:sp>
        <p:nvSpPr>
          <p:cNvPr id="34819" name="Text Box 4"/>
          <p:cNvSpPr txBox="1">
            <a:spLocks noChangeArrowheads="1"/>
          </p:cNvSpPr>
          <p:nvPr/>
        </p:nvSpPr>
        <p:spPr bwMode="auto">
          <a:xfrm>
            <a:off x="384512" y="281515"/>
            <a:ext cx="8839200" cy="1040285"/>
          </a:xfrm>
          <a:prstGeom prst="rect">
            <a:avLst/>
          </a:prstGeom>
          <a:noFill/>
          <a:ln w="9525">
            <a:noFill/>
            <a:miter lim="800000"/>
            <a:headEnd/>
            <a:tailEnd/>
          </a:ln>
        </p:spPr>
        <p:txBody>
          <a:bodyPr wrap="square">
            <a:spAutoFit/>
          </a:bodyPr>
          <a:lstStyle/>
          <a:p>
            <a:pPr algn="ctr" eaLnBrk="0" hangingPunct="0">
              <a:spcBef>
                <a:spcPct val="20000"/>
              </a:spcBef>
              <a:buClr>
                <a:srgbClr val="FF0000"/>
              </a:buClr>
              <a:buSzPct val="60000"/>
            </a:pPr>
            <a:r>
              <a:rPr lang="en-US" sz="2800" b="1" dirty="0">
                <a:solidFill>
                  <a:srgbClr val="A02020"/>
                </a:solidFill>
                <a:cs typeface="+mn-cs"/>
              </a:rPr>
              <a:t>Software Quality Engineering </a:t>
            </a:r>
            <a:endParaRPr lang="en-US" sz="2800" b="1" dirty="0">
              <a:solidFill>
                <a:srgbClr val="A02020"/>
              </a:solidFill>
            </a:endParaRPr>
          </a:p>
          <a:p>
            <a:pPr algn="ctr" eaLnBrk="0" hangingPunct="0">
              <a:spcBef>
                <a:spcPct val="20000"/>
              </a:spcBef>
              <a:buClr>
                <a:srgbClr val="FF0000"/>
              </a:buClr>
              <a:buSzPct val="60000"/>
            </a:pPr>
            <a:r>
              <a:rPr lang="en-US" sz="2800" b="1" dirty="0">
                <a:solidFill>
                  <a:srgbClr val="A02020"/>
                </a:solidFill>
                <a:cs typeface="+mn-cs"/>
              </a:rPr>
              <a:t>BSSE-VI</a:t>
            </a:r>
          </a:p>
        </p:txBody>
      </p:sp>
      <p:sp>
        <p:nvSpPr>
          <p:cNvPr id="34820" name="Text Box 5"/>
          <p:cNvSpPr txBox="1">
            <a:spLocks noChangeArrowheads="1"/>
          </p:cNvSpPr>
          <p:nvPr/>
        </p:nvSpPr>
        <p:spPr bwMode="auto">
          <a:xfrm>
            <a:off x="381000" y="2031695"/>
            <a:ext cx="8568988" cy="1828800"/>
          </a:xfrm>
          <a:prstGeom prst="rect">
            <a:avLst/>
          </a:prstGeom>
          <a:noFill/>
          <a:ln w="9525">
            <a:noFill/>
            <a:miter lim="800000"/>
            <a:headEnd/>
            <a:tailEnd/>
          </a:ln>
        </p:spPr>
        <p:txBody>
          <a:bodyPr wrap="none"/>
          <a:lstStyle/>
          <a:p>
            <a:pPr marL="511175" indent="-279400" algn="ctr"/>
            <a:endParaRPr lang="en-US" sz="1200" dirty="0">
              <a:cs typeface="Times New Roman" pitchFamily="18" charset="0"/>
            </a:endParaRPr>
          </a:p>
          <a:p>
            <a:pPr marL="511175" indent="-279400" algn="ctr"/>
            <a:endParaRPr lang="en-US" sz="2000" b="1" dirty="0">
              <a:cs typeface="Times New Roman" pitchFamily="18" charset="0"/>
            </a:endParaRPr>
          </a:p>
          <a:p>
            <a:pPr marL="511175" indent="-279400" algn="ctr"/>
            <a:endParaRPr lang="en-US" sz="800" dirty="0"/>
          </a:p>
          <a:p>
            <a:pPr marL="511175" indent="-279400" algn="ctr"/>
            <a:r>
              <a:rPr lang="en-US" b="1" dirty="0" err="1">
                <a:cs typeface="Times New Roman" pitchFamily="18" charset="0"/>
              </a:rPr>
              <a:t>Sumaira</a:t>
            </a:r>
            <a:r>
              <a:rPr lang="en-US" b="1" dirty="0">
                <a:cs typeface="Times New Roman" pitchFamily="18" charset="0"/>
              </a:rPr>
              <a:t> Nazir</a:t>
            </a:r>
            <a:endParaRPr lang="en-US" sz="1800" b="1" dirty="0">
              <a:cs typeface="Times New Roman" pitchFamily="18" charset="0"/>
            </a:endParaRPr>
          </a:p>
          <a:p>
            <a:pPr marL="511175" indent="-279400" algn="ctr"/>
            <a:r>
              <a:rPr lang="en-US" dirty="0"/>
              <a:t>Assistant Professor</a:t>
            </a:r>
          </a:p>
          <a:p>
            <a:pPr marL="511175" indent="-279400" algn="ctr"/>
            <a:endParaRPr lang="en-US" dirty="0"/>
          </a:p>
          <a:p>
            <a:pPr marL="511175" indent="-279400" algn="ctr"/>
            <a:r>
              <a:rPr lang="en-US" dirty="0"/>
              <a:t>Department of Software Engineering</a:t>
            </a:r>
          </a:p>
          <a:p>
            <a:pPr marL="511175" indent="-279400" algn="ctr"/>
            <a:r>
              <a:rPr lang="en-US" dirty="0"/>
              <a:t>National University of Modern Languages, Islamabad</a:t>
            </a:r>
          </a:p>
          <a:p>
            <a:pPr marL="511175" indent="-279400" algn="ctr"/>
            <a:endParaRPr lang="en-US" dirty="0"/>
          </a:p>
        </p:txBody>
      </p:sp>
      <p:sp>
        <p:nvSpPr>
          <p:cNvPr id="34823" name="Rectangle 34"/>
          <p:cNvSpPr>
            <a:spLocks noChangeArrowheads="1"/>
          </p:cNvSpPr>
          <p:nvPr/>
        </p:nvSpPr>
        <p:spPr bwMode="auto">
          <a:xfrm>
            <a:off x="533400" y="3486723"/>
            <a:ext cx="8229600" cy="3066477"/>
          </a:xfrm>
          <a:prstGeom prst="rect">
            <a:avLst/>
          </a:prstGeom>
          <a:noFill/>
          <a:ln w="9525">
            <a:noFill/>
            <a:miter lim="800000"/>
            <a:headEnd/>
            <a:tailEnd/>
          </a:ln>
        </p:spPr>
        <p:txBody>
          <a:bodyPr/>
          <a:lstStyle/>
          <a:p>
            <a:pPr eaLnBrk="0" hangingPunct="0">
              <a:spcBef>
                <a:spcPct val="20000"/>
              </a:spcBef>
              <a:buClr>
                <a:srgbClr val="FF0000"/>
              </a:buClr>
              <a:buSzPct val="60000"/>
            </a:pPr>
            <a:endParaRPr kumimoji="1" lang="en-US" dirty="0"/>
          </a:p>
        </p:txBody>
      </p:sp>
    </p:spTree>
  </p:cSld>
  <p:clrMapOvr>
    <a:masterClrMapping/>
  </p:clrMapOvr>
  <p:transition spd="slow">
    <p:blinds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23C6D18-9A3C-461C-A51A-5376C0281C85}"/>
              </a:ext>
            </a:extLst>
          </p:cNvPr>
          <p:cNvSpPr>
            <a:spLocks noGrp="1"/>
          </p:cNvSpPr>
          <p:nvPr>
            <p:ph type="title"/>
          </p:nvPr>
        </p:nvSpPr>
        <p:spPr/>
        <p:txBody>
          <a:bodyPr/>
          <a:lstStyle/>
          <a:p>
            <a:r>
              <a:rPr lang="en-MY" dirty="0"/>
              <a:t>Levels </a:t>
            </a:r>
          </a:p>
        </p:txBody>
      </p:sp>
      <p:sp>
        <p:nvSpPr>
          <p:cNvPr id="4" name="Slide Number Placeholder 3">
            <a:extLst>
              <a:ext uri="{FF2B5EF4-FFF2-40B4-BE49-F238E27FC236}">
                <a16:creationId xmlns:a16="http://schemas.microsoft.com/office/drawing/2014/main" xmlns="" id="{D11B9902-DE08-4053-B5BC-1AD0B9AAED29}"/>
              </a:ext>
            </a:extLst>
          </p:cNvPr>
          <p:cNvSpPr>
            <a:spLocks noGrp="1"/>
          </p:cNvSpPr>
          <p:nvPr>
            <p:ph type="sldNum" sz="quarter" idx="12"/>
          </p:nvPr>
        </p:nvSpPr>
        <p:spPr/>
        <p:txBody>
          <a:bodyPr/>
          <a:lstStyle/>
          <a:p>
            <a:fld id="{028E3F4F-51B2-42EE-AFA2-40C4572185CC}" type="slidenum">
              <a:rPr lang="en-US" smtClean="0"/>
              <a:t>10</a:t>
            </a:fld>
            <a:endParaRPr lang="en-US" dirty="0"/>
          </a:p>
        </p:txBody>
      </p:sp>
      <p:sp>
        <p:nvSpPr>
          <p:cNvPr id="5" name="Rectangle 1">
            <a:extLst>
              <a:ext uri="{FF2B5EF4-FFF2-40B4-BE49-F238E27FC236}">
                <a16:creationId xmlns:a16="http://schemas.microsoft.com/office/drawing/2014/main" xmlns="" id="{5047E2DF-FE56-4E12-9810-CA88AE3E43BE}"/>
              </a:ext>
            </a:extLst>
          </p:cNvPr>
          <p:cNvSpPr>
            <a:spLocks noGrp="1" noChangeArrowheads="1"/>
          </p:cNvSpPr>
          <p:nvPr>
            <p:ph idx="1"/>
          </p:nvPr>
        </p:nvSpPr>
        <p:spPr bwMode="auto">
          <a:xfrm>
            <a:off x="609600" y="2435466"/>
            <a:ext cx="7799763" cy="198706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53920" tIns="31740" rIns="0" bIns="1587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202122"/>
                </a:solidFill>
                <a:effectLst/>
                <a:latin typeface="Arial" panose="020B0604020202020204" pitchFamily="34" charset="0"/>
                <a:cs typeface="Arial" panose="020B0604020202020204" pitchFamily="34" charset="0"/>
              </a:rPr>
              <a:t>Level 5 - </a:t>
            </a:r>
            <a:r>
              <a:rPr kumimoji="0" lang="en-US" altLang="en-US" sz="1800" b="1" i="1" u="none" strike="noStrike" cap="none" normalizeH="0" baseline="0" dirty="0">
                <a:ln>
                  <a:noFill/>
                </a:ln>
                <a:solidFill>
                  <a:srgbClr val="202122"/>
                </a:solidFill>
                <a:effectLst/>
                <a:latin typeface="Arial" panose="020B0604020202020204" pitchFamily="34" charset="0"/>
                <a:cs typeface="Arial" panose="020B0604020202020204" pitchFamily="34" charset="0"/>
              </a:rPr>
              <a:t>Optimizing (Efficient)</a:t>
            </a:r>
            <a:endParaRPr kumimoji="0" lang="en-US" altLang="en-US" sz="1800" b="1" i="0" u="none" strike="noStrike" cap="none" normalizeH="0" baseline="0" dirty="0">
              <a:ln>
                <a:noFill/>
              </a:ln>
              <a:solidFill>
                <a:srgbClr val="202122"/>
              </a:solidFill>
              <a:effectLst/>
              <a:latin typeface="Arial" panose="020B0604020202020204" pitchFamily="34" charset="0"/>
              <a:cs typeface="Arial" panose="020B0604020202020204" pitchFamily="34" charset="0"/>
            </a:endParaRPr>
          </a:p>
          <a:p>
            <a:pPr marL="457200" marR="0" lvl="1" indent="-45720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02122"/>
                </a:solidFill>
                <a:effectLst/>
                <a:latin typeface="Arial" panose="020B0604020202020204" pitchFamily="34" charset="0"/>
                <a:cs typeface="Arial" panose="020B0604020202020204" pitchFamily="34" charset="0"/>
              </a:rPr>
              <a:t>It is a characteristic of processes at this level that the focus is on continually improving process performance through both incremental and innovative technological changes/improvements. At maturity level 5, processes are concerned with addressing statistical </a:t>
            </a:r>
            <a:r>
              <a:rPr kumimoji="0" lang="en-US" altLang="en-US" b="0" i="1" u="none" strike="noStrike" cap="none" normalizeH="0" baseline="0" dirty="0">
                <a:ln>
                  <a:noFill/>
                </a:ln>
                <a:solidFill>
                  <a:srgbClr val="202122"/>
                </a:solidFill>
                <a:effectLst/>
                <a:latin typeface="Arial" panose="020B0604020202020204" pitchFamily="34" charset="0"/>
                <a:cs typeface="Arial" panose="020B0604020202020204" pitchFamily="34" charset="0"/>
              </a:rPr>
              <a:t>common causes</a:t>
            </a:r>
            <a:r>
              <a:rPr kumimoji="0" lang="en-US" altLang="en-US" b="0" i="0" u="none" strike="noStrike" cap="none" normalizeH="0" baseline="0" dirty="0">
                <a:ln>
                  <a:noFill/>
                </a:ln>
                <a:solidFill>
                  <a:srgbClr val="202122"/>
                </a:solidFill>
                <a:effectLst/>
                <a:latin typeface="Arial" panose="020B0604020202020204" pitchFamily="34" charset="0"/>
                <a:cs typeface="Arial" panose="020B0604020202020204" pitchFamily="34" charset="0"/>
              </a:rPr>
              <a:t> of process variation and changing the </a:t>
            </a:r>
            <a:r>
              <a:rPr kumimoji="0" lang="en-US" altLang="en-US" b="0" i="0" u="none" strike="noStrike" cap="none" normalizeH="0" baseline="0" dirty="0" smtClean="0">
                <a:ln>
                  <a:noFill/>
                </a:ln>
                <a:solidFill>
                  <a:srgbClr val="202122"/>
                </a:solidFill>
                <a:effectLst/>
                <a:latin typeface="Arial" panose="020B0604020202020204" pitchFamily="34" charset="0"/>
                <a:cs typeface="Arial" panose="020B0604020202020204" pitchFamily="34" charset="0"/>
              </a:rPr>
              <a:t>process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45823310"/>
      </p:ext>
    </p:extLst>
  </p:cSld>
  <p:clrMapOvr>
    <a:masterClrMapping/>
  </p:clrMapOvr>
  <p:transition spd="slow">
    <p:blinds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8D3BA81-6416-4A48-BB20-CC1ACA6C2BE5}"/>
              </a:ext>
            </a:extLst>
          </p:cNvPr>
          <p:cNvSpPr>
            <a:spLocks noGrp="1"/>
          </p:cNvSpPr>
          <p:nvPr>
            <p:ph type="title"/>
          </p:nvPr>
        </p:nvSpPr>
        <p:spPr/>
        <p:txBody>
          <a:bodyPr/>
          <a:lstStyle/>
          <a:p>
            <a:r>
              <a:rPr lang="en-MY" dirty="0"/>
              <a:t>CMM</a:t>
            </a:r>
          </a:p>
        </p:txBody>
      </p:sp>
      <p:pic>
        <p:nvPicPr>
          <p:cNvPr id="6" name="Content Placeholder 5">
            <a:extLst>
              <a:ext uri="{FF2B5EF4-FFF2-40B4-BE49-F238E27FC236}">
                <a16:creationId xmlns:a16="http://schemas.microsoft.com/office/drawing/2014/main" xmlns="" id="{97FC3033-58DC-4A01-8B6F-641252792024}"/>
              </a:ext>
            </a:extLst>
          </p:cNvPr>
          <p:cNvPicPr>
            <a:picLocks noGrp="1" noChangeAspect="1"/>
          </p:cNvPicPr>
          <p:nvPr>
            <p:ph idx="1"/>
          </p:nvPr>
        </p:nvPicPr>
        <p:blipFill rotWithShape="1">
          <a:blip r:embed="rId2"/>
          <a:srcRect l="30509" t="16613" r="31132" b="15194"/>
          <a:stretch/>
        </p:blipFill>
        <p:spPr>
          <a:xfrm>
            <a:off x="3124200" y="685800"/>
            <a:ext cx="5486400" cy="5486400"/>
          </a:xfrm>
        </p:spPr>
      </p:pic>
      <p:sp>
        <p:nvSpPr>
          <p:cNvPr id="4" name="Slide Number Placeholder 3">
            <a:extLst>
              <a:ext uri="{FF2B5EF4-FFF2-40B4-BE49-F238E27FC236}">
                <a16:creationId xmlns:a16="http://schemas.microsoft.com/office/drawing/2014/main" xmlns="" id="{BC124EBE-F58D-4DCA-AAC8-9EA6A11FA110}"/>
              </a:ext>
            </a:extLst>
          </p:cNvPr>
          <p:cNvSpPr>
            <a:spLocks noGrp="1"/>
          </p:cNvSpPr>
          <p:nvPr>
            <p:ph type="sldNum" sz="quarter" idx="12"/>
          </p:nvPr>
        </p:nvSpPr>
        <p:spPr/>
        <p:txBody>
          <a:bodyPr/>
          <a:lstStyle/>
          <a:p>
            <a:fld id="{028E3F4F-51B2-42EE-AFA2-40C4572185CC}" type="slidenum">
              <a:rPr lang="en-US" smtClean="0"/>
              <a:t>11</a:t>
            </a:fld>
            <a:endParaRPr lang="en-US" dirty="0"/>
          </a:p>
        </p:txBody>
      </p:sp>
    </p:spTree>
    <p:extLst>
      <p:ext uri="{BB962C8B-B14F-4D97-AF65-F5344CB8AC3E}">
        <p14:creationId xmlns:p14="http://schemas.microsoft.com/office/powerpoint/2010/main" val="568871100"/>
      </p:ext>
    </p:extLst>
  </p:cSld>
  <p:clrMapOvr>
    <a:masterClrMapping/>
  </p:clrMapOvr>
  <p:transition spd="slow">
    <p:blinds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ctr"/>
            <a:endParaRPr lang="en-US" sz="6000" b="1" dirty="0" smtClean="0">
              <a:solidFill>
                <a:schemeClr val="tx1"/>
              </a:solidFill>
            </a:endParaRPr>
          </a:p>
          <a:p>
            <a:pPr algn="ctr"/>
            <a:r>
              <a:rPr lang="en-US" sz="6000" b="1" smtClean="0">
                <a:solidFill>
                  <a:schemeClr val="tx1"/>
                </a:solidFill>
              </a:rPr>
              <a:t>Process </a:t>
            </a:r>
            <a:r>
              <a:rPr lang="en-US" sz="6000" b="1" dirty="0" smtClean="0">
                <a:solidFill>
                  <a:schemeClr val="tx1"/>
                </a:solidFill>
              </a:rPr>
              <a:t>Standards</a:t>
            </a:r>
          </a:p>
          <a:p>
            <a:pPr algn="ctr"/>
            <a:r>
              <a:rPr lang="en-US" sz="6000" b="1" dirty="0" smtClean="0">
                <a:solidFill>
                  <a:schemeClr val="tx1"/>
                </a:solidFill>
              </a:rPr>
              <a:t>CMM</a:t>
            </a:r>
            <a:endParaRPr lang="en-US" sz="6000" b="1" dirty="0">
              <a:solidFill>
                <a:schemeClr val="tx1"/>
              </a:solidFill>
            </a:endParaRPr>
          </a:p>
        </p:txBody>
      </p:sp>
      <p:sp>
        <p:nvSpPr>
          <p:cNvPr id="4" name="Slide Number Placeholder 3"/>
          <p:cNvSpPr>
            <a:spLocks noGrp="1"/>
          </p:cNvSpPr>
          <p:nvPr>
            <p:ph type="sldNum" sz="quarter" idx="12"/>
          </p:nvPr>
        </p:nvSpPr>
        <p:spPr/>
        <p:txBody>
          <a:bodyPr/>
          <a:lstStyle/>
          <a:p>
            <a:fld id="{028E3F4F-51B2-42EE-AFA2-40C4572185CC}" type="slidenum">
              <a:rPr lang="en-US" smtClean="0"/>
              <a:t>2</a:t>
            </a:fld>
            <a:endParaRPr lang="en-US" dirty="0"/>
          </a:p>
        </p:txBody>
      </p:sp>
    </p:spTree>
    <p:extLst>
      <p:ext uri="{BB962C8B-B14F-4D97-AF65-F5344CB8AC3E}">
        <p14:creationId xmlns:p14="http://schemas.microsoft.com/office/powerpoint/2010/main" val="1262520575"/>
      </p:ext>
    </p:extLst>
  </p:cSld>
  <p:clrMapOvr>
    <a:masterClrMapping/>
  </p:clrMapOvr>
  <p:transition spd="slow">
    <p:blinds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Standards</a:t>
            </a:r>
          </a:p>
        </p:txBody>
      </p:sp>
      <p:sp>
        <p:nvSpPr>
          <p:cNvPr id="3" name="Content Placeholder 2"/>
          <p:cNvSpPr>
            <a:spLocks noGrp="1"/>
          </p:cNvSpPr>
          <p:nvPr>
            <p:ph idx="1"/>
          </p:nvPr>
        </p:nvSpPr>
        <p:spPr/>
        <p:txBody>
          <a:bodyPr>
            <a:normAutofit/>
          </a:bodyPr>
          <a:lstStyle/>
          <a:p>
            <a:pPr lvl="2"/>
            <a:r>
              <a:rPr lang="en-US" sz="2800" dirty="0">
                <a:solidFill>
                  <a:schemeClr val="tx1"/>
                </a:solidFill>
                <a:latin typeface="Times New Roman" panose="02020603050405020304" pitchFamily="18" charset="0"/>
                <a:cs typeface="Times New Roman" panose="02020603050405020304" pitchFamily="18" charset="0"/>
              </a:rPr>
              <a:t>Capability Maturity Model</a:t>
            </a:r>
          </a:p>
          <a:p>
            <a:pPr lvl="3" algn="just"/>
            <a:r>
              <a:rPr lang="en-US" sz="2800" i="0" dirty="0">
                <a:solidFill>
                  <a:srgbClr val="202122"/>
                </a:solidFill>
                <a:effectLst/>
                <a:latin typeface="Times New Roman" panose="02020603050405020304" pitchFamily="18" charset="0"/>
                <a:cs typeface="Times New Roman" panose="02020603050405020304" pitchFamily="18" charset="0"/>
              </a:rPr>
              <a:t>The Capability Maturity Model (CMM) is a development model created in 1986 </a:t>
            </a:r>
            <a:endParaRPr lang="en-US" sz="2800" dirty="0">
              <a:solidFill>
                <a:schemeClr val="tx1"/>
              </a:solidFill>
              <a:latin typeface="Times New Roman" panose="02020603050405020304" pitchFamily="18" charset="0"/>
              <a:cs typeface="Times New Roman" panose="02020603050405020304" pitchFamily="18" charset="0"/>
            </a:endParaRPr>
          </a:p>
          <a:p>
            <a:pPr algn="just">
              <a:buNone/>
            </a:pPr>
            <a:endParaRPr lang="en-US" sz="2800" dirty="0"/>
          </a:p>
        </p:txBody>
      </p:sp>
    </p:spTree>
    <p:extLst>
      <p:ext uri="{BB962C8B-B14F-4D97-AF65-F5344CB8AC3E}">
        <p14:creationId xmlns:p14="http://schemas.microsoft.com/office/powerpoint/2010/main" val="338641663"/>
      </p:ext>
    </p:extLst>
  </p:cSld>
  <p:clrMapOvr>
    <a:masterClrMapping/>
  </p:clrMapOvr>
  <p:transition spd="slow">
    <p:blinds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829F2D4-268E-4E45-8894-6752F9333781}"/>
              </a:ext>
            </a:extLst>
          </p:cNvPr>
          <p:cNvSpPr>
            <a:spLocks noGrp="1"/>
          </p:cNvSpPr>
          <p:nvPr>
            <p:ph type="title"/>
          </p:nvPr>
        </p:nvSpPr>
        <p:spPr/>
        <p:txBody>
          <a:bodyPr/>
          <a:lstStyle/>
          <a:p>
            <a:r>
              <a:rPr lang="en-US" sz="4800" dirty="0">
                <a:solidFill>
                  <a:schemeClr val="tx1"/>
                </a:solidFill>
              </a:rPr>
              <a:t>Capability Maturity Model</a:t>
            </a:r>
            <a:endParaRPr lang="en-MY" dirty="0"/>
          </a:p>
        </p:txBody>
      </p:sp>
      <p:sp>
        <p:nvSpPr>
          <p:cNvPr id="3" name="Content Placeholder 2">
            <a:extLst>
              <a:ext uri="{FF2B5EF4-FFF2-40B4-BE49-F238E27FC236}">
                <a16:creationId xmlns:a16="http://schemas.microsoft.com/office/drawing/2014/main" xmlns="" id="{B5E9BB6B-E4E4-40F6-8A90-B0DA6F669917}"/>
              </a:ext>
            </a:extLst>
          </p:cNvPr>
          <p:cNvSpPr>
            <a:spLocks noGrp="1"/>
          </p:cNvSpPr>
          <p:nvPr>
            <p:ph idx="1"/>
          </p:nvPr>
        </p:nvSpPr>
        <p:spPr/>
        <p:txBody>
          <a:bodyPr/>
          <a:lstStyle/>
          <a:p>
            <a:pPr algn="just"/>
            <a:r>
              <a:rPr lang="en-MY" dirty="0">
                <a:latin typeface="Times New Roman" panose="02020603050405020304" pitchFamily="18" charset="0"/>
                <a:cs typeface="Times New Roman" panose="02020603050405020304" pitchFamily="18" charset="0"/>
              </a:rPr>
              <a:t>Maturity Model</a:t>
            </a:r>
          </a:p>
          <a:p>
            <a:pPr algn="just"/>
            <a:r>
              <a:rPr lang="en-US" b="0" i="0" dirty="0">
                <a:solidFill>
                  <a:srgbClr val="202122"/>
                </a:solidFill>
                <a:effectLst/>
                <a:latin typeface="Times New Roman" panose="02020603050405020304" pitchFamily="18" charset="0"/>
                <a:cs typeface="Times New Roman" panose="02020603050405020304" pitchFamily="18" charset="0"/>
              </a:rPr>
              <a:t>A </a:t>
            </a:r>
            <a:r>
              <a:rPr lang="en-US" dirty="0">
                <a:solidFill>
                  <a:schemeClr val="tx1"/>
                </a:solidFill>
                <a:latin typeface="Times New Roman" panose="02020603050405020304" pitchFamily="18" charset="0"/>
                <a:cs typeface="Times New Roman" panose="02020603050405020304" pitchFamily="18" charset="0"/>
              </a:rPr>
              <a:t>maturity  </a:t>
            </a:r>
            <a:r>
              <a:rPr lang="en-US" b="0" i="0" dirty="0">
                <a:solidFill>
                  <a:srgbClr val="202122"/>
                </a:solidFill>
                <a:effectLst/>
                <a:latin typeface="Times New Roman" panose="02020603050405020304" pitchFamily="18" charset="0"/>
                <a:cs typeface="Times New Roman" panose="02020603050405020304" pitchFamily="18" charset="0"/>
              </a:rPr>
              <a:t>can be viewed as a set of structured levels that describe how well the behaviors, practices and processes of an organization can reliably and sustainably produce required outcomes.</a:t>
            </a:r>
          </a:p>
          <a:p>
            <a:pPr algn="just"/>
            <a:r>
              <a:rPr lang="en-US" b="0" i="0" dirty="0">
                <a:solidFill>
                  <a:srgbClr val="202122"/>
                </a:solidFill>
                <a:effectLst/>
                <a:latin typeface="Times New Roman" panose="02020603050405020304" pitchFamily="18" charset="0"/>
                <a:cs typeface="Times New Roman" panose="02020603050405020304" pitchFamily="18" charset="0"/>
              </a:rPr>
              <a:t>A maturity model can be used as a benchmark for comparison and as an aid to understanding - for example, for comparative assessment of different organizations where there is something in common that can be used as a basis for comparison. In the case of the CMM, for example, the basis for comparison would be the organizations' software development processes.</a:t>
            </a:r>
          </a:p>
          <a:p>
            <a:pPr algn="just"/>
            <a:endParaRPr lang="en-MY" dirty="0"/>
          </a:p>
        </p:txBody>
      </p:sp>
      <p:sp>
        <p:nvSpPr>
          <p:cNvPr id="4" name="Slide Number Placeholder 3">
            <a:extLst>
              <a:ext uri="{FF2B5EF4-FFF2-40B4-BE49-F238E27FC236}">
                <a16:creationId xmlns:a16="http://schemas.microsoft.com/office/drawing/2014/main" xmlns="" id="{8468E9AA-549D-459A-893F-02103F20F4E5}"/>
              </a:ext>
            </a:extLst>
          </p:cNvPr>
          <p:cNvSpPr>
            <a:spLocks noGrp="1"/>
          </p:cNvSpPr>
          <p:nvPr>
            <p:ph type="sldNum" sz="quarter" idx="12"/>
          </p:nvPr>
        </p:nvSpPr>
        <p:spPr/>
        <p:txBody>
          <a:bodyPr/>
          <a:lstStyle/>
          <a:p>
            <a:fld id="{028E3F4F-51B2-42EE-AFA2-40C4572185CC}" type="slidenum">
              <a:rPr lang="en-US" smtClean="0"/>
              <a:t>4</a:t>
            </a:fld>
            <a:endParaRPr lang="en-US" dirty="0"/>
          </a:p>
        </p:txBody>
      </p:sp>
    </p:spTree>
    <p:extLst>
      <p:ext uri="{BB962C8B-B14F-4D97-AF65-F5344CB8AC3E}">
        <p14:creationId xmlns:p14="http://schemas.microsoft.com/office/powerpoint/2010/main" val="973304612"/>
      </p:ext>
    </p:extLst>
  </p:cSld>
  <p:clrMapOvr>
    <a:masterClrMapping/>
  </p:clrMapOvr>
  <p:transition spd="slow">
    <p:blinds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3F1852-245A-45A8-AEF7-B6CAF6A483BD}"/>
              </a:ext>
            </a:extLst>
          </p:cNvPr>
          <p:cNvSpPr>
            <a:spLocks noGrp="1"/>
          </p:cNvSpPr>
          <p:nvPr>
            <p:ph type="title"/>
          </p:nvPr>
        </p:nvSpPr>
        <p:spPr/>
        <p:txBody>
          <a:bodyPr/>
          <a:lstStyle/>
          <a:p>
            <a:r>
              <a:rPr lang="en-US" sz="4800" dirty="0">
                <a:solidFill>
                  <a:schemeClr val="tx1"/>
                </a:solidFill>
              </a:rPr>
              <a:t>Capability Maturity Model-Structure</a:t>
            </a:r>
            <a:endParaRPr lang="en-MY" dirty="0"/>
          </a:p>
        </p:txBody>
      </p:sp>
      <p:sp>
        <p:nvSpPr>
          <p:cNvPr id="3" name="Content Placeholder 2">
            <a:extLst>
              <a:ext uri="{FF2B5EF4-FFF2-40B4-BE49-F238E27FC236}">
                <a16:creationId xmlns:a16="http://schemas.microsoft.com/office/drawing/2014/main" xmlns="" id="{D7E3D1D2-31DF-4866-AFD0-01EB125CCBC4}"/>
              </a:ext>
            </a:extLst>
          </p:cNvPr>
          <p:cNvSpPr>
            <a:spLocks noGrp="1"/>
          </p:cNvSpPr>
          <p:nvPr>
            <p:ph idx="1"/>
          </p:nvPr>
        </p:nvSpPr>
        <p:spPr/>
        <p:txBody>
          <a:bodyPr>
            <a:normAutofit fontScale="77500" lnSpcReduction="20000"/>
          </a:bodyPr>
          <a:lstStyle/>
          <a:p>
            <a:pPr algn="just"/>
            <a:r>
              <a:rPr lang="en-US" b="0" i="0" dirty="0">
                <a:solidFill>
                  <a:srgbClr val="202122"/>
                </a:solidFill>
                <a:effectLst/>
                <a:latin typeface="Times New Roman" panose="02020603050405020304" pitchFamily="18" charset="0"/>
                <a:cs typeface="Times New Roman" panose="02020603050405020304" pitchFamily="18" charset="0"/>
              </a:rPr>
              <a:t>The model involves five aspects:</a:t>
            </a:r>
          </a:p>
          <a:p>
            <a:pPr algn="just">
              <a:buFont typeface="Arial" panose="020B0604020202020204" pitchFamily="34" charset="0"/>
              <a:buChar char="•"/>
            </a:pPr>
            <a:r>
              <a:rPr lang="en-US" b="0" i="1" dirty="0">
                <a:solidFill>
                  <a:srgbClr val="202122"/>
                </a:solidFill>
                <a:effectLst/>
                <a:latin typeface="Times New Roman" panose="02020603050405020304" pitchFamily="18" charset="0"/>
                <a:cs typeface="Times New Roman" panose="02020603050405020304" pitchFamily="18" charset="0"/>
              </a:rPr>
              <a:t>Maturity Levels:</a:t>
            </a:r>
            <a:r>
              <a:rPr lang="en-US" b="0" i="0" dirty="0">
                <a:solidFill>
                  <a:srgbClr val="202122"/>
                </a:solidFill>
                <a:effectLst/>
                <a:latin typeface="Times New Roman" panose="02020603050405020304" pitchFamily="18" charset="0"/>
                <a:cs typeface="Times New Roman" panose="02020603050405020304" pitchFamily="18" charset="0"/>
              </a:rPr>
              <a:t> a 5-level process maturity continuum - where the uppermost (5th) level is a notional ideal state where processes would be systematically managed by a combination of process optimization and continuous process improvement.</a:t>
            </a:r>
          </a:p>
          <a:p>
            <a:pPr algn="just">
              <a:buFont typeface="Arial" panose="020B0604020202020204" pitchFamily="34" charset="0"/>
              <a:buChar char="•"/>
            </a:pPr>
            <a:r>
              <a:rPr lang="en-US" b="0" i="1" dirty="0">
                <a:solidFill>
                  <a:srgbClr val="202122"/>
                </a:solidFill>
                <a:effectLst/>
                <a:latin typeface="Times New Roman" panose="02020603050405020304" pitchFamily="18" charset="0"/>
                <a:cs typeface="Times New Roman" panose="02020603050405020304" pitchFamily="18" charset="0"/>
              </a:rPr>
              <a:t>Key Process Areas:</a:t>
            </a:r>
            <a:r>
              <a:rPr lang="en-US" b="0" i="0" dirty="0">
                <a:solidFill>
                  <a:srgbClr val="202122"/>
                </a:solidFill>
                <a:effectLst/>
                <a:latin typeface="Times New Roman" panose="02020603050405020304" pitchFamily="18" charset="0"/>
                <a:cs typeface="Times New Roman" panose="02020603050405020304" pitchFamily="18" charset="0"/>
              </a:rPr>
              <a:t> a Key Process Area identifies a cluster of related activities that, when performed together, achieve a set of goals considered important.</a:t>
            </a:r>
          </a:p>
          <a:p>
            <a:pPr algn="just">
              <a:buFont typeface="Arial" panose="020B0604020202020204" pitchFamily="34" charset="0"/>
              <a:buChar char="•"/>
            </a:pPr>
            <a:r>
              <a:rPr lang="en-US" b="0" i="1" dirty="0">
                <a:solidFill>
                  <a:srgbClr val="202122"/>
                </a:solidFill>
                <a:effectLst/>
                <a:latin typeface="Times New Roman" panose="02020603050405020304" pitchFamily="18" charset="0"/>
                <a:cs typeface="Times New Roman" panose="02020603050405020304" pitchFamily="18" charset="0"/>
              </a:rPr>
              <a:t>Goals:</a:t>
            </a:r>
            <a:r>
              <a:rPr lang="en-US" b="0" i="0" dirty="0">
                <a:solidFill>
                  <a:srgbClr val="202122"/>
                </a:solidFill>
                <a:effectLst/>
                <a:latin typeface="Times New Roman" panose="02020603050405020304" pitchFamily="18" charset="0"/>
                <a:cs typeface="Times New Roman" panose="02020603050405020304" pitchFamily="18" charset="0"/>
              </a:rPr>
              <a:t> the goals of a key process area summarize the states that must exist for that key process area to have been implemented in an effective and lasting way. The extent to which the goals have been accomplished is an indicator of how much capability the organization has established at that maturity level. The goals signify the scope, boundaries, and intent of each key process area.</a:t>
            </a:r>
          </a:p>
          <a:p>
            <a:pPr algn="just">
              <a:buFont typeface="Arial" panose="020B0604020202020204" pitchFamily="34" charset="0"/>
              <a:buChar char="•"/>
            </a:pPr>
            <a:r>
              <a:rPr lang="en-US" b="0" i="1" dirty="0">
                <a:solidFill>
                  <a:srgbClr val="202122"/>
                </a:solidFill>
                <a:effectLst/>
                <a:latin typeface="Times New Roman" panose="02020603050405020304" pitchFamily="18" charset="0"/>
                <a:cs typeface="Times New Roman" panose="02020603050405020304" pitchFamily="18" charset="0"/>
              </a:rPr>
              <a:t>Common Features:</a:t>
            </a:r>
            <a:r>
              <a:rPr lang="en-US" b="0" i="0" dirty="0">
                <a:solidFill>
                  <a:srgbClr val="202122"/>
                </a:solidFill>
                <a:effectLst/>
                <a:latin typeface="Times New Roman" panose="02020603050405020304" pitchFamily="18" charset="0"/>
                <a:cs typeface="Times New Roman" panose="02020603050405020304" pitchFamily="18" charset="0"/>
              </a:rPr>
              <a:t> common features include practices that implement and institutionalize a key process area. There are five types of common features: commitment to perform, ability to perform, activities performed, measurement and analysis, and verifying implementation.</a:t>
            </a:r>
          </a:p>
          <a:p>
            <a:pPr algn="just">
              <a:buFont typeface="Arial" panose="020B0604020202020204" pitchFamily="34" charset="0"/>
              <a:buChar char="•"/>
            </a:pPr>
            <a:r>
              <a:rPr lang="en-US" b="0" i="1" dirty="0">
                <a:solidFill>
                  <a:srgbClr val="202122"/>
                </a:solidFill>
                <a:effectLst/>
                <a:latin typeface="Times New Roman" panose="02020603050405020304" pitchFamily="18" charset="0"/>
                <a:cs typeface="Times New Roman" panose="02020603050405020304" pitchFamily="18" charset="0"/>
              </a:rPr>
              <a:t>Key Practices:</a:t>
            </a:r>
            <a:r>
              <a:rPr lang="en-US" b="0" i="0" dirty="0">
                <a:solidFill>
                  <a:srgbClr val="202122"/>
                </a:solidFill>
                <a:effectLst/>
                <a:latin typeface="Times New Roman" panose="02020603050405020304" pitchFamily="18" charset="0"/>
                <a:cs typeface="Times New Roman" panose="02020603050405020304" pitchFamily="18" charset="0"/>
              </a:rPr>
              <a:t> The key practices describe the elements of infrastructure and practice that contribute most effectively to the implementation and institutionalization of the area.</a:t>
            </a:r>
          </a:p>
          <a:p>
            <a:pPr algn="just"/>
            <a:endParaRPr lang="en-MY"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xmlns="" id="{4473ACEC-CA4C-44F6-B5C4-5946866E49CD}"/>
              </a:ext>
            </a:extLst>
          </p:cNvPr>
          <p:cNvSpPr>
            <a:spLocks noGrp="1"/>
          </p:cNvSpPr>
          <p:nvPr>
            <p:ph type="sldNum" sz="quarter" idx="12"/>
          </p:nvPr>
        </p:nvSpPr>
        <p:spPr/>
        <p:txBody>
          <a:bodyPr/>
          <a:lstStyle/>
          <a:p>
            <a:fld id="{028E3F4F-51B2-42EE-AFA2-40C4572185CC}" type="slidenum">
              <a:rPr lang="en-US" smtClean="0"/>
              <a:t>5</a:t>
            </a:fld>
            <a:endParaRPr lang="en-US" dirty="0"/>
          </a:p>
        </p:txBody>
      </p:sp>
    </p:spTree>
    <p:extLst>
      <p:ext uri="{BB962C8B-B14F-4D97-AF65-F5344CB8AC3E}">
        <p14:creationId xmlns:p14="http://schemas.microsoft.com/office/powerpoint/2010/main" val="3606271070"/>
      </p:ext>
    </p:extLst>
  </p:cSld>
  <p:clrMapOvr>
    <a:masterClrMapping/>
  </p:clrMapOvr>
  <p:transition spd="slow">
    <p:blinds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D7F7869-7B23-4938-80F1-B9FDED61E327}"/>
              </a:ext>
            </a:extLst>
          </p:cNvPr>
          <p:cNvSpPr>
            <a:spLocks noGrp="1"/>
          </p:cNvSpPr>
          <p:nvPr>
            <p:ph type="title"/>
          </p:nvPr>
        </p:nvSpPr>
        <p:spPr/>
        <p:txBody>
          <a:bodyPr/>
          <a:lstStyle/>
          <a:p>
            <a:r>
              <a:rPr lang="en-MY" dirty="0"/>
              <a:t>KPA</a:t>
            </a:r>
          </a:p>
        </p:txBody>
      </p:sp>
      <p:pic>
        <p:nvPicPr>
          <p:cNvPr id="6" name="Content Placeholder 5">
            <a:extLst>
              <a:ext uri="{FF2B5EF4-FFF2-40B4-BE49-F238E27FC236}">
                <a16:creationId xmlns:a16="http://schemas.microsoft.com/office/drawing/2014/main" xmlns="" id="{BD11E9A0-10AA-4003-B526-75F9EB0F8DC1}"/>
              </a:ext>
            </a:extLst>
          </p:cNvPr>
          <p:cNvPicPr>
            <a:picLocks noGrp="1" noChangeAspect="1"/>
          </p:cNvPicPr>
          <p:nvPr>
            <p:ph idx="1"/>
          </p:nvPr>
        </p:nvPicPr>
        <p:blipFill rotWithShape="1">
          <a:blip r:embed="rId2"/>
          <a:srcRect l="34772" t="24191" r="34328" b="15193"/>
          <a:stretch/>
        </p:blipFill>
        <p:spPr>
          <a:xfrm>
            <a:off x="2091344" y="228600"/>
            <a:ext cx="5334000" cy="5867400"/>
          </a:xfrm>
        </p:spPr>
      </p:pic>
      <p:sp>
        <p:nvSpPr>
          <p:cNvPr id="4" name="Slide Number Placeholder 3">
            <a:extLst>
              <a:ext uri="{FF2B5EF4-FFF2-40B4-BE49-F238E27FC236}">
                <a16:creationId xmlns:a16="http://schemas.microsoft.com/office/drawing/2014/main" xmlns="" id="{7705A62D-06A1-40D9-9D46-7F9E041FAA50}"/>
              </a:ext>
            </a:extLst>
          </p:cNvPr>
          <p:cNvSpPr>
            <a:spLocks noGrp="1"/>
          </p:cNvSpPr>
          <p:nvPr>
            <p:ph type="sldNum" sz="quarter" idx="12"/>
          </p:nvPr>
        </p:nvSpPr>
        <p:spPr/>
        <p:txBody>
          <a:bodyPr/>
          <a:lstStyle/>
          <a:p>
            <a:fld id="{028E3F4F-51B2-42EE-AFA2-40C4572185CC}" type="slidenum">
              <a:rPr lang="en-US" smtClean="0"/>
              <a:t>6</a:t>
            </a:fld>
            <a:endParaRPr lang="en-US" dirty="0"/>
          </a:p>
        </p:txBody>
      </p:sp>
    </p:spTree>
    <p:extLst>
      <p:ext uri="{BB962C8B-B14F-4D97-AF65-F5344CB8AC3E}">
        <p14:creationId xmlns:p14="http://schemas.microsoft.com/office/powerpoint/2010/main" val="3683095247"/>
      </p:ext>
    </p:extLst>
  </p:cSld>
  <p:clrMapOvr>
    <a:masterClrMapping/>
  </p:clrMapOvr>
  <p:transition spd="slow">
    <p:blinds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23C6D18-9A3C-461C-A51A-5376C0281C85}"/>
              </a:ext>
            </a:extLst>
          </p:cNvPr>
          <p:cNvSpPr>
            <a:spLocks noGrp="1"/>
          </p:cNvSpPr>
          <p:nvPr>
            <p:ph type="title"/>
          </p:nvPr>
        </p:nvSpPr>
        <p:spPr/>
        <p:txBody>
          <a:bodyPr/>
          <a:lstStyle/>
          <a:p>
            <a:r>
              <a:rPr lang="en-MY" dirty="0"/>
              <a:t>Levels </a:t>
            </a:r>
          </a:p>
        </p:txBody>
      </p:sp>
      <p:sp>
        <p:nvSpPr>
          <p:cNvPr id="4" name="Slide Number Placeholder 3">
            <a:extLst>
              <a:ext uri="{FF2B5EF4-FFF2-40B4-BE49-F238E27FC236}">
                <a16:creationId xmlns:a16="http://schemas.microsoft.com/office/drawing/2014/main" xmlns="" id="{D11B9902-DE08-4053-B5BC-1AD0B9AAED29}"/>
              </a:ext>
            </a:extLst>
          </p:cNvPr>
          <p:cNvSpPr>
            <a:spLocks noGrp="1"/>
          </p:cNvSpPr>
          <p:nvPr>
            <p:ph type="sldNum" sz="quarter" idx="12"/>
          </p:nvPr>
        </p:nvSpPr>
        <p:spPr/>
        <p:txBody>
          <a:bodyPr/>
          <a:lstStyle/>
          <a:p>
            <a:fld id="{028E3F4F-51B2-42EE-AFA2-40C4572185CC}" type="slidenum">
              <a:rPr lang="en-US" smtClean="0"/>
              <a:t>7</a:t>
            </a:fld>
            <a:endParaRPr lang="en-US" dirty="0"/>
          </a:p>
        </p:txBody>
      </p:sp>
      <p:sp>
        <p:nvSpPr>
          <p:cNvPr id="5" name="Rectangle 1">
            <a:extLst>
              <a:ext uri="{FF2B5EF4-FFF2-40B4-BE49-F238E27FC236}">
                <a16:creationId xmlns:a16="http://schemas.microsoft.com/office/drawing/2014/main" xmlns="" id="{5047E2DF-FE56-4E12-9810-CA88AE3E43BE}"/>
              </a:ext>
            </a:extLst>
          </p:cNvPr>
          <p:cNvSpPr>
            <a:spLocks noGrp="1" noChangeArrowheads="1"/>
          </p:cNvSpPr>
          <p:nvPr>
            <p:ph idx="1"/>
          </p:nvPr>
        </p:nvSpPr>
        <p:spPr bwMode="auto">
          <a:xfrm>
            <a:off x="609600" y="2023784"/>
            <a:ext cx="7757160" cy="392606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53920" tIns="31740" rIns="0" bIns="1587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202122"/>
                </a:solidFill>
                <a:effectLst/>
                <a:latin typeface="Arial" panose="020B0604020202020204" pitchFamily="34" charset="0"/>
                <a:cs typeface="Arial" panose="020B0604020202020204" pitchFamily="34" charset="0"/>
              </a:rPr>
              <a:t>Level 1 - </a:t>
            </a:r>
            <a:r>
              <a:rPr kumimoji="0" lang="en-US" altLang="en-US" sz="1800" b="1" i="1" u="none" strike="noStrike" cap="none" normalizeH="0" baseline="0" dirty="0">
                <a:ln>
                  <a:noFill/>
                </a:ln>
                <a:solidFill>
                  <a:srgbClr val="202122"/>
                </a:solidFill>
                <a:effectLst/>
                <a:latin typeface="Arial" panose="020B0604020202020204" pitchFamily="34" charset="0"/>
                <a:cs typeface="Arial" panose="020B0604020202020204" pitchFamily="34" charset="0"/>
              </a:rPr>
              <a:t>Initial</a:t>
            </a:r>
            <a:endParaRPr kumimoji="0" lang="en-US" altLang="en-US" sz="1800" b="1" i="0" u="none" strike="noStrike" cap="none" normalizeH="0" baseline="0" dirty="0">
              <a:ln>
                <a:noFill/>
              </a:ln>
              <a:solidFill>
                <a:srgbClr val="202122"/>
              </a:solidFill>
              <a:effectLst/>
              <a:latin typeface="Arial" panose="020B0604020202020204" pitchFamily="34" charset="0"/>
              <a:cs typeface="Arial" panose="020B0604020202020204" pitchFamily="34" charset="0"/>
            </a:endParaRPr>
          </a:p>
          <a:p>
            <a:pPr marL="457200" marR="0" lvl="1" indent="-45720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02122"/>
                </a:solidFill>
                <a:effectLst/>
                <a:latin typeface="Arial" panose="020B0604020202020204" pitchFamily="34" charset="0"/>
                <a:cs typeface="Arial" panose="020B0604020202020204" pitchFamily="34" charset="0"/>
              </a:rPr>
              <a:t>It is characteristic of processes at this level that they are (typically) undocumented and in a state of dynamic change, tending to be driven in an </a:t>
            </a:r>
            <a:r>
              <a:rPr kumimoji="0" lang="en-US" altLang="en-US" b="0" i="1" u="none" strike="noStrike" cap="none" normalizeH="0" baseline="0" dirty="0">
                <a:ln>
                  <a:noFill/>
                </a:ln>
                <a:solidFill>
                  <a:srgbClr val="202122"/>
                </a:solidFill>
                <a:effectLst/>
                <a:latin typeface="Arial" panose="020B0604020202020204" pitchFamily="34" charset="0"/>
                <a:cs typeface="Arial" panose="020B0604020202020204" pitchFamily="34" charset="0"/>
              </a:rPr>
              <a:t>ad hoc</a:t>
            </a:r>
            <a:r>
              <a:rPr kumimoji="0" lang="en-US" altLang="en-US" b="0" i="0" u="none" strike="noStrike" cap="none" normalizeH="0" baseline="0" dirty="0">
                <a:ln>
                  <a:noFill/>
                </a:ln>
                <a:solidFill>
                  <a:srgbClr val="202122"/>
                </a:solidFill>
                <a:effectLst/>
                <a:latin typeface="Arial" panose="020B0604020202020204" pitchFamily="34" charset="0"/>
                <a:cs typeface="Arial" panose="020B0604020202020204" pitchFamily="34" charset="0"/>
              </a:rPr>
              <a:t>, uncontrolled and reactive manner by users or events. This provides a chaotic or unstable environment for the processes. (Example - a surgeon performing a new operation a small number of times - the levels of negative outcome are not known).</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202122"/>
                </a:solidFill>
                <a:effectLst/>
                <a:latin typeface="Arial" panose="020B0604020202020204" pitchFamily="34" charset="0"/>
                <a:cs typeface="Arial" panose="020B0604020202020204" pitchFamily="34" charset="0"/>
              </a:rPr>
              <a:t>Level 2 - </a:t>
            </a:r>
            <a:r>
              <a:rPr kumimoji="0" lang="en-US" altLang="en-US" sz="1800" b="1" i="1" u="none" strike="noStrike" cap="none" normalizeH="0" baseline="0" dirty="0">
                <a:ln>
                  <a:noFill/>
                </a:ln>
                <a:solidFill>
                  <a:srgbClr val="202122"/>
                </a:solidFill>
                <a:effectLst/>
                <a:latin typeface="Arial" panose="020B0604020202020204" pitchFamily="34" charset="0"/>
                <a:cs typeface="Arial" panose="020B0604020202020204" pitchFamily="34" charset="0"/>
              </a:rPr>
              <a:t>Repeatable</a:t>
            </a:r>
            <a:endParaRPr kumimoji="0" lang="en-US" altLang="en-US" sz="1800" b="1" i="0" u="none" strike="noStrike" cap="none" normalizeH="0" baseline="0" dirty="0">
              <a:ln>
                <a:noFill/>
              </a:ln>
              <a:solidFill>
                <a:srgbClr val="202122"/>
              </a:solidFill>
              <a:effectLst/>
              <a:latin typeface="Arial" panose="020B0604020202020204" pitchFamily="34" charset="0"/>
              <a:cs typeface="Arial" panose="020B0604020202020204" pitchFamily="34" charset="0"/>
            </a:endParaRPr>
          </a:p>
          <a:p>
            <a:pPr marL="457200" marR="0" lvl="1" indent="-45720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02122"/>
                </a:solidFill>
                <a:effectLst/>
                <a:latin typeface="Arial" panose="020B0604020202020204" pitchFamily="34" charset="0"/>
                <a:cs typeface="Arial" panose="020B0604020202020204" pitchFamily="34" charset="0"/>
              </a:rPr>
              <a:t>It is characteristic of this level of maturity that some processes are repeatable, possibly with consistent results. Process discipline is unlikely to be rigorous, but where it exists it may help to ensure that existing processes are maintained during times of stress.</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86781617"/>
      </p:ext>
    </p:extLst>
  </p:cSld>
  <p:clrMapOvr>
    <a:masterClrMapping/>
  </p:clrMapOvr>
  <p:transition spd="slow">
    <p:blinds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23C6D18-9A3C-461C-A51A-5376C0281C85}"/>
              </a:ext>
            </a:extLst>
          </p:cNvPr>
          <p:cNvSpPr>
            <a:spLocks noGrp="1"/>
          </p:cNvSpPr>
          <p:nvPr>
            <p:ph type="title"/>
          </p:nvPr>
        </p:nvSpPr>
        <p:spPr/>
        <p:txBody>
          <a:bodyPr/>
          <a:lstStyle/>
          <a:p>
            <a:r>
              <a:rPr lang="en-MY" dirty="0"/>
              <a:t>Levels </a:t>
            </a:r>
          </a:p>
        </p:txBody>
      </p:sp>
      <p:sp>
        <p:nvSpPr>
          <p:cNvPr id="4" name="Slide Number Placeholder 3">
            <a:extLst>
              <a:ext uri="{FF2B5EF4-FFF2-40B4-BE49-F238E27FC236}">
                <a16:creationId xmlns:a16="http://schemas.microsoft.com/office/drawing/2014/main" xmlns="" id="{D11B9902-DE08-4053-B5BC-1AD0B9AAED29}"/>
              </a:ext>
            </a:extLst>
          </p:cNvPr>
          <p:cNvSpPr>
            <a:spLocks noGrp="1"/>
          </p:cNvSpPr>
          <p:nvPr>
            <p:ph type="sldNum" sz="quarter" idx="12"/>
          </p:nvPr>
        </p:nvSpPr>
        <p:spPr/>
        <p:txBody>
          <a:bodyPr/>
          <a:lstStyle/>
          <a:p>
            <a:fld id="{028E3F4F-51B2-42EE-AFA2-40C4572185CC}" type="slidenum">
              <a:rPr lang="en-US" smtClean="0"/>
              <a:t>8</a:t>
            </a:fld>
            <a:endParaRPr lang="en-US" dirty="0"/>
          </a:p>
        </p:txBody>
      </p:sp>
      <p:sp>
        <p:nvSpPr>
          <p:cNvPr id="5" name="Rectangle 1">
            <a:extLst>
              <a:ext uri="{FF2B5EF4-FFF2-40B4-BE49-F238E27FC236}">
                <a16:creationId xmlns:a16="http://schemas.microsoft.com/office/drawing/2014/main" xmlns="" id="{5047E2DF-FE56-4E12-9810-CA88AE3E43BE}"/>
              </a:ext>
            </a:extLst>
          </p:cNvPr>
          <p:cNvSpPr>
            <a:spLocks noGrp="1" noChangeArrowheads="1"/>
          </p:cNvSpPr>
          <p:nvPr>
            <p:ph idx="1"/>
          </p:nvPr>
        </p:nvSpPr>
        <p:spPr bwMode="auto">
          <a:xfrm>
            <a:off x="609600" y="2025544"/>
            <a:ext cx="7924800" cy="337206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53920" tIns="31740" rIns="0" bIns="1587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202122"/>
                </a:solidFill>
                <a:effectLst/>
                <a:latin typeface="Arial" panose="020B0604020202020204" pitchFamily="34" charset="0"/>
                <a:cs typeface="Arial" panose="020B0604020202020204" pitchFamily="34" charset="0"/>
              </a:rPr>
              <a:t>Level 3 - </a:t>
            </a:r>
            <a:r>
              <a:rPr kumimoji="0" lang="en-US" altLang="en-US" sz="1800" b="1" i="1" u="none" strike="noStrike" cap="none" normalizeH="0" baseline="0" dirty="0">
                <a:ln>
                  <a:noFill/>
                </a:ln>
                <a:solidFill>
                  <a:srgbClr val="202122"/>
                </a:solidFill>
                <a:effectLst/>
                <a:latin typeface="Arial" panose="020B0604020202020204" pitchFamily="34" charset="0"/>
                <a:cs typeface="Arial" panose="020B0604020202020204" pitchFamily="34" charset="0"/>
              </a:rPr>
              <a:t>Defined</a:t>
            </a:r>
            <a:endParaRPr kumimoji="0" lang="en-US" altLang="en-US" sz="1800" b="1" i="0" u="none" strike="noStrike" cap="none" normalizeH="0" baseline="0" dirty="0">
              <a:ln>
                <a:noFill/>
              </a:ln>
              <a:solidFill>
                <a:srgbClr val="202122"/>
              </a:solidFill>
              <a:effectLst/>
              <a:latin typeface="Arial" panose="020B0604020202020204" pitchFamily="34" charset="0"/>
              <a:cs typeface="Arial" panose="020B0604020202020204" pitchFamily="34" charset="0"/>
            </a:endParaRPr>
          </a:p>
          <a:p>
            <a:pPr marL="457200" marR="0" lvl="1" indent="-45720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02122"/>
                </a:solidFill>
                <a:effectLst/>
                <a:latin typeface="Arial" panose="020B0604020202020204" pitchFamily="34" charset="0"/>
                <a:cs typeface="Arial" panose="020B0604020202020204" pitchFamily="34" charset="0"/>
              </a:rPr>
              <a:t>It is characteristic of processes at this level that there are sets of defined and documented standard processes established and subject to some degree of improvement over time. These standard processes are in place. The processes may not have been systematically or repeatedly used - sufficient for the users to become competent or the process to be validated in a range of situations. This could be considered a developmental stage - with use in a wider range of conditions and user competence development the process can develop to next level of maturity.</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64164849"/>
      </p:ext>
    </p:extLst>
  </p:cSld>
  <p:clrMapOvr>
    <a:masterClrMapping/>
  </p:clrMapOvr>
  <p:transition spd="slow">
    <p:blinds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23C6D18-9A3C-461C-A51A-5376C0281C85}"/>
              </a:ext>
            </a:extLst>
          </p:cNvPr>
          <p:cNvSpPr>
            <a:spLocks noGrp="1"/>
          </p:cNvSpPr>
          <p:nvPr>
            <p:ph type="title"/>
          </p:nvPr>
        </p:nvSpPr>
        <p:spPr/>
        <p:txBody>
          <a:bodyPr/>
          <a:lstStyle/>
          <a:p>
            <a:r>
              <a:rPr lang="en-MY" dirty="0"/>
              <a:t>Levels </a:t>
            </a:r>
          </a:p>
        </p:txBody>
      </p:sp>
      <p:sp>
        <p:nvSpPr>
          <p:cNvPr id="4" name="Slide Number Placeholder 3">
            <a:extLst>
              <a:ext uri="{FF2B5EF4-FFF2-40B4-BE49-F238E27FC236}">
                <a16:creationId xmlns:a16="http://schemas.microsoft.com/office/drawing/2014/main" xmlns="" id="{D11B9902-DE08-4053-B5BC-1AD0B9AAED29}"/>
              </a:ext>
            </a:extLst>
          </p:cNvPr>
          <p:cNvSpPr>
            <a:spLocks noGrp="1"/>
          </p:cNvSpPr>
          <p:nvPr>
            <p:ph type="sldNum" sz="quarter" idx="12"/>
          </p:nvPr>
        </p:nvSpPr>
        <p:spPr/>
        <p:txBody>
          <a:bodyPr/>
          <a:lstStyle/>
          <a:p>
            <a:fld id="{028E3F4F-51B2-42EE-AFA2-40C4572185CC}" type="slidenum">
              <a:rPr lang="en-US" smtClean="0"/>
              <a:t>9</a:t>
            </a:fld>
            <a:endParaRPr lang="en-US" dirty="0"/>
          </a:p>
        </p:txBody>
      </p:sp>
      <p:sp>
        <p:nvSpPr>
          <p:cNvPr id="5" name="Rectangle 1">
            <a:extLst>
              <a:ext uri="{FF2B5EF4-FFF2-40B4-BE49-F238E27FC236}">
                <a16:creationId xmlns:a16="http://schemas.microsoft.com/office/drawing/2014/main" xmlns="" id="{5047E2DF-FE56-4E12-9810-CA88AE3E43BE}"/>
              </a:ext>
            </a:extLst>
          </p:cNvPr>
          <p:cNvSpPr>
            <a:spLocks noGrp="1" noChangeArrowheads="1"/>
          </p:cNvSpPr>
          <p:nvPr>
            <p:ph idx="1"/>
          </p:nvPr>
        </p:nvSpPr>
        <p:spPr bwMode="auto">
          <a:xfrm>
            <a:off x="518160" y="1828800"/>
            <a:ext cx="7848600" cy="392606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53920" tIns="31740" rIns="0" bIns="1587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202122"/>
                </a:solidFill>
                <a:effectLst/>
                <a:latin typeface="Arial" panose="020B0604020202020204" pitchFamily="34" charset="0"/>
                <a:cs typeface="Arial" panose="020B0604020202020204" pitchFamily="34" charset="0"/>
              </a:rPr>
              <a:t>Level 4 - </a:t>
            </a:r>
            <a:r>
              <a:rPr kumimoji="0" lang="en-US" altLang="en-US" sz="1800" b="1" i="1" u="none" strike="noStrike" cap="none" normalizeH="0" baseline="0" dirty="0">
                <a:ln>
                  <a:noFill/>
                </a:ln>
                <a:solidFill>
                  <a:srgbClr val="202122"/>
                </a:solidFill>
                <a:effectLst/>
                <a:latin typeface="Arial" panose="020B0604020202020204" pitchFamily="34" charset="0"/>
                <a:cs typeface="Arial" panose="020B0604020202020204" pitchFamily="34" charset="0"/>
              </a:rPr>
              <a:t>Managed (Capable)</a:t>
            </a:r>
            <a:endParaRPr kumimoji="0" lang="en-US" altLang="en-US" sz="1800" b="1" i="0" u="none" strike="noStrike" cap="none" normalizeH="0" baseline="0" dirty="0">
              <a:ln>
                <a:noFill/>
              </a:ln>
              <a:solidFill>
                <a:srgbClr val="202122"/>
              </a:solidFill>
              <a:effectLst/>
              <a:latin typeface="Arial" panose="020B0604020202020204" pitchFamily="34" charset="0"/>
              <a:cs typeface="Arial" panose="020B0604020202020204" pitchFamily="34" charset="0"/>
            </a:endParaRPr>
          </a:p>
          <a:p>
            <a:pPr marL="457200" marR="0" lvl="1" indent="-45720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02122"/>
                </a:solidFill>
                <a:effectLst/>
                <a:latin typeface="Arial" panose="020B0604020202020204" pitchFamily="34" charset="0"/>
                <a:cs typeface="Arial" panose="020B0604020202020204" pitchFamily="34" charset="0"/>
              </a:rPr>
              <a:t>It is characteristic of processes at this level that, using process metrics, effective achievement of the process objectives can be evidenced across a range of operational conditions. The suitability of the process in multiple environments has been tested and the process refined and adapted. Process users have experienced the process in multiple and varied conditions, and are able to demonstrate competence. The process maturity enables adaptions to particular projects without measurable losses of quality or deviations from specifications. Process Capability is established from this level. (Example - surgeon performing an operation hundreds of times with levels of negative outcome approaching zero).</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00425438"/>
      </p:ext>
    </p:extLst>
  </p:cSld>
  <p:clrMapOvr>
    <a:masterClrMapping/>
  </p:clrMapOvr>
  <p:transition spd="slow">
    <p:blinds dir="vert"/>
  </p:transition>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134752</TotalTime>
  <Words>173</Words>
  <Application>Microsoft Office PowerPoint</Application>
  <PresentationFormat>On-screen Show (4:3)</PresentationFormat>
  <Paragraphs>59</Paragraphs>
  <Slides>11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맑은 고딕</vt:lpstr>
      <vt:lpstr>Arial</vt:lpstr>
      <vt:lpstr>Calibri</vt:lpstr>
      <vt:lpstr>Calibri Light</vt:lpstr>
      <vt:lpstr>Goudy Stout</vt:lpstr>
      <vt:lpstr>Times New Roman</vt:lpstr>
      <vt:lpstr>Retrospect</vt:lpstr>
      <vt:lpstr>PowerPoint Presentation</vt:lpstr>
      <vt:lpstr>PowerPoint Presentation</vt:lpstr>
      <vt:lpstr>Process Standards</vt:lpstr>
      <vt:lpstr>Capability Maturity Model</vt:lpstr>
      <vt:lpstr>Capability Maturity Model-Structure</vt:lpstr>
      <vt:lpstr>KPA</vt:lpstr>
      <vt:lpstr>Levels </vt:lpstr>
      <vt:lpstr>Levels </vt:lpstr>
      <vt:lpstr>Levels </vt:lpstr>
      <vt:lpstr>Levels </vt:lpstr>
      <vt:lpstr>CMM</vt:lpstr>
    </vt:vector>
  </TitlesOfParts>
  <Company>North Dakota State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Center Networks</dc:title>
  <dc:creator>Assad</dc:creator>
  <cp:lastModifiedBy>Sumaira</cp:lastModifiedBy>
  <cp:revision>1991</cp:revision>
  <dcterms:created xsi:type="dcterms:W3CDTF">2012-03-05T21:22:22Z</dcterms:created>
  <dcterms:modified xsi:type="dcterms:W3CDTF">2021-06-05T06:24:31Z</dcterms:modified>
</cp:coreProperties>
</file>