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100" d="100"/>
          <a:sy n="100" d="100"/>
        </p:scale>
        <p:origin x="7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12/28/2023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12/28/2023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12/28/2023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Times New Roman" panose="02020603050405020304" pitchFamily="18" charset="0"/>
                <a:cs typeface="Times New Roman" panose="02020603050405020304" pitchFamily="18" charset="0"/>
              </a:rPr>
              <a:t>Name: Fahad Ahmed(12388)</a:t>
            </a:r>
            <a:br>
              <a:rPr lang="en-US" sz="4400" dirty="0" smtClean="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Hassan </a:t>
            </a:r>
            <a:r>
              <a:rPr lang="en-US" sz="4400" dirty="0" err="1" smtClean="0">
                <a:latin typeface="Times New Roman" panose="02020603050405020304" pitchFamily="18" charset="0"/>
                <a:cs typeface="Times New Roman" panose="02020603050405020304" pitchFamily="18" charset="0"/>
              </a:rPr>
              <a:t>Javed</a:t>
            </a:r>
            <a:r>
              <a:rPr lang="en-US" sz="4400" dirty="0" smtClean="0">
                <a:latin typeface="Times New Roman" panose="02020603050405020304" pitchFamily="18" charset="0"/>
                <a:cs typeface="Times New Roman" panose="02020603050405020304" pitchFamily="18" charset="0"/>
              </a:rPr>
              <a:t>(12382)</a:t>
            </a:r>
            <a:endParaRPr lang="en-US"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r>
              <a:rPr lang="en-US" sz="2400" dirty="0" smtClean="0">
                <a:solidFill>
                  <a:schemeClr val="bg1"/>
                </a:solidFill>
                <a:latin typeface="Times New Roman" panose="02020603050405020304" pitchFamily="18" charset="0"/>
                <a:cs typeface="Times New Roman" panose="02020603050405020304" pitchFamily="18" charset="0"/>
              </a:rPr>
              <a:t>Topic: Black box testing</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5384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Black Box Testing Techniques</a:t>
            </a:r>
            <a:endParaRPr lang="en-US" dirty="0"/>
          </a:p>
        </p:txBody>
      </p:sp>
      <p:sp>
        <p:nvSpPr>
          <p:cNvPr id="3" name="Content Placeholder 2"/>
          <p:cNvSpPr>
            <a:spLocks noGrp="1"/>
          </p:cNvSpPr>
          <p:nvPr>
            <p:ph idx="1"/>
          </p:nvPr>
        </p:nvSpPr>
        <p:spPr/>
        <p:txBody>
          <a:bodyPr>
            <a:noAutofit/>
          </a:bodyPr>
          <a:lstStyle/>
          <a:p>
            <a:r>
              <a:rPr lang="en-US" sz="2000" b="1" dirty="0">
                <a:latin typeface="Times New Roman" panose="02020603050405020304" pitchFamily="18" charset="0"/>
                <a:cs typeface="Times New Roman" panose="02020603050405020304" pitchFamily="18" charset="0"/>
              </a:rPr>
              <a:t>3. Decision Table Testing</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Definition:</a:t>
            </a:r>
            <a:r>
              <a:rPr lang="en-US" sz="2000" dirty="0">
                <a:latin typeface="Times New Roman" panose="02020603050405020304" pitchFamily="18" charset="0"/>
                <a:cs typeface="Times New Roman" panose="02020603050405020304" pitchFamily="18" charset="0"/>
              </a:rPr>
              <a:t> Creating a table to analyze combinations of inputs and their corresponding actions.</a:t>
            </a:r>
          </a:p>
          <a:p>
            <a:r>
              <a:rPr lang="en-US" sz="2000" b="1" dirty="0">
                <a:latin typeface="Times New Roman" panose="02020603050405020304" pitchFamily="18" charset="0"/>
                <a:cs typeface="Times New Roman" panose="02020603050405020304" pitchFamily="18" charset="0"/>
              </a:rPr>
              <a:t>Example:</a:t>
            </a:r>
            <a:r>
              <a:rPr lang="en-US" sz="2000" dirty="0">
                <a:latin typeface="Times New Roman" panose="02020603050405020304" pitchFamily="18" charset="0"/>
                <a:cs typeface="Times New Roman" panose="02020603050405020304" pitchFamily="18" charset="0"/>
              </a:rPr>
              <a:t> Testing different combinations of user roles and permissions in an application.</a:t>
            </a:r>
          </a:p>
          <a:p>
            <a:r>
              <a:rPr lang="en-US" sz="2000" b="1" dirty="0">
                <a:latin typeface="Times New Roman" panose="02020603050405020304" pitchFamily="18" charset="0"/>
                <a:cs typeface="Times New Roman" panose="02020603050405020304" pitchFamily="18" charset="0"/>
              </a:rPr>
              <a:t>4. State Transition Testing</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Definition:</a:t>
            </a:r>
            <a:r>
              <a:rPr lang="en-US" sz="2000" dirty="0">
                <a:latin typeface="Times New Roman" panose="02020603050405020304" pitchFamily="18" charset="0"/>
                <a:cs typeface="Times New Roman" panose="02020603050405020304" pitchFamily="18" charset="0"/>
              </a:rPr>
              <a:t> Testing the application's behavior based on transitions between different states.</a:t>
            </a:r>
          </a:p>
          <a:p>
            <a:r>
              <a:rPr lang="en-US" sz="2000" b="1" dirty="0">
                <a:latin typeface="Times New Roman" panose="02020603050405020304" pitchFamily="18" charset="0"/>
                <a:cs typeface="Times New Roman" panose="02020603050405020304" pitchFamily="18" charset="0"/>
              </a:rPr>
              <a:t>Example:</a:t>
            </a:r>
            <a:r>
              <a:rPr lang="en-US" sz="2000" dirty="0">
                <a:latin typeface="Times New Roman" panose="02020603050405020304" pitchFamily="18" charset="0"/>
                <a:cs typeface="Times New Roman" panose="02020603050405020304" pitchFamily="18" charset="0"/>
              </a:rPr>
              <a:t> Testing a traffic light system to ensure it transitions correctly between red, yellow, and green states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8868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Black Box Testing Techniques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5. Random </a:t>
            </a:r>
            <a:r>
              <a:rPr lang="en-US" sz="2000" b="1" dirty="0" smtClean="0">
                <a:latin typeface="Times New Roman" panose="02020603050405020304" pitchFamily="18" charset="0"/>
                <a:cs typeface="Times New Roman" panose="02020603050405020304" pitchFamily="18" charset="0"/>
              </a:rPr>
              <a:t>Testing:</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Definition:</a:t>
            </a:r>
            <a:r>
              <a:rPr lang="en-US" sz="2000" dirty="0">
                <a:latin typeface="Times New Roman" panose="02020603050405020304" pitchFamily="18" charset="0"/>
                <a:cs typeface="Times New Roman" panose="02020603050405020304" pitchFamily="18" charset="0"/>
              </a:rPr>
              <a:t> Inputting random data to discover unexpected behaviors or bugs.</a:t>
            </a:r>
          </a:p>
          <a:p>
            <a:r>
              <a:rPr lang="en-US" sz="2000" b="1" dirty="0">
                <a:latin typeface="Times New Roman" panose="02020603050405020304" pitchFamily="18" charset="0"/>
                <a:cs typeface="Times New Roman" panose="02020603050405020304" pitchFamily="18" charset="0"/>
              </a:rPr>
              <a:t>Example:</a:t>
            </a:r>
            <a:r>
              <a:rPr lang="en-US" sz="2000" dirty="0">
                <a:latin typeface="Times New Roman" panose="02020603050405020304" pitchFamily="18" charset="0"/>
                <a:cs typeface="Times New Roman" panose="02020603050405020304" pitchFamily="18" charset="0"/>
              </a:rPr>
              <a:t> Entering random values into a search bar to check for system stability.</a:t>
            </a:r>
          </a:p>
          <a:p>
            <a:r>
              <a:rPr lang="en-US" sz="2000" b="1" dirty="0">
                <a:latin typeface="Times New Roman" panose="02020603050405020304" pitchFamily="18" charset="0"/>
                <a:cs typeface="Times New Roman" panose="02020603050405020304" pitchFamily="18" charset="0"/>
              </a:rPr>
              <a:t>6. Error </a:t>
            </a:r>
            <a:r>
              <a:rPr lang="en-US" sz="2000" b="1" dirty="0" smtClean="0">
                <a:latin typeface="Times New Roman" panose="02020603050405020304" pitchFamily="18" charset="0"/>
                <a:cs typeface="Times New Roman" panose="02020603050405020304" pitchFamily="18" charset="0"/>
              </a:rPr>
              <a:t>Guessing:</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Definition:</a:t>
            </a:r>
            <a:r>
              <a:rPr lang="en-US" sz="2000" dirty="0">
                <a:latin typeface="Times New Roman" panose="02020603050405020304" pitchFamily="18" charset="0"/>
                <a:cs typeface="Times New Roman" panose="02020603050405020304" pitchFamily="18" charset="0"/>
              </a:rPr>
              <a:t> Testers use their experience and intuition to anticipate where errors might occur.</a:t>
            </a:r>
          </a:p>
          <a:p>
            <a:r>
              <a:rPr lang="en-US" sz="2000" b="1" dirty="0">
                <a:latin typeface="Times New Roman" panose="02020603050405020304" pitchFamily="18" charset="0"/>
                <a:cs typeface="Times New Roman" panose="02020603050405020304" pitchFamily="18" charset="0"/>
              </a:rPr>
              <a:t>Example:</a:t>
            </a:r>
            <a:r>
              <a:rPr lang="en-US" sz="2000" dirty="0">
                <a:latin typeface="Times New Roman" panose="02020603050405020304" pitchFamily="18" charset="0"/>
                <a:cs typeface="Times New Roman" panose="02020603050405020304" pitchFamily="18" charset="0"/>
              </a:rPr>
              <a:t> Testers intentionally enter incorrect data based on their understanding of common user mistakes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2914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conclusion </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In conclusion, black box testing is a user-focused approach that ensures software meets specified requirements by examining its external behavior without requiring knowledge of internal code. The method emphasizes independence, comprehensiveness, and adaptability, making it a valuable tool for validating software functionality. While acknowledging limitations such as limited code coverage, the conclusion underscores the importance of integrating black box testing into a comprehensive testing strategy to achieve reliable and user-centric software development.</a:t>
            </a:r>
          </a:p>
        </p:txBody>
      </p:sp>
    </p:spTree>
    <p:extLst>
      <p:ext uri="{BB962C8B-B14F-4D97-AF65-F5344CB8AC3E}">
        <p14:creationId xmlns:p14="http://schemas.microsoft.com/office/powerpoint/2010/main" val="3704295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What is Black Box </a:t>
            </a:r>
            <a:r>
              <a:rPr lang="en-US" sz="4000" b="1" dirty="0" smtClean="0">
                <a:latin typeface="Times New Roman" panose="02020603050405020304" pitchFamily="18" charset="0"/>
                <a:cs typeface="Times New Roman" panose="02020603050405020304" pitchFamily="18" charset="0"/>
              </a:rPr>
              <a:t>Testing?</a:t>
            </a:r>
            <a:r>
              <a:rPr lang="en-US" sz="4000" b="1" dirty="0">
                <a:latin typeface="Times New Roman" panose="02020603050405020304" pitchFamily="18" charset="0"/>
                <a:cs typeface="Times New Roman" panose="02020603050405020304" pitchFamily="18" charset="0"/>
              </a:rPr>
              <a:t/>
            </a:r>
            <a:br>
              <a:rPr lang="en-US" sz="4000" b="1"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Black box testing involves testing a system with no prior knowledge of its internal workings. A tester provides an input, and observes the output generated by the system under test. This makes it possible to identify how the system responds to expected and unexpected user actions, its response time, usability issues and reliability issues.</a:t>
            </a:r>
          </a:p>
          <a:p>
            <a:r>
              <a:rPr lang="en-US" sz="2000" dirty="0">
                <a:latin typeface="Times New Roman" panose="02020603050405020304" pitchFamily="18" charset="0"/>
                <a:cs typeface="Times New Roman" panose="02020603050405020304" pitchFamily="18" charset="0"/>
              </a:rPr>
              <a:t>Black box testing is a powerful testing technique because it exercises a system end-to-end. Just like end-users “don’t care” how a system is coded or architected, and expect to receive an appropriate response to their </a:t>
            </a:r>
            <a:r>
              <a:rPr lang="en-US" sz="2000" dirty="0" smtClean="0">
                <a:latin typeface="Times New Roman" panose="02020603050405020304" pitchFamily="18" charset="0"/>
                <a:cs typeface="Times New Roman" panose="02020603050405020304" pitchFamily="18" charset="0"/>
              </a:rPr>
              <a:t>requests.</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4672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Black Box Testing Pros and Cons</a:t>
            </a:r>
            <a:br>
              <a:rPr lang="en-US" sz="4000" b="1"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Here are some pros of Black Box Testing:</a:t>
            </a:r>
          </a:p>
          <a:p>
            <a:r>
              <a:rPr lang="en-US" sz="2000" dirty="0">
                <a:latin typeface="Times New Roman" panose="02020603050405020304" pitchFamily="18" charset="0"/>
                <a:cs typeface="Times New Roman" panose="02020603050405020304" pitchFamily="18" charset="0"/>
              </a:rPr>
              <a:t>Testers do not require technical knowledge, programming or IT </a:t>
            </a:r>
            <a:r>
              <a:rPr lang="en-US" sz="2000" dirty="0" smtClean="0">
                <a:latin typeface="Times New Roman" panose="02020603050405020304" pitchFamily="18" charset="0"/>
                <a:cs typeface="Times New Roman" panose="02020603050405020304" pitchFamily="18" charset="0"/>
              </a:rPr>
              <a:t>skills.</a:t>
            </a:r>
          </a:p>
          <a:p>
            <a:r>
              <a:rPr lang="en-US" sz="2000" dirty="0">
                <a:latin typeface="Times New Roman" panose="02020603050405020304" pitchFamily="18" charset="0"/>
                <a:cs typeface="Times New Roman" panose="02020603050405020304" pitchFamily="18" charset="0"/>
              </a:rPr>
              <a:t>Testers do not need to learn implementation details of the </a:t>
            </a:r>
            <a:r>
              <a:rPr lang="en-US" sz="2000" dirty="0" smtClean="0">
                <a:latin typeface="Times New Roman" panose="02020603050405020304" pitchFamily="18" charset="0"/>
                <a:cs typeface="Times New Roman" panose="02020603050405020304" pitchFamily="18" charset="0"/>
              </a:rPr>
              <a:t>system.</a:t>
            </a:r>
          </a:p>
          <a:p>
            <a:r>
              <a:rPr lang="en-US" sz="2000" dirty="0">
                <a:latin typeface="Times New Roman" panose="02020603050405020304" pitchFamily="18" charset="0"/>
                <a:cs typeface="Times New Roman" panose="02020603050405020304" pitchFamily="18" charset="0"/>
              </a:rPr>
              <a:t>Tests can be executed by crowdsourced or outsourced </a:t>
            </a:r>
            <a:r>
              <a:rPr lang="en-US" sz="2000" dirty="0" smtClean="0">
                <a:latin typeface="Times New Roman" panose="02020603050405020304" pitchFamily="18" charset="0"/>
                <a:cs typeface="Times New Roman" panose="02020603050405020304" pitchFamily="18" charset="0"/>
              </a:rPr>
              <a:t>testers.</a:t>
            </a:r>
          </a:p>
          <a:p>
            <a:r>
              <a:rPr lang="en-US" sz="2000" dirty="0">
                <a:latin typeface="Times New Roman" panose="02020603050405020304" pitchFamily="18" charset="0"/>
                <a:cs typeface="Times New Roman" panose="02020603050405020304" pitchFamily="18" charset="0"/>
              </a:rPr>
              <a:t>Low chance of false </a:t>
            </a:r>
            <a:r>
              <a:rPr lang="en-US" sz="2000" dirty="0" smtClean="0">
                <a:latin typeface="Times New Roman" panose="02020603050405020304" pitchFamily="18" charset="0"/>
                <a:cs typeface="Times New Roman" panose="02020603050405020304" pitchFamily="18" charset="0"/>
              </a:rPr>
              <a:t>positives.</a:t>
            </a:r>
          </a:p>
          <a:p>
            <a:r>
              <a:rPr lang="en-US" sz="2000" dirty="0">
                <a:latin typeface="Times New Roman" panose="02020603050405020304" pitchFamily="18" charset="0"/>
                <a:cs typeface="Times New Roman" panose="02020603050405020304" pitchFamily="18" charset="0"/>
              </a:rPr>
              <a:t>Tests have lower complexity, since they simply model common user </a:t>
            </a:r>
            <a:r>
              <a:rPr lang="en-US" sz="2000" dirty="0" smtClean="0">
                <a:latin typeface="Times New Roman" panose="02020603050405020304" pitchFamily="18" charset="0"/>
                <a:cs typeface="Times New Roman" panose="02020603050405020304" pitchFamily="18" charset="0"/>
              </a:rPr>
              <a:t>behavior.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533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anose="02020603050405020304" pitchFamily="18" charset="0"/>
                <a:cs typeface="Times New Roman" panose="02020603050405020304" pitchFamily="18" charset="0"/>
              </a:rPr>
              <a:t>Pros of Black Box Testing:</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Here are </a:t>
            </a:r>
            <a:r>
              <a:rPr lang="en-US" sz="2000">
                <a:latin typeface="Times New Roman" panose="02020603050405020304" pitchFamily="18" charset="0"/>
                <a:cs typeface="Times New Roman" panose="02020603050405020304" pitchFamily="18" charset="0"/>
              </a:rPr>
              <a:t>some </a:t>
            </a:r>
            <a:r>
              <a:rPr lang="en-US" sz="2000" smtClean="0">
                <a:latin typeface="Times New Roman" panose="02020603050405020304" pitchFamily="18" charset="0"/>
                <a:cs typeface="Times New Roman" panose="02020603050405020304" pitchFamily="18" charset="0"/>
              </a:rPr>
              <a:t>cons </a:t>
            </a:r>
            <a:r>
              <a:rPr lang="en-US" sz="2000" dirty="0">
                <a:latin typeface="Times New Roman" panose="02020603050405020304" pitchFamily="18" charset="0"/>
                <a:cs typeface="Times New Roman" panose="02020603050405020304" pitchFamily="18" charset="0"/>
              </a:rPr>
              <a:t>of Black Box Testing:</a:t>
            </a:r>
          </a:p>
          <a:p>
            <a:r>
              <a:rPr lang="en-US" sz="2000" dirty="0">
                <a:latin typeface="Times New Roman" panose="02020603050405020304" pitchFamily="18" charset="0"/>
                <a:cs typeface="Times New Roman" panose="02020603050405020304" pitchFamily="18" charset="0"/>
              </a:rPr>
              <a:t>Difficult to </a:t>
            </a:r>
            <a:r>
              <a:rPr lang="en-US" sz="2000" dirty="0" smtClean="0">
                <a:latin typeface="Times New Roman" panose="02020603050405020304" pitchFamily="18" charset="0"/>
                <a:cs typeface="Times New Roman" panose="02020603050405020304" pitchFamily="18" charset="0"/>
              </a:rPr>
              <a:t>automate.</a:t>
            </a:r>
          </a:p>
          <a:p>
            <a:r>
              <a:rPr lang="en-US" sz="2000" dirty="0">
                <a:latin typeface="Times New Roman" panose="02020603050405020304" pitchFamily="18" charset="0"/>
                <a:cs typeface="Times New Roman" panose="02020603050405020304" pitchFamily="18" charset="0"/>
              </a:rPr>
              <a:t>Requires prioritization, typically infeasible to test all user </a:t>
            </a:r>
            <a:r>
              <a:rPr lang="en-US" sz="2000" dirty="0" smtClean="0">
                <a:latin typeface="Times New Roman" panose="02020603050405020304" pitchFamily="18" charset="0"/>
                <a:cs typeface="Times New Roman" panose="02020603050405020304" pitchFamily="18" charset="0"/>
              </a:rPr>
              <a:t>paths.</a:t>
            </a:r>
          </a:p>
          <a:p>
            <a:r>
              <a:rPr lang="en-US" sz="2000" dirty="0">
                <a:latin typeface="Times New Roman" panose="02020603050405020304" pitchFamily="18" charset="0"/>
                <a:cs typeface="Times New Roman" panose="02020603050405020304" pitchFamily="18" charset="0"/>
              </a:rPr>
              <a:t>Difficult to calculate test </a:t>
            </a:r>
            <a:r>
              <a:rPr lang="en-US" sz="2000" dirty="0" smtClean="0">
                <a:latin typeface="Times New Roman" panose="02020603050405020304" pitchFamily="18" charset="0"/>
                <a:cs typeface="Times New Roman" panose="02020603050405020304" pitchFamily="18" charset="0"/>
              </a:rPr>
              <a:t>coverage.</a:t>
            </a:r>
          </a:p>
          <a:p>
            <a:r>
              <a:rPr lang="en-US" sz="2000" dirty="0">
                <a:latin typeface="Times New Roman" panose="02020603050405020304" pitchFamily="18" charset="0"/>
                <a:cs typeface="Times New Roman" panose="02020603050405020304" pitchFamily="18" charset="0"/>
              </a:rPr>
              <a:t>If a test fails, it can be difficult to understand the root cause of the </a:t>
            </a:r>
            <a:r>
              <a:rPr lang="en-US" sz="2000" dirty="0" smtClean="0">
                <a:latin typeface="Times New Roman" panose="02020603050405020304" pitchFamily="18" charset="0"/>
                <a:cs typeface="Times New Roman" panose="02020603050405020304" pitchFamily="18" charset="0"/>
              </a:rPr>
              <a:t>issue.</a:t>
            </a:r>
          </a:p>
          <a:p>
            <a:r>
              <a:rPr lang="en-US" sz="2000" dirty="0">
                <a:latin typeface="Times New Roman" panose="02020603050405020304" pitchFamily="18" charset="0"/>
                <a:cs typeface="Times New Roman" panose="02020603050405020304" pitchFamily="18" charset="0"/>
              </a:rPr>
              <a:t>Tests may be conducted at low scale or on a non-production-like </a:t>
            </a:r>
            <a:r>
              <a:rPr lang="en-US" sz="2000" dirty="0" smtClean="0">
                <a:latin typeface="Times New Roman" panose="02020603050405020304" pitchFamily="18" charset="0"/>
                <a:cs typeface="Times New Roman" panose="02020603050405020304" pitchFamily="18" charset="0"/>
              </a:rPr>
              <a:t>environment.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5352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Why Black Box Testing?</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603499"/>
            <a:ext cx="8825659" cy="3921125"/>
          </a:xfrm>
        </p:spPr>
        <p:txBody>
          <a:bodyPr>
            <a:normAutofit/>
          </a:bodyPr>
          <a:lstStyle/>
          <a:p>
            <a:r>
              <a:rPr lang="en-US" dirty="0">
                <a:latin typeface="Times New Roman" panose="02020603050405020304" pitchFamily="18" charset="0"/>
                <a:cs typeface="Times New Roman" panose="02020603050405020304" pitchFamily="18" charset="0"/>
              </a:rPr>
              <a:t>Detecting errors or bugs from a user's perspective.</a:t>
            </a:r>
          </a:p>
          <a:p>
            <a:r>
              <a:rPr lang="en-US" dirty="0">
                <a:latin typeface="Times New Roman" panose="02020603050405020304" pitchFamily="18" charset="0"/>
                <a:cs typeface="Times New Roman" panose="02020603050405020304" pitchFamily="18" charset="0"/>
              </a:rPr>
              <a:t>Verifying if the software behaves as intended without knowledge of its internal workings.</a:t>
            </a:r>
          </a:p>
          <a:p>
            <a:r>
              <a:rPr lang="en-US" dirty="0">
                <a:latin typeface="Times New Roman" panose="02020603050405020304" pitchFamily="18" charset="0"/>
                <a:cs typeface="Times New Roman" panose="02020603050405020304" pitchFamily="18" charset="0"/>
              </a:rPr>
              <a:t>Focusing on the user experience.</a:t>
            </a:r>
          </a:p>
          <a:p>
            <a:r>
              <a:rPr lang="en-US" dirty="0">
                <a:latin typeface="Times New Roman" panose="02020603050405020304" pitchFamily="18" charset="0"/>
                <a:cs typeface="Times New Roman" panose="02020603050405020304" pitchFamily="18" charset="0"/>
              </a:rPr>
              <a:t>Inputs and </a:t>
            </a:r>
            <a:r>
              <a:rPr lang="en-US" dirty="0" smtClean="0">
                <a:latin typeface="Times New Roman" panose="02020603050405020304" pitchFamily="18" charset="0"/>
                <a:cs typeface="Times New Roman" panose="02020603050405020304" pitchFamily="18" charset="0"/>
              </a:rPr>
              <a:t>Outputs:</a:t>
            </a:r>
            <a:endParaRPr lang="en-US"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Testing based on expected inputs and observing corresponding outputs.</a:t>
            </a:r>
          </a:p>
          <a:p>
            <a:r>
              <a:rPr lang="en-US" dirty="0">
                <a:latin typeface="Times New Roman" panose="02020603050405020304" pitchFamily="18" charset="0"/>
                <a:cs typeface="Times New Roman" panose="02020603050405020304" pitchFamily="18" charset="0"/>
              </a:rPr>
              <a:t>Test </a:t>
            </a:r>
            <a:r>
              <a:rPr lang="en-US" dirty="0" smtClean="0">
                <a:latin typeface="Times New Roman" panose="02020603050405020304" pitchFamily="18" charset="0"/>
                <a:cs typeface="Times New Roman" panose="02020603050405020304" pitchFamily="18" charset="0"/>
              </a:rPr>
              <a:t>Cases:</a:t>
            </a:r>
            <a:endParaRPr lang="en-US"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Designed scenarios to validate specific functionalities.</a:t>
            </a:r>
          </a:p>
          <a:p>
            <a:r>
              <a:rPr lang="en-US" dirty="0">
                <a:latin typeface="Times New Roman" panose="02020603050405020304" pitchFamily="18" charset="0"/>
                <a:cs typeface="Times New Roman" panose="02020603050405020304" pitchFamily="18" charset="0"/>
              </a:rPr>
              <a:t>Test </a:t>
            </a:r>
            <a:r>
              <a:rPr lang="en-US" dirty="0" smtClean="0">
                <a:latin typeface="Times New Roman" panose="02020603050405020304" pitchFamily="18" charset="0"/>
                <a:cs typeface="Times New Roman" panose="02020603050405020304" pitchFamily="18" charset="0"/>
              </a:rPr>
              <a:t>Coverage:</a:t>
            </a:r>
            <a:endParaRPr lang="en-US"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Ensuring all possible scenarios are tested.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9822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Types of Black Box Testing</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Functional Testing</a:t>
            </a:r>
          </a:p>
          <a:p>
            <a:pPr lvl="1"/>
            <a:r>
              <a:rPr lang="en-US" sz="2000" dirty="0">
                <a:latin typeface="Times New Roman" panose="02020603050405020304" pitchFamily="18" charset="0"/>
                <a:cs typeface="Times New Roman" panose="02020603050405020304" pitchFamily="18" charset="0"/>
              </a:rPr>
              <a:t>Verifying functions according to specifications.</a:t>
            </a:r>
          </a:p>
          <a:p>
            <a:r>
              <a:rPr lang="en-US" sz="2000" dirty="0">
                <a:latin typeface="Times New Roman" panose="02020603050405020304" pitchFamily="18" charset="0"/>
                <a:cs typeface="Times New Roman" panose="02020603050405020304" pitchFamily="18" charset="0"/>
              </a:rPr>
              <a:t>Non-functional Testing</a:t>
            </a:r>
          </a:p>
          <a:p>
            <a:pPr lvl="1"/>
            <a:r>
              <a:rPr lang="en-US" sz="2000" dirty="0">
                <a:latin typeface="Times New Roman" panose="02020603050405020304" pitchFamily="18" charset="0"/>
                <a:cs typeface="Times New Roman" panose="02020603050405020304" pitchFamily="18" charset="0"/>
              </a:rPr>
              <a:t>Assessing non-functional aspects like performance and usability.</a:t>
            </a:r>
          </a:p>
          <a:p>
            <a:r>
              <a:rPr lang="en-US" sz="2000" dirty="0">
                <a:latin typeface="Times New Roman" panose="02020603050405020304" pitchFamily="18" charset="0"/>
                <a:cs typeface="Times New Roman" panose="02020603050405020304" pitchFamily="18" charset="0"/>
              </a:rPr>
              <a:t>Regression Testing</a:t>
            </a:r>
          </a:p>
          <a:p>
            <a:pPr lvl="1"/>
            <a:r>
              <a:rPr lang="en-US" sz="2000" dirty="0">
                <a:latin typeface="Times New Roman" panose="02020603050405020304" pitchFamily="18" charset="0"/>
                <a:cs typeface="Times New Roman" panose="02020603050405020304" pitchFamily="18" charset="0"/>
              </a:rPr>
              <a:t>Ensuring new changes don’t negatively impact existing functionalities.</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684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Black Box Testing Process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Requirement Analysis</a:t>
            </a:r>
          </a:p>
          <a:p>
            <a:pPr lvl="1"/>
            <a:r>
              <a:rPr lang="en-US" sz="2000" dirty="0">
                <a:latin typeface="Times New Roman" panose="02020603050405020304" pitchFamily="18" charset="0"/>
                <a:cs typeface="Times New Roman" panose="02020603050405020304" pitchFamily="18" charset="0"/>
              </a:rPr>
              <a:t>Understanding software specifications.</a:t>
            </a:r>
          </a:p>
          <a:p>
            <a:r>
              <a:rPr lang="en-US" sz="2000" dirty="0">
                <a:latin typeface="Times New Roman" panose="02020603050405020304" pitchFamily="18" charset="0"/>
                <a:cs typeface="Times New Roman" panose="02020603050405020304" pitchFamily="18" charset="0"/>
              </a:rPr>
              <a:t>Test Case Design</a:t>
            </a:r>
          </a:p>
          <a:p>
            <a:pPr lvl="1"/>
            <a:r>
              <a:rPr lang="en-US" sz="2000" dirty="0">
                <a:latin typeface="Times New Roman" panose="02020603050405020304" pitchFamily="18" charset="0"/>
                <a:cs typeface="Times New Roman" panose="02020603050405020304" pitchFamily="18" charset="0"/>
              </a:rPr>
              <a:t>Creating test scenarios based on requirements.</a:t>
            </a:r>
          </a:p>
          <a:p>
            <a:r>
              <a:rPr lang="en-US" sz="2000" dirty="0">
                <a:latin typeface="Times New Roman" panose="02020603050405020304" pitchFamily="18" charset="0"/>
                <a:cs typeface="Times New Roman" panose="02020603050405020304" pitchFamily="18" charset="0"/>
              </a:rPr>
              <a:t>Test Execution</a:t>
            </a:r>
          </a:p>
          <a:p>
            <a:pPr lvl="1"/>
            <a:r>
              <a:rPr lang="en-US" sz="2000" dirty="0">
                <a:latin typeface="Times New Roman" panose="02020603050405020304" pitchFamily="18" charset="0"/>
                <a:cs typeface="Times New Roman" panose="02020603050405020304" pitchFamily="18" charset="0"/>
              </a:rPr>
              <a:t>Implementing and running test cases.</a:t>
            </a:r>
          </a:p>
          <a:p>
            <a:r>
              <a:rPr lang="en-US" sz="2000" dirty="0">
                <a:latin typeface="Times New Roman" panose="02020603050405020304" pitchFamily="18" charset="0"/>
                <a:cs typeface="Times New Roman" panose="02020603050405020304" pitchFamily="18" charset="0"/>
              </a:rPr>
              <a:t>Defect Reporting</a:t>
            </a:r>
          </a:p>
          <a:p>
            <a:pPr lvl="1"/>
            <a:r>
              <a:rPr lang="en-US" sz="2000" dirty="0">
                <a:latin typeface="Times New Roman" panose="02020603050405020304" pitchFamily="18" charset="0"/>
                <a:cs typeface="Times New Roman" panose="02020603050405020304" pitchFamily="18" charset="0"/>
              </a:rPr>
              <a:t>Documenting and reporting any issues found.</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5735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Tools for Black Box Testing</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Automated Testing Tools</a:t>
            </a:r>
          </a:p>
          <a:p>
            <a:pPr lvl="1"/>
            <a:r>
              <a:rPr lang="en-US" sz="2000" dirty="0">
                <a:latin typeface="Times New Roman" panose="02020603050405020304" pitchFamily="18" charset="0"/>
                <a:cs typeface="Times New Roman" panose="02020603050405020304" pitchFamily="18" charset="0"/>
              </a:rPr>
              <a:t>Examples: Selenium, JUnit, </a:t>
            </a:r>
            <a:r>
              <a:rPr lang="en-US" sz="2000" dirty="0" err="1">
                <a:latin typeface="Times New Roman" panose="02020603050405020304" pitchFamily="18" charset="0"/>
                <a:cs typeface="Times New Roman" panose="02020603050405020304" pitchFamily="18" charset="0"/>
              </a:rPr>
              <a:t>TestComplete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Test Management Tools</a:t>
            </a:r>
          </a:p>
          <a:p>
            <a:pPr lvl="1"/>
            <a:r>
              <a:rPr lang="en-US" sz="2000" dirty="0">
                <a:latin typeface="Times New Roman" panose="02020603050405020304" pitchFamily="18" charset="0"/>
                <a:cs typeface="Times New Roman" panose="02020603050405020304" pitchFamily="18" charset="0"/>
              </a:rPr>
              <a:t>Examples: TestRail, Zephyr.</a:t>
            </a:r>
          </a:p>
          <a:p>
            <a:r>
              <a:rPr lang="en-US" sz="2000" dirty="0">
                <a:latin typeface="Times New Roman" panose="02020603050405020304" pitchFamily="18" charset="0"/>
                <a:cs typeface="Times New Roman" panose="02020603050405020304" pitchFamily="18" charset="0"/>
              </a:rPr>
              <a:t>Performance Testing Tools</a:t>
            </a:r>
          </a:p>
          <a:p>
            <a:pPr lvl="1"/>
            <a:r>
              <a:rPr lang="en-US" sz="2000" dirty="0">
                <a:latin typeface="Times New Roman" panose="02020603050405020304" pitchFamily="18" charset="0"/>
                <a:cs typeface="Times New Roman" panose="02020603050405020304" pitchFamily="18" charset="0"/>
              </a:rPr>
              <a:t>Examples: Apache </a:t>
            </a:r>
            <a:r>
              <a:rPr lang="en-US" sz="2000" dirty="0" err="1">
                <a:latin typeface="Times New Roman" panose="02020603050405020304" pitchFamily="18" charset="0"/>
                <a:cs typeface="Times New Roman" panose="02020603050405020304" pitchFamily="18" charset="0"/>
              </a:rPr>
              <a:t>JMeter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LoadRunner</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4553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Black Box Testing Techniques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000" b="1" dirty="0">
                <a:latin typeface="Times New Roman" panose="02020603050405020304" pitchFamily="18" charset="0"/>
                <a:cs typeface="Times New Roman" panose="02020603050405020304" pitchFamily="18" charset="0"/>
              </a:rPr>
              <a:t>1. Equivalence Partitioning</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Definition:</a:t>
            </a:r>
            <a:r>
              <a:rPr lang="en-US" sz="2000" dirty="0">
                <a:latin typeface="Times New Roman" panose="02020603050405020304" pitchFamily="18" charset="0"/>
                <a:cs typeface="Times New Roman" panose="02020603050405020304" pitchFamily="18" charset="0"/>
              </a:rPr>
              <a:t> Dividing input data into groups or ranges and treating each group as a single set.</a:t>
            </a:r>
          </a:p>
          <a:p>
            <a:r>
              <a:rPr lang="en-US" sz="2000" b="1" dirty="0">
                <a:latin typeface="Times New Roman" panose="02020603050405020304" pitchFamily="18" charset="0"/>
                <a:cs typeface="Times New Roman" panose="02020603050405020304" pitchFamily="18" charset="0"/>
              </a:rPr>
              <a:t>Example:</a:t>
            </a:r>
            <a:r>
              <a:rPr lang="en-US" sz="2000" dirty="0">
                <a:latin typeface="Times New Roman" panose="02020603050405020304" pitchFamily="18" charset="0"/>
                <a:cs typeface="Times New Roman" panose="02020603050405020304" pitchFamily="18" charset="0"/>
              </a:rPr>
              <a:t> Testing a login page with valid and invalid username/password combinations.</a:t>
            </a:r>
          </a:p>
          <a:p>
            <a:r>
              <a:rPr lang="en-US" sz="2000" b="1" dirty="0">
                <a:latin typeface="Times New Roman" panose="02020603050405020304" pitchFamily="18" charset="0"/>
                <a:cs typeface="Times New Roman" panose="02020603050405020304" pitchFamily="18" charset="0"/>
              </a:rPr>
              <a:t>2. Boundary Value Analysis</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Definition:</a:t>
            </a:r>
            <a:r>
              <a:rPr lang="en-US" sz="2000" dirty="0">
                <a:latin typeface="Times New Roman" panose="02020603050405020304" pitchFamily="18" charset="0"/>
                <a:cs typeface="Times New Roman" panose="02020603050405020304" pitchFamily="18" charset="0"/>
              </a:rPr>
              <a:t> Testing at the edges of input domain values.</a:t>
            </a:r>
          </a:p>
          <a:p>
            <a:r>
              <a:rPr lang="en-US" sz="2000" b="1" dirty="0">
                <a:latin typeface="Times New Roman" panose="02020603050405020304" pitchFamily="18" charset="0"/>
                <a:cs typeface="Times New Roman" panose="02020603050405020304" pitchFamily="18" charset="0"/>
              </a:rPr>
              <a:t>Example:</a:t>
            </a:r>
            <a:r>
              <a:rPr lang="en-US" sz="2000" dirty="0">
                <a:latin typeface="Times New Roman" panose="02020603050405020304" pitchFamily="18" charset="0"/>
                <a:cs typeface="Times New Roman" panose="02020603050405020304" pitchFamily="18" charset="0"/>
              </a:rPr>
              <a:t> Testing a system that accepts values between 1 and 100; test cases include 0, 1, 100, and 101</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05940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25</TotalTime>
  <Words>736</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Times New Roman</vt:lpstr>
      <vt:lpstr>Wingdings 3</vt:lpstr>
      <vt:lpstr>Ion Boardroom</vt:lpstr>
      <vt:lpstr>Name: Fahad Ahmed(12388) Hassan Javed(12382)</vt:lpstr>
      <vt:lpstr>What is Black Box Testing? </vt:lpstr>
      <vt:lpstr>Black Box Testing Pros and Cons </vt:lpstr>
      <vt:lpstr>Pros of Black Box Testing:</vt:lpstr>
      <vt:lpstr>Why Black Box Testing?</vt:lpstr>
      <vt:lpstr>Types of Black Box Testing</vt:lpstr>
      <vt:lpstr>Black Box Testing Process</vt:lpstr>
      <vt:lpstr>Tools for Black Box Testing</vt:lpstr>
      <vt:lpstr>Black Box Testing Techniques</vt:lpstr>
      <vt:lpstr>Black Box Testing Techniques</vt:lpstr>
      <vt:lpstr>Black Box Testing Techniques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Fahad Ahmed(12388) Hassan Javed(12382)</dc:title>
  <dc:creator>Fahad Ahmed</dc:creator>
  <cp:lastModifiedBy>Fahad Ahmed</cp:lastModifiedBy>
  <cp:revision>4</cp:revision>
  <dcterms:created xsi:type="dcterms:W3CDTF">2023-12-28T10:41:30Z</dcterms:created>
  <dcterms:modified xsi:type="dcterms:W3CDTF">2023-12-28T11:07:36Z</dcterms:modified>
</cp:coreProperties>
</file>