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4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9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66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96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58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45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9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5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5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0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2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528DBF-6CBB-4636-A77F-E36B4174CEE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C9C596-3F1F-4784-A3BA-71D3EE118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3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653483" cy="1168951"/>
          </a:xfrm>
        </p:spPr>
        <p:txBody>
          <a:bodyPr/>
          <a:lstStyle/>
          <a:p>
            <a:r>
              <a:rPr lang="en-US" sz="4000" b="1" dirty="0"/>
              <a:t>Test Maturity Model (TMM)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33849"/>
            <a:ext cx="6815669" cy="1344550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/>
              <a:t>Group Members:</a:t>
            </a:r>
          </a:p>
          <a:p>
            <a:r>
              <a:rPr lang="en-US" sz="2900" b="1" dirty="0"/>
              <a:t>1.Muhammad </a:t>
            </a:r>
            <a:r>
              <a:rPr lang="en-US" sz="2900" b="1" dirty="0" err="1"/>
              <a:t>Taimoor</a:t>
            </a:r>
            <a:r>
              <a:rPr lang="en-US" sz="2900" b="1" dirty="0"/>
              <a:t> Aslam(SP21127)</a:t>
            </a:r>
          </a:p>
          <a:p>
            <a:r>
              <a:rPr lang="en-US" sz="2900" b="1" dirty="0"/>
              <a:t>2.Umer Muhammad(SP21132)</a:t>
            </a:r>
          </a:p>
          <a:p>
            <a:r>
              <a:rPr lang="en-US" sz="2900" b="1" dirty="0" smtClean="0"/>
              <a:t>3.Mudabbir </a:t>
            </a:r>
            <a:r>
              <a:rPr lang="en-US" sz="2900" b="1" dirty="0" err="1" smtClean="0"/>
              <a:t>Altaf</a:t>
            </a:r>
            <a:r>
              <a:rPr lang="en-US" sz="2900" b="1" dirty="0" smtClean="0"/>
              <a:t>(SP21095)</a:t>
            </a:r>
            <a:endParaRPr lang="en-US" sz="29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TMM </a:t>
            </a:r>
            <a:r>
              <a:rPr lang="en-US" b="1" dirty="0"/>
              <a:t>vs. CMMI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   TMM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Focused on evaluating and improving software testing processes.</a:t>
            </a:r>
          </a:p>
          <a:p>
            <a:r>
              <a:rPr lang="en-US" dirty="0"/>
              <a:t>Specific to the testing domain within software development.</a:t>
            </a:r>
          </a:p>
          <a:p>
            <a:pPr marL="0" indent="0">
              <a:buNone/>
            </a:pPr>
            <a:r>
              <a:rPr lang="en-US" b="1" dirty="0" smtClean="0"/>
              <a:t>    CMMI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Encompasses broader organizational processes, including development, service delivery, and acquisition.</a:t>
            </a:r>
          </a:p>
          <a:p>
            <a:r>
              <a:rPr lang="en-US" dirty="0"/>
              <a:t>Addresses multiple disciplines beyond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Implementing TMM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Improved Quality</a:t>
            </a:r>
            <a:r>
              <a:rPr lang="en-US" dirty="0"/>
              <a:t>: Higher quality software due to mature testing processes.</a:t>
            </a:r>
          </a:p>
          <a:p>
            <a:r>
              <a:rPr lang="en-US" b="1" dirty="0"/>
              <a:t>Cost Savings</a:t>
            </a:r>
            <a:r>
              <a:rPr lang="en-US" dirty="0"/>
              <a:t>: Reduced costs through efficient testing practices.</a:t>
            </a:r>
          </a:p>
          <a:p>
            <a:r>
              <a:rPr lang="en-US" b="1" dirty="0"/>
              <a:t>Enhanced Productivity</a:t>
            </a:r>
            <a:r>
              <a:rPr lang="en-US" dirty="0"/>
              <a:t>: Streamlined processes lead to increased productivity.</a:t>
            </a:r>
          </a:p>
          <a:p>
            <a:r>
              <a:rPr lang="en-US" b="1" dirty="0"/>
              <a:t>Predictability</a:t>
            </a:r>
            <a:r>
              <a:rPr lang="en-US" dirty="0"/>
              <a:t>: Better predictability of testing outcomes.</a:t>
            </a:r>
          </a:p>
          <a:p>
            <a:r>
              <a:rPr lang="en-US" b="1" dirty="0"/>
              <a:t>Stakeholder Confidence</a:t>
            </a:r>
            <a:r>
              <a:rPr lang="en-US" dirty="0"/>
              <a:t>: Increased confidence among stakeholders.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6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 in TMM 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b="1" dirty="0"/>
              <a:t>Resistance to </a:t>
            </a:r>
            <a:r>
              <a:rPr lang="en-US" sz="3400" b="1" dirty="0" smtClean="0"/>
              <a:t>Change: </a:t>
            </a:r>
            <a:r>
              <a:rPr lang="en-US" sz="3400" dirty="0" smtClean="0"/>
              <a:t>Organizations</a:t>
            </a:r>
            <a:r>
              <a:rPr lang="en-US" sz="3400" b="1" dirty="0" smtClean="0"/>
              <a:t> </a:t>
            </a:r>
            <a:r>
              <a:rPr lang="en-US" sz="3400" dirty="0"/>
              <a:t>may encounter resistance from teams accustomed to ad-hoc processes, requiring effective change management strategies.</a:t>
            </a:r>
          </a:p>
          <a:p>
            <a:r>
              <a:rPr lang="en-US" sz="3400" b="1" dirty="0" smtClean="0"/>
              <a:t>Resource Constraints</a:t>
            </a:r>
            <a:r>
              <a:rPr lang="en-US" sz="3400" dirty="0" smtClean="0"/>
              <a:t>: Optimizing </a:t>
            </a:r>
            <a:r>
              <a:rPr lang="en-US" sz="3400" dirty="0"/>
              <a:t>resource utilization at higher maturity levels may pose challenges, particularly in organizations with limited resources.</a:t>
            </a:r>
          </a:p>
          <a:p>
            <a:r>
              <a:rPr lang="en-US" sz="3400" b="1" dirty="0" smtClean="0"/>
              <a:t>Measurement Resistance</a:t>
            </a:r>
            <a:r>
              <a:rPr lang="en-US" sz="3400" dirty="0" smtClean="0"/>
              <a:t>: Overcoming </a:t>
            </a:r>
            <a:r>
              <a:rPr lang="en-US" sz="3400" dirty="0"/>
              <a:t>resistance to measurement and analysis is crucial for successful TMM implementation.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5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TMM is a strategic imperative for organizations, ensuring improved software quality, cost efficiency, and stakeholder </a:t>
            </a:r>
            <a:r>
              <a:rPr lang="en-US" dirty="0" smtClean="0"/>
              <a:t>confidence.</a:t>
            </a:r>
          </a:p>
          <a:p>
            <a:r>
              <a:rPr lang="en-US" dirty="0" smtClean="0"/>
              <a:t>Overcoming </a:t>
            </a:r>
            <a:r>
              <a:rPr lang="en-US" dirty="0"/>
              <a:t>challenges through effective change management and continuous improvement is key to sustained testing </a:t>
            </a:r>
            <a:r>
              <a:rPr lang="en-US" dirty="0" smtClean="0"/>
              <a:t>maturity.</a:t>
            </a:r>
          </a:p>
          <a:p>
            <a:r>
              <a:rPr lang="en-US" dirty="0"/>
              <a:t>Embrace TMM to elevate testing processes and deliver reliable, high-quality software.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3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538846"/>
            <a:ext cx="9601196" cy="2337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                         Any Question???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36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Introduction to TMM</a:t>
            </a:r>
          </a:p>
          <a:p>
            <a:r>
              <a:rPr lang="en-US" sz="2600" dirty="0"/>
              <a:t>TMM </a:t>
            </a:r>
            <a:r>
              <a:rPr lang="en-US" sz="2600" dirty="0" smtClean="0"/>
              <a:t>Levels</a:t>
            </a:r>
          </a:p>
          <a:p>
            <a:r>
              <a:rPr lang="en-US" sz="2600" dirty="0"/>
              <a:t>TMM vs. </a:t>
            </a:r>
            <a:r>
              <a:rPr lang="en-US" sz="2600" dirty="0" smtClean="0"/>
              <a:t>CMMI</a:t>
            </a:r>
            <a:endParaRPr lang="en-US" sz="2600" dirty="0"/>
          </a:p>
          <a:p>
            <a:r>
              <a:rPr lang="en-US" sz="2600" dirty="0" smtClean="0"/>
              <a:t>Benefits </a:t>
            </a:r>
            <a:r>
              <a:rPr lang="en-US" sz="2600" dirty="0"/>
              <a:t>of Implementing TMM</a:t>
            </a:r>
          </a:p>
          <a:p>
            <a:r>
              <a:rPr lang="en-US" sz="2600" dirty="0" smtClean="0"/>
              <a:t>TMM </a:t>
            </a:r>
            <a:r>
              <a:rPr lang="en-US" sz="2600" dirty="0"/>
              <a:t>in Practice</a:t>
            </a:r>
          </a:p>
          <a:p>
            <a:r>
              <a:rPr lang="en-US" sz="26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TMM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Test Maturity Model (TMM) is a framework that helps organizations assess and improve their software testing processes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Purpose:</a:t>
            </a:r>
            <a:r>
              <a:rPr lang="en-US" dirty="0"/>
              <a:t> Enhancing the maturity of testing practices to achieve better software quality and reliability.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TMM Levels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40" y="2557463"/>
            <a:ext cx="6383119" cy="3317875"/>
          </a:xfrm>
        </p:spPr>
      </p:pic>
      <p:sp>
        <p:nvSpPr>
          <p:cNvPr id="6" name="Rectangle 5"/>
          <p:cNvSpPr/>
          <p:nvPr/>
        </p:nvSpPr>
        <p:spPr>
          <a:xfrm>
            <a:off x="4904509" y="5593278"/>
            <a:ext cx="4286992" cy="282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1 - Initial: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testing </a:t>
            </a:r>
            <a:r>
              <a:rPr lang="en-US" dirty="0" smtClean="0"/>
              <a:t>processes.</a:t>
            </a:r>
            <a:endParaRPr lang="en-US" dirty="0"/>
          </a:p>
          <a:p>
            <a:r>
              <a:rPr lang="en-US" dirty="0"/>
              <a:t>Lack of </a:t>
            </a:r>
            <a:r>
              <a:rPr lang="en-US" dirty="0" smtClean="0"/>
              <a:t>standardization.</a:t>
            </a:r>
            <a:endParaRPr lang="en-US" dirty="0"/>
          </a:p>
          <a:p>
            <a:r>
              <a:rPr lang="en-US" dirty="0"/>
              <a:t>The objective of testing is to show the </a:t>
            </a:r>
            <a:r>
              <a:rPr lang="en-US" dirty="0" smtClean="0"/>
              <a:t>software works. </a:t>
            </a:r>
          </a:p>
          <a:p>
            <a:r>
              <a:rPr lang="en-US" dirty="0" smtClean="0"/>
              <a:t>No </a:t>
            </a:r>
            <a:r>
              <a:rPr lang="en-US" dirty="0"/>
              <a:t>maturity goals at this level.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1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2 - Phase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level 2 of the TMM an organization has defined a testing phase in the software life cycle that follows </a:t>
            </a:r>
            <a:r>
              <a:rPr lang="en-US" dirty="0" smtClean="0"/>
              <a:t>coding.</a:t>
            </a:r>
          </a:p>
          <a:p>
            <a:pPr marL="0" indent="0">
              <a:buNone/>
            </a:pPr>
            <a:r>
              <a:rPr lang="en-US" b="1" dirty="0" smtClean="0"/>
              <a:t>    Maturity </a:t>
            </a:r>
            <a:r>
              <a:rPr lang="en-US" b="1" dirty="0"/>
              <a:t>goals at level 2 are: </a:t>
            </a:r>
            <a:endParaRPr lang="en-US" b="1" dirty="0" smtClean="0"/>
          </a:p>
          <a:p>
            <a:r>
              <a:rPr lang="en-US" dirty="0"/>
              <a:t>Develop Testing and Debugging Goals </a:t>
            </a:r>
            <a:endParaRPr lang="en-US" dirty="0" smtClean="0"/>
          </a:p>
          <a:p>
            <a:r>
              <a:rPr lang="en-US" dirty="0"/>
              <a:t>Develop a Test </a:t>
            </a:r>
            <a:r>
              <a:rPr lang="en-US" dirty="0" smtClean="0"/>
              <a:t>Planning Process</a:t>
            </a:r>
          </a:p>
          <a:p>
            <a:r>
              <a:rPr lang="en-US" dirty="0"/>
              <a:t>Institutionalize Basic Testing Techniques and Methods</a:t>
            </a:r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521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3 -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critical maturity level and essential for building quality into software products early in the software life </a:t>
            </a:r>
            <a:r>
              <a:rPr lang="en-US" dirty="0" smtClean="0"/>
              <a:t>cycle.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Maturity </a:t>
            </a:r>
            <a:r>
              <a:rPr lang="en-US" b="1" dirty="0"/>
              <a:t>goals at level 3 are: </a:t>
            </a:r>
            <a:endParaRPr lang="en-US" b="1" dirty="0" smtClean="0"/>
          </a:p>
          <a:p>
            <a:r>
              <a:rPr lang="en-US" dirty="0"/>
              <a:t>Establish a </a:t>
            </a:r>
            <a:r>
              <a:rPr lang="en-US" dirty="0" smtClean="0"/>
              <a:t>Software </a:t>
            </a:r>
            <a:r>
              <a:rPr lang="en-US" dirty="0"/>
              <a:t>Test Organization </a:t>
            </a:r>
            <a:endParaRPr lang="en-US" dirty="0" smtClean="0"/>
          </a:p>
          <a:p>
            <a:r>
              <a:rPr lang="en-US" dirty="0" smtClean="0"/>
              <a:t>Controlling </a:t>
            </a:r>
            <a:r>
              <a:rPr lang="en-US" dirty="0"/>
              <a:t>and Monitoring the Testing Process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1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Level 4 - Management and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principal focus at level 4 of the TMM is on broadening the </a:t>
            </a:r>
            <a:r>
              <a:rPr lang="en-US" dirty="0" smtClean="0"/>
              <a:t>definition </a:t>
            </a:r>
            <a:r>
              <a:rPr lang="en-US" dirty="0"/>
              <a:t>of what is a testing activity, and measurement of the testing </a:t>
            </a:r>
            <a:r>
              <a:rPr lang="en-US" dirty="0" smtClean="0"/>
              <a:t>process.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Maturity </a:t>
            </a:r>
            <a:r>
              <a:rPr lang="en-US" b="1" dirty="0"/>
              <a:t>goals for level 4 are: </a:t>
            </a:r>
            <a:endParaRPr lang="en-US" b="1" dirty="0" smtClean="0"/>
          </a:p>
          <a:p>
            <a:r>
              <a:rPr lang="en-US" dirty="0"/>
              <a:t>Establish a Technical Training </a:t>
            </a:r>
            <a:r>
              <a:rPr lang="en-US" dirty="0" smtClean="0"/>
              <a:t>Program.</a:t>
            </a:r>
          </a:p>
          <a:p>
            <a:r>
              <a:rPr lang="en-US" dirty="0"/>
              <a:t>Establish a Test Measurement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Software </a:t>
            </a:r>
            <a:r>
              <a:rPr lang="en-US" dirty="0"/>
              <a:t>Qualify Evaluation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2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Level 5 - </a:t>
            </a:r>
            <a:r>
              <a:rPr lang="en-US" b="1" dirty="0" smtClean="0"/>
              <a:t>Optimization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level we test to insure the software satisfies its specification, that it is reliable and that we can establish a certain level of confidence in its </a:t>
            </a:r>
            <a:r>
              <a:rPr lang="en-US" dirty="0" smtClean="0"/>
              <a:t>reliability.</a:t>
            </a:r>
          </a:p>
          <a:p>
            <a:pPr marL="0" indent="0">
              <a:buNone/>
            </a:pPr>
            <a:r>
              <a:rPr lang="en-US" b="1" dirty="0" smtClean="0"/>
              <a:t>    Maturity </a:t>
            </a:r>
            <a:r>
              <a:rPr lang="en-US" b="1" dirty="0"/>
              <a:t>goals at level </a:t>
            </a:r>
            <a:r>
              <a:rPr lang="en-US" b="1" dirty="0" smtClean="0"/>
              <a:t>5 </a:t>
            </a:r>
            <a:r>
              <a:rPr lang="en-US" b="1" dirty="0"/>
              <a:t>are: </a:t>
            </a:r>
            <a:endParaRPr lang="en-US" b="1" dirty="0" smtClean="0"/>
          </a:p>
          <a:p>
            <a:r>
              <a:rPr lang="en-US" dirty="0"/>
              <a:t>Quality </a:t>
            </a:r>
            <a:r>
              <a:rPr lang="en-US" dirty="0" smtClean="0"/>
              <a:t>Control</a:t>
            </a:r>
          </a:p>
          <a:p>
            <a:r>
              <a:rPr lang="en-US" dirty="0"/>
              <a:t>Continuous process improvement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60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147</TotalTime>
  <Words>527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Test Maturity Model (TMM)</vt:lpstr>
      <vt:lpstr>Agenda</vt:lpstr>
      <vt:lpstr>Introduction to TMM</vt:lpstr>
      <vt:lpstr>TMM Levels</vt:lpstr>
      <vt:lpstr>Level 1 - Initial:</vt:lpstr>
      <vt:lpstr>Level 2 - Phase Definition</vt:lpstr>
      <vt:lpstr>Level 3 - Integration</vt:lpstr>
      <vt:lpstr>Level 4 - Management and Measurement</vt:lpstr>
      <vt:lpstr>Level 5 - Optimization</vt:lpstr>
      <vt:lpstr> TMM vs. CMMI </vt:lpstr>
      <vt:lpstr>Benefits of Implementing TMM</vt:lpstr>
      <vt:lpstr>Challenges in TMM Implementation:</vt:lpstr>
      <vt:lpstr>Conclusion: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Moorche</dc:creator>
  <cp:lastModifiedBy>Moorche</cp:lastModifiedBy>
  <cp:revision>24</cp:revision>
  <dcterms:created xsi:type="dcterms:W3CDTF">2023-12-16T22:59:23Z</dcterms:created>
  <dcterms:modified xsi:type="dcterms:W3CDTF">2023-12-21T05:02:41Z</dcterms:modified>
</cp:coreProperties>
</file>