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52" r:id="rId6"/>
    <p:sldId id="361" r:id="rId7"/>
    <p:sldId id="365" r:id="rId8"/>
    <p:sldId id="366" r:id="rId9"/>
    <p:sldId id="367" r:id="rId10"/>
    <p:sldId id="368" r:id="rId11"/>
    <p:sldId id="355" r:id="rId12"/>
    <p:sldId id="369" r:id="rId13"/>
    <p:sldId id="370" r:id="rId14"/>
    <p:sldId id="378" r:id="rId15"/>
    <p:sldId id="380" r:id="rId16"/>
    <p:sldId id="381" r:id="rId17"/>
    <p:sldId id="379" r:id="rId18"/>
    <p:sldId id="372" r:id="rId19"/>
    <p:sldId id="373" r:id="rId20"/>
    <p:sldId id="374" r:id="rId21"/>
    <p:sldId id="375" r:id="rId22"/>
    <p:sldId id="376" r:id="rId23"/>
    <p:sldId id="343" r:id="rId24"/>
    <p:sldId id="3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732" autoAdjust="0"/>
  </p:normalViewPr>
  <p:slideViewPr>
    <p:cSldViewPr snapToGrid="0">
      <p:cViewPr varScale="1">
        <p:scale>
          <a:sx n="63" d="100"/>
          <a:sy n="63" d="100"/>
        </p:scale>
        <p:origin x="1454" y="5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ensures that a product meets requirements, is ma hum software ma errors identify </a:t>
            </a:r>
            <a:r>
              <a:rPr lang="en-US" dirty="0" err="1"/>
              <a:t>krty</a:t>
            </a:r>
            <a:r>
              <a:rPr lang="en-US" dirty="0"/>
              <a:t> </a:t>
            </a:r>
            <a:r>
              <a:rPr lang="en-US" dirty="0" err="1"/>
              <a:t>hain</a:t>
            </a:r>
            <a:r>
              <a:rPr lang="en-US" dirty="0"/>
              <a:t>, or is ma hum </a:t>
            </a:r>
            <a:r>
              <a:rPr lang="en-US" dirty="0" err="1"/>
              <a:t>dekhty</a:t>
            </a:r>
            <a:r>
              <a:rPr lang="en-US" dirty="0"/>
              <a:t> </a:t>
            </a:r>
            <a:r>
              <a:rPr lang="en-US" dirty="0" err="1"/>
              <a:t>hain</a:t>
            </a:r>
            <a:r>
              <a:rPr lang="en-US" dirty="0"/>
              <a:t> k </a:t>
            </a:r>
            <a:r>
              <a:rPr lang="en-US" dirty="0" err="1"/>
              <a:t>humara</a:t>
            </a:r>
            <a:r>
              <a:rPr lang="en-US" dirty="0"/>
              <a:t> software specified conditions meet </a:t>
            </a:r>
            <a:r>
              <a:rPr lang="en-US" dirty="0" err="1"/>
              <a:t>krra</a:t>
            </a:r>
            <a:r>
              <a:rPr lang="en-US" dirty="0"/>
              <a:t> </a:t>
            </a:r>
            <a:r>
              <a:rPr lang="en-US" dirty="0" err="1"/>
              <a:t>hai</a:t>
            </a:r>
            <a:r>
              <a:rPr lang="en-US" dirty="0"/>
              <a:t> </a:t>
            </a:r>
            <a:r>
              <a:rPr lang="en-US" dirty="0" err="1"/>
              <a:t>ya</a:t>
            </a:r>
            <a:r>
              <a:rPr lang="en-US" dirty="0"/>
              <a:t> like, conducted at various development stages through manual or automated execution for optimal functionality and user experience.</a:t>
            </a:r>
          </a:p>
          <a:p>
            <a:endParaRPr lang="en-US" dirty="0"/>
          </a:p>
          <a:p>
            <a:r>
              <a:rPr lang="en-US" dirty="0"/>
              <a:t>Ab testing ko perform </a:t>
            </a:r>
            <a:r>
              <a:rPr lang="en-US" dirty="0" err="1"/>
              <a:t>kese</a:t>
            </a:r>
            <a:r>
              <a:rPr lang="en-US" dirty="0"/>
              <a:t> </a:t>
            </a:r>
            <a:r>
              <a:rPr lang="en-US" dirty="0" err="1"/>
              <a:t>kiya</a:t>
            </a:r>
            <a:r>
              <a:rPr lang="en-US" dirty="0"/>
              <a:t> </a:t>
            </a:r>
            <a:r>
              <a:rPr lang="en-US" dirty="0" err="1"/>
              <a:t>jata</a:t>
            </a:r>
            <a:r>
              <a:rPr lang="en-US" dirty="0"/>
              <a:t> </a:t>
            </a:r>
            <a:r>
              <a:rPr lang="en-US" dirty="0" err="1"/>
              <a:t>hai</a:t>
            </a:r>
            <a:r>
              <a:rPr lang="en-US" dirty="0"/>
              <a:t> </a:t>
            </a:r>
            <a:r>
              <a:rPr lang="en-US" dirty="0" err="1"/>
              <a:t>konsy</a:t>
            </a:r>
            <a:r>
              <a:rPr lang="en-US" dirty="0"/>
              <a:t> steps involve </a:t>
            </a:r>
            <a:r>
              <a:rPr lang="en-US" dirty="0" err="1"/>
              <a:t>hoty</a:t>
            </a:r>
            <a:r>
              <a:rPr lang="en-US" dirty="0"/>
              <a:t> </a:t>
            </a:r>
            <a:r>
              <a:rPr lang="en-US" dirty="0" err="1"/>
              <a:t>hain</a:t>
            </a:r>
            <a:r>
              <a:rPr lang="en-US" dirty="0"/>
              <a:t> wo hum </a:t>
            </a:r>
            <a:r>
              <a:rPr lang="en-US" dirty="0" err="1"/>
              <a:t>dekhen</a:t>
            </a:r>
            <a:r>
              <a:rPr lang="en-US" dirty="0"/>
              <a:t> </a:t>
            </a:r>
            <a:r>
              <a:rPr lang="en-US" dirty="0" err="1"/>
              <a:t>gy</a:t>
            </a:r>
            <a:endParaRPr lang="en-A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633182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S" sz="1400"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420817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4172518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3A3A3A"/>
                </a:solidFill>
                <a:effectLst/>
                <a:latin typeface="Source Serif Pro" panose="02040603050405020204" pitchFamily="18" charset="0"/>
              </a:rPr>
              <a:t>For example,</a:t>
            </a:r>
            <a:r>
              <a:rPr lang="en-US" sz="1200" b="0" i="0" dirty="0">
                <a:solidFill>
                  <a:srgbClr val="3A3A3A"/>
                </a:solidFill>
                <a:effectLst/>
                <a:latin typeface="Source Serif Pro" panose="02040603050405020204" pitchFamily="18" charset="0"/>
              </a:rPr>
              <a:t> a user is buying a flight ticket from any airline website. Users can see flight details and payment information while buying a ticket, but flight details and payment processing are two different systems. Integration testing should be done while integrating of airline website and payment processing system.</a:t>
            </a:r>
            <a:endParaRPr lang="en-US" sz="1100" dirty="0"/>
          </a:p>
          <a:p>
            <a:endParaRPr lang="en-A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066680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295800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pple-system"/>
              </a:rPr>
              <a:t>Is k bad hum testing process </a:t>
            </a:r>
            <a:r>
              <a:rPr lang="en-US" b="0" i="0" dirty="0" err="1">
                <a:solidFill>
                  <a:srgbClr val="222222"/>
                </a:solidFill>
                <a:effectLst/>
                <a:latin typeface="-apple-system"/>
              </a:rPr>
              <a:t>dekhy</a:t>
            </a:r>
            <a:r>
              <a:rPr lang="en-US" b="0" i="0" dirty="0">
                <a:solidFill>
                  <a:srgbClr val="222222"/>
                </a:solidFill>
                <a:effectLst/>
                <a:latin typeface="-apple-system"/>
              </a:rPr>
              <a:t> </a:t>
            </a:r>
            <a:r>
              <a:rPr lang="en-US" b="0" i="0" dirty="0" err="1">
                <a:solidFill>
                  <a:srgbClr val="222222"/>
                </a:solidFill>
                <a:effectLst/>
                <a:latin typeface="-apple-system"/>
              </a:rPr>
              <a:t>gy</a:t>
            </a:r>
            <a:r>
              <a:rPr lang="en-US" b="0" i="0" dirty="0">
                <a:solidFill>
                  <a:srgbClr val="222222"/>
                </a:solidFill>
                <a:effectLst/>
                <a:latin typeface="-apple-system"/>
              </a:rPr>
              <a:t> k ek software ko test </a:t>
            </a:r>
            <a:r>
              <a:rPr lang="en-US" b="0" i="0" dirty="0" err="1">
                <a:solidFill>
                  <a:srgbClr val="222222"/>
                </a:solidFill>
                <a:effectLst/>
                <a:latin typeface="-apple-system"/>
              </a:rPr>
              <a:t>krny</a:t>
            </a:r>
            <a:r>
              <a:rPr lang="en-US" b="0" i="0" dirty="0">
                <a:solidFill>
                  <a:srgbClr val="222222"/>
                </a:solidFill>
                <a:effectLst/>
                <a:latin typeface="-apple-system"/>
              </a:rPr>
              <a:t> k </a:t>
            </a:r>
            <a:r>
              <a:rPr lang="en-US" b="0" i="0" dirty="0" err="1">
                <a:solidFill>
                  <a:srgbClr val="222222"/>
                </a:solidFill>
                <a:effectLst/>
                <a:latin typeface="-apple-system"/>
              </a:rPr>
              <a:t>liye</a:t>
            </a:r>
            <a:r>
              <a:rPr lang="en-US" b="0" i="0" dirty="0">
                <a:solidFill>
                  <a:srgbClr val="222222"/>
                </a:solidFill>
                <a:effectLst/>
                <a:latin typeface="-apple-system"/>
              </a:rPr>
              <a:t> </a:t>
            </a:r>
            <a:r>
              <a:rPr lang="en-US" b="0" i="0" dirty="0" err="1">
                <a:solidFill>
                  <a:srgbClr val="222222"/>
                </a:solidFill>
                <a:effectLst/>
                <a:latin typeface="-apple-system"/>
              </a:rPr>
              <a:t>konsy</a:t>
            </a:r>
            <a:r>
              <a:rPr lang="en-US" b="0" i="0" dirty="0">
                <a:solidFill>
                  <a:srgbClr val="222222"/>
                </a:solidFill>
                <a:effectLst/>
                <a:latin typeface="-apple-system"/>
              </a:rPr>
              <a:t> steps involve </a:t>
            </a:r>
            <a:r>
              <a:rPr lang="en-US" b="0" i="0" dirty="0" err="1">
                <a:solidFill>
                  <a:srgbClr val="222222"/>
                </a:solidFill>
                <a:effectLst/>
                <a:latin typeface="-apple-system"/>
              </a:rPr>
              <a:t>hoty</a:t>
            </a:r>
            <a:r>
              <a:rPr lang="en-US" b="0" i="0" dirty="0">
                <a:solidFill>
                  <a:srgbClr val="222222"/>
                </a:solidFill>
                <a:effectLst/>
                <a:latin typeface="-apple-system"/>
              </a:rPr>
              <a:t> </a:t>
            </a:r>
            <a:r>
              <a:rPr lang="en-US" b="0" i="0" dirty="0" err="1">
                <a:solidFill>
                  <a:srgbClr val="222222"/>
                </a:solidFill>
                <a:effectLst/>
                <a:latin typeface="-apple-system"/>
              </a:rPr>
              <a:t>hain</a:t>
            </a:r>
            <a:endParaRPr lang="en-US" b="0" i="0" dirty="0">
              <a:solidFill>
                <a:srgbClr val="222222"/>
              </a:solidFill>
              <a:effectLst/>
              <a:latin typeface="-apple-system"/>
            </a:endParaRPr>
          </a:p>
          <a:p>
            <a:r>
              <a:rPr lang="en-US" b="0" i="0" dirty="0">
                <a:solidFill>
                  <a:srgbClr val="222222"/>
                </a:solidFill>
                <a:effectLst/>
                <a:latin typeface="-apple-system"/>
              </a:rPr>
              <a:t>In Requirement Analysis phase, test team studies the requirements and identify the testable requirements.</a:t>
            </a:r>
            <a:endParaRPr lang="en-A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04033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22222"/>
                </a:solidFill>
                <a:effectLst/>
                <a:latin typeface="-apple-system"/>
              </a:rPr>
              <a:t>Test Plan: </a:t>
            </a:r>
            <a:r>
              <a:rPr lang="en-US" b="0" i="0" dirty="0">
                <a:solidFill>
                  <a:srgbClr val="222222"/>
                </a:solidFill>
                <a:effectLst/>
                <a:latin typeface="-apple-system"/>
              </a:rPr>
              <a:t>In this phase the Test Manager or Test Lead prepares the Test Plan and Test strategy documents. K </a:t>
            </a:r>
            <a:r>
              <a:rPr lang="en-US" b="0" i="0" dirty="0" err="1">
                <a:solidFill>
                  <a:srgbClr val="222222"/>
                </a:solidFill>
                <a:effectLst/>
                <a:latin typeface="-apple-system"/>
              </a:rPr>
              <a:t>konsi</a:t>
            </a:r>
            <a:r>
              <a:rPr lang="en-US" b="0" i="0" dirty="0">
                <a:solidFill>
                  <a:srgbClr val="222222"/>
                </a:solidFill>
                <a:effectLst/>
                <a:latin typeface="-apple-system"/>
              </a:rPr>
              <a:t> testing approach use </a:t>
            </a:r>
            <a:r>
              <a:rPr lang="en-US" b="0" i="0" dirty="0" err="1">
                <a:solidFill>
                  <a:srgbClr val="222222"/>
                </a:solidFill>
                <a:effectLst/>
                <a:latin typeface="-apple-system"/>
              </a:rPr>
              <a:t>krni</a:t>
            </a:r>
            <a:r>
              <a:rPr lang="en-US" b="0" i="0" dirty="0">
                <a:solidFill>
                  <a:srgbClr val="222222"/>
                </a:solidFill>
                <a:effectLst/>
                <a:latin typeface="-apple-system"/>
              </a:rPr>
              <a:t> </a:t>
            </a:r>
            <a:r>
              <a:rPr lang="en-US" b="0" i="0" dirty="0" err="1">
                <a:solidFill>
                  <a:srgbClr val="222222"/>
                </a:solidFill>
                <a:effectLst/>
                <a:latin typeface="-apple-system"/>
              </a:rPr>
              <a:t>etc</a:t>
            </a:r>
            <a:br>
              <a:rPr lang="en-US" b="0" i="0" dirty="0">
                <a:solidFill>
                  <a:srgbClr val="222222"/>
                </a:solidFill>
                <a:effectLst/>
                <a:latin typeface="-apple-system"/>
              </a:rPr>
            </a:br>
            <a:r>
              <a:rPr lang="en-US" b="1" i="0" dirty="0">
                <a:solidFill>
                  <a:srgbClr val="222222"/>
                </a:solidFill>
                <a:effectLst/>
                <a:latin typeface="-apple-system"/>
              </a:rPr>
              <a:t>Test Design: </a:t>
            </a:r>
            <a:r>
              <a:rPr lang="en-US" b="0" i="0" dirty="0">
                <a:solidFill>
                  <a:srgbClr val="222222"/>
                </a:solidFill>
                <a:effectLst/>
                <a:latin typeface="-apple-system"/>
              </a:rPr>
              <a:t>In Test design phase, testers prepare test scenarios, test cases and test data based on the Requirement Documents and Test Plan.</a:t>
            </a:r>
            <a:br>
              <a:rPr lang="en-US" b="0" i="0" dirty="0">
                <a:solidFill>
                  <a:srgbClr val="222222"/>
                </a:solidFill>
                <a:effectLst/>
                <a:latin typeface="-apple-system"/>
              </a:rPr>
            </a:br>
            <a:endParaRPr lang="en-A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712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22222"/>
                </a:solidFill>
                <a:effectLst/>
                <a:latin typeface="-apple-system"/>
              </a:rPr>
              <a:t>Environment setup:</a:t>
            </a:r>
            <a:r>
              <a:rPr lang="en-US" b="0" i="0" dirty="0">
                <a:solidFill>
                  <a:srgbClr val="222222"/>
                </a:solidFill>
                <a:effectLst/>
                <a:latin typeface="-apple-system"/>
              </a:rPr>
              <a:t> It is a combination of hardware and software environment on which the tests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22222"/>
                </a:solidFill>
                <a:effectLst/>
                <a:latin typeface="-apple-system"/>
              </a:rPr>
              <a:t>Test Execution: </a:t>
            </a:r>
            <a:r>
              <a:rPr lang="en-US" b="0" i="0" dirty="0">
                <a:solidFill>
                  <a:srgbClr val="222222"/>
                </a:solidFill>
                <a:effectLst/>
                <a:latin typeface="-apple-system"/>
              </a:rPr>
              <a:t>In Test Execution phase the test cases are executed in the testing environment, while execution of the test cases the Testing team may find bugs which will be reported, bugs are fixed by the developer and they are retested by the Testing Team</a:t>
            </a:r>
            <a:endParaRPr lang="en-US" b="1" i="0" dirty="0">
              <a:solidFill>
                <a:srgbClr val="22222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22222"/>
                </a:solidFill>
                <a:effectLst/>
                <a:latin typeface="-apple-system"/>
              </a:rPr>
              <a:t>Activities:</a:t>
            </a:r>
            <a:br>
              <a:rPr lang="en-US" b="1" i="0" dirty="0">
                <a:solidFill>
                  <a:srgbClr val="222222"/>
                </a:solidFill>
                <a:effectLst/>
                <a:latin typeface="-apple-system"/>
              </a:rPr>
            </a:br>
            <a:r>
              <a:rPr lang="en-US" b="0" i="0" dirty="0">
                <a:solidFill>
                  <a:srgbClr val="222222"/>
                </a:solidFill>
                <a:effectLst/>
                <a:latin typeface="-apple-system"/>
              </a:rPr>
              <a:t>a) Execution of Test Cases</a:t>
            </a:r>
            <a:br>
              <a:rPr lang="en-US" dirty="0"/>
            </a:br>
            <a:r>
              <a:rPr lang="en-US" b="0" i="0" dirty="0">
                <a:solidFill>
                  <a:srgbClr val="222222"/>
                </a:solidFill>
                <a:effectLst/>
                <a:latin typeface="-apple-system"/>
              </a:rPr>
              <a:t>b) Document test results, and log defects for failed cases</a:t>
            </a:r>
            <a:endParaRPr lang="en-US" b="1" i="0" dirty="0">
              <a:solidFill>
                <a:srgbClr val="222222"/>
              </a:solidFill>
              <a:effectLst/>
              <a:latin typeface="-apple-system"/>
            </a:endParaRPr>
          </a:p>
          <a:p>
            <a:endParaRPr lang="en-A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160216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0" dirty="0">
                <a:solidFill>
                  <a:srgbClr val="222222"/>
                </a:solidFill>
                <a:effectLst/>
                <a:latin typeface="-apple-system"/>
              </a:rPr>
              <a:t>Testing team</a:t>
            </a:r>
            <a:r>
              <a:rPr lang="en-US" b="0" i="0" dirty="0">
                <a:solidFill>
                  <a:srgbClr val="222222"/>
                </a:solidFill>
                <a:effectLst/>
                <a:latin typeface="-apple-system"/>
              </a:rPr>
              <a:t> will meet, discuss and analyze testing artifacts and evaluate Test cycle completion criteria. Identify strategies that have to be implemented in future and taking lessons from the current test cycle.</a:t>
            </a:r>
            <a:br>
              <a:rPr lang="en-US" b="0" i="0" dirty="0">
                <a:solidFill>
                  <a:srgbClr val="222222"/>
                </a:solidFill>
                <a:effectLst/>
                <a:latin typeface="-apple-system"/>
              </a:rPr>
            </a:br>
            <a:r>
              <a:rPr lang="en-US" b="1" i="0" dirty="0">
                <a:solidFill>
                  <a:srgbClr val="222222"/>
                </a:solidFill>
                <a:effectLst/>
                <a:latin typeface="-apple-system"/>
              </a:rPr>
              <a:t>1. </a:t>
            </a:r>
            <a:r>
              <a:rPr lang="en-US" b="0" i="0" dirty="0">
                <a:solidFill>
                  <a:srgbClr val="222222"/>
                </a:solidFill>
                <a:effectLst/>
                <a:latin typeface="-apple-system"/>
              </a:rPr>
              <a:t>Prepare Test closure report</a:t>
            </a:r>
            <a:br>
              <a:rPr lang="en-US" b="0" i="0" dirty="0">
                <a:solidFill>
                  <a:srgbClr val="222222"/>
                </a:solidFill>
                <a:effectLst/>
                <a:latin typeface="-apple-system"/>
              </a:rPr>
            </a:br>
            <a:r>
              <a:rPr lang="en-US" b="1" i="0" dirty="0">
                <a:solidFill>
                  <a:srgbClr val="222222"/>
                </a:solidFill>
                <a:effectLst/>
                <a:latin typeface="-apple-system"/>
              </a:rPr>
              <a:t>2. </a:t>
            </a:r>
            <a:r>
              <a:rPr lang="en-US" b="0" i="0" dirty="0">
                <a:solidFill>
                  <a:srgbClr val="222222"/>
                </a:solidFill>
                <a:effectLst/>
                <a:latin typeface="-apple-system"/>
              </a:rPr>
              <a:t>Test metrics</a:t>
            </a:r>
            <a:br>
              <a:rPr lang="en-US" dirty="0"/>
            </a:br>
            <a:endParaRPr lang="en-A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130620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Ye testing ki types </a:t>
            </a:r>
            <a:r>
              <a:rPr lang="en-US" dirty="0" err="1"/>
              <a:t>hain</a:t>
            </a:r>
            <a:endParaRPr lang="en-A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9073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774981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b="0" i="0" dirty="0">
                <a:solidFill>
                  <a:srgbClr val="333333"/>
                </a:solidFill>
                <a:effectLst/>
                <a:latin typeface="inter-regular"/>
              </a:rPr>
              <a:t>We do not require any precise knowledge of any testing tool to execute the manual test cases.</a:t>
            </a:r>
            <a:br>
              <a:rPr lang="en-US" sz="1400" b="0" i="0" dirty="0">
                <a:solidFill>
                  <a:srgbClr val="333333"/>
                </a:solidFill>
                <a:effectLst/>
                <a:latin typeface="inter-regular"/>
              </a:rPr>
            </a:br>
            <a:br>
              <a:rPr lang="en-US" sz="1400" b="0" i="0" dirty="0">
                <a:solidFill>
                  <a:srgbClr val="333333"/>
                </a:solidFill>
                <a:effectLst/>
                <a:latin typeface="inter-regular"/>
              </a:rPr>
            </a:br>
            <a:endParaRPr lang="en-AS" sz="1400"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903229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dirty="0"/>
              <a:t>Blackbox ma </a:t>
            </a:r>
            <a:r>
              <a:rPr lang="en-US" sz="1400" dirty="0" err="1"/>
              <a:t>andr</a:t>
            </a:r>
            <a:r>
              <a:rPr lang="en-US" sz="1400" dirty="0"/>
              <a:t> ki detail </a:t>
            </a:r>
            <a:r>
              <a:rPr lang="en-US" sz="1400" dirty="0" err="1"/>
              <a:t>yani</a:t>
            </a:r>
            <a:r>
              <a:rPr lang="en-US" sz="1400" dirty="0"/>
              <a:t> code ka logic </a:t>
            </a:r>
            <a:r>
              <a:rPr lang="en-US" sz="1400" dirty="0" err="1"/>
              <a:t>pta</a:t>
            </a:r>
            <a:r>
              <a:rPr lang="en-US" sz="1400" dirty="0"/>
              <a:t> </a:t>
            </a:r>
            <a:r>
              <a:rPr lang="en-US" sz="1400" dirty="0" err="1"/>
              <a:t>hona</a:t>
            </a:r>
            <a:r>
              <a:rPr lang="en-US" sz="1400" dirty="0"/>
              <a:t> </a:t>
            </a:r>
            <a:r>
              <a:rPr lang="en-US" sz="1400" dirty="0" err="1"/>
              <a:t>laazmi</a:t>
            </a:r>
            <a:r>
              <a:rPr lang="en-US" sz="1400" dirty="0"/>
              <a:t> </a:t>
            </a:r>
            <a:r>
              <a:rPr lang="en-US" sz="1400" dirty="0" err="1"/>
              <a:t>ni</a:t>
            </a:r>
            <a:r>
              <a:rPr lang="en-US" sz="1400" dirty="0"/>
              <a:t> </a:t>
            </a:r>
            <a:r>
              <a:rPr lang="en-US" sz="1400" dirty="0" err="1"/>
              <a:t>hota</a:t>
            </a:r>
            <a:br>
              <a:rPr lang="en-US" sz="1400" dirty="0"/>
            </a:br>
            <a:r>
              <a:rPr lang="en-US" sz="1400" dirty="0"/>
              <a:t>non technical b </a:t>
            </a:r>
            <a:r>
              <a:rPr lang="en-US" sz="1400" dirty="0" err="1"/>
              <a:t>isko</a:t>
            </a:r>
            <a:r>
              <a:rPr lang="en-US" sz="1400" dirty="0"/>
              <a:t> test </a:t>
            </a:r>
            <a:r>
              <a:rPr lang="en-US" sz="1400" dirty="0" err="1"/>
              <a:t>kr</a:t>
            </a:r>
            <a:r>
              <a:rPr lang="en-US" sz="1400" dirty="0"/>
              <a:t> </a:t>
            </a:r>
            <a:r>
              <a:rPr lang="en-US" sz="1400" dirty="0" err="1"/>
              <a:t>skta</a:t>
            </a:r>
            <a:br>
              <a:rPr lang="en-US" sz="1400" dirty="0"/>
            </a:br>
            <a:br>
              <a:rPr lang="en-US" sz="1400" dirty="0"/>
            </a:br>
            <a:r>
              <a:rPr lang="en-US" sz="1400" dirty="0" err="1"/>
              <a:t>whitebox</a:t>
            </a:r>
            <a:r>
              <a:rPr lang="en-US" sz="1400" dirty="0"/>
              <a:t> ma sara logic or function tester ko </a:t>
            </a:r>
            <a:r>
              <a:rPr lang="en-US" sz="1400" dirty="0" err="1"/>
              <a:t>pta</a:t>
            </a:r>
            <a:r>
              <a:rPr lang="en-US" sz="1400" dirty="0"/>
              <a:t> </a:t>
            </a:r>
            <a:r>
              <a:rPr lang="en-US" sz="1400" dirty="0" err="1"/>
              <a:t>hota</a:t>
            </a:r>
            <a:endParaRPr lang="en-AS" sz="1400"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30569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December 28,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76385" y="2441147"/>
            <a:ext cx="5405845" cy="1509173"/>
          </a:xfrm>
        </p:spPr>
        <p:txBody>
          <a:bodyPr/>
          <a:lstStyle/>
          <a:p>
            <a:r>
              <a:rPr lang="en-US" b="0" dirty="0">
                <a:solidFill>
                  <a:srgbClr val="4D5156"/>
                </a:solidFill>
                <a:latin typeface="Google Sans Text"/>
              </a:rPr>
              <a:t>T</a:t>
            </a:r>
            <a:r>
              <a:rPr lang="en-US" b="0" i="0" dirty="0">
                <a:solidFill>
                  <a:srgbClr val="4D5156"/>
                </a:solidFill>
                <a:effectLst/>
                <a:latin typeface="Google Sans Text"/>
              </a:rPr>
              <a:t>esting </a:t>
            </a:r>
            <a:r>
              <a:rPr lang="en-US" b="0" dirty="0">
                <a:solidFill>
                  <a:srgbClr val="4D5156"/>
                </a:solidFill>
                <a:latin typeface="Google Sans Text"/>
              </a:rPr>
              <a:t>P</a:t>
            </a:r>
            <a:r>
              <a:rPr lang="en-US" b="0" i="0" dirty="0">
                <a:solidFill>
                  <a:srgbClr val="4D5156"/>
                </a:solidFill>
                <a:effectLst/>
                <a:latin typeface="Google Sans Text"/>
              </a:rPr>
              <a:t>rocess and Types of Testing</a:t>
            </a:r>
            <a:endParaRPr lang="en-US" b="0"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C45A0AF-F545-84F8-5701-C76BF51C1349}"/>
              </a:ext>
            </a:extLst>
          </p:cNvPr>
          <p:cNvSpPr>
            <a:spLocks noGrp="1"/>
          </p:cNvSpPr>
          <p:nvPr>
            <p:ph type="sldNum" sz="quarter" idx="16"/>
          </p:nvPr>
        </p:nvSpPr>
        <p:spPr/>
        <p:txBody>
          <a:bodyPr/>
          <a:lstStyle/>
          <a:p>
            <a:fld id="{294A09A9-5501-47C1-A89A-A340965A2BE2}" type="slidenum">
              <a:rPr lang="en-US" smtClean="0">
                <a:solidFill>
                  <a:schemeClr val="bg1">
                    <a:lumMod val="85000"/>
                    <a:lumOff val="15000"/>
                  </a:schemeClr>
                </a:solidFill>
                <a:latin typeface="Source Serif Pro" panose="02040603050405020204" pitchFamily="18" charset="0"/>
                <a:ea typeface="Source Serif Pro" panose="02040603050405020204" pitchFamily="18" charset="0"/>
              </a:rPr>
              <a:pPr/>
              <a:t>10</a:t>
            </a:fld>
            <a:endParaRPr lang="en-US"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8" name="Title 7">
            <a:extLst>
              <a:ext uri="{FF2B5EF4-FFF2-40B4-BE49-F238E27FC236}">
                <a16:creationId xmlns:a16="http://schemas.microsoft.com/office/drawing/2014/main" id="{24ECEA06-E778-BF9C-70A7-65B99649A5F0}"/>
              </a:ext>
            </a:extLst>
          </p:cNvPr>
          <p:cNvSpPr>
            <a:spLocks noGrp="1"/>
          </p:cNvSpPr>
          <p:nvPr>
            <p:ph type="title"/>
          </p:nvPr>
        </p:nvSpPr>
        <p:spPr/>
        <p:txBody>
          <a:bodyPr>
            <a:normAutofit/>
          </a:bodyPr>
          <a:lstStyle/>
          <a:p>
            <a:r>
              <a:rPr lang="en-US" sz="4000" b="0" dirty="0">
                <a:solidFill>
                  <a:schemeClr val="bg1">
                    <a:lumMod val="85000"/>
                    <a:lumOff val="15000"/>
                  </a:schemeClr>
                </a:solidFill>
                <a:latin typeface="Source Serif Pro" panose="02040603050405020204" pitchFamily="18" charset="0"/>
                <a:ea typeface="Source Serif Pro" panose="02040603050405020204" pitchFamily="18" charset="0"/>
              </a:rPr>
              <a:t>Types</a:t>
            </a:r>
          </a:p>
        </p:txBody>
      </p:sp>
      <p:pic>
        <p:nvPicPr>
          <p:cNvPr id="5" name="Picture 4">
            <a:extLst>
              <a:ext uri="{FF2B5EF4-FFF2-40B4-BE49-F238E27FC236}">
                <a16:creationId xmlns:a16="http://schemas.microsoft.com/office/drawing/2014/main" id="{00DAAB9A-6A2B-E532-FF42-751A43D7FC76}"/>
              </a:ext>
            </a:extLst>
          </p:cNvPr>
          <p:cNvPicPr>
            <a:picLocks noChangeAspect="1"/>
          </p:cNvPicPr>
          <p:nvPr/>
        </p:nvPicPr>
        <p:blipFill rotWithShape="1">
          <a:blip r:embed="rId3"/>
          <a:srcRect t="19595"/>
          <a:stretch/>
        </p:blipFill>
        <p:spPr>
          <a:xfrm>
            <a:off x="2459919" y="2269863"/>
            <a:ext cx="7272162" cy="3426898"/>
          </a:xfrm>
          <a:prstGeom prst="rect">
            <a:avLst/>
          </a:prstGeom>
        </p:spPr>
      </p:pic>
    </p:spTree>
    <p:extLst>
      <p:ext uri="{BB962C8B-B14F-4D97-AF65-F5344CB8AC3E}">
        <p14:creationId xmlns:p14="http://schemas.microsoft.com/office/powerpoint/2010/main" val="55354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46080EE-53FE-21C1-89C6-51326CD5A6AD}"/>
              </a:ext>
            </a:extLst>
          </p:cNvPr>
          <p:cNvSpPr>
            <a:spLocks noGrp="1"/>
          </p:cNvSpPr>
          <p:nvPr>
            <p:ph type="body" sz="quarter" idx="11"/>
          </p:nvPr>
        </p:nvSpPr>
        <p:spPr>
          <a:xfrm>
            <a:off x="971550" y="2506519"/>
            <a:ext cx="10764580" cy="4460359"/>
          </a:xfrm>
        </p:spPr>
        <p:txBody>
          <a:bodyPr/>
          <a:lstStyle/>
          <a:p>
            <a:pPr algn="just"/>
            <a:r>
              <a:rPr lang="en-US" sz="2800" b="1" dirty="0">
                <a:solidFill>
                  <a:schemeClr val="bg1">
                    <a:lumMod val="85000"/>
                    <a:lumOff val="15000"/>
                  </a:schemeClr>
                </a:solidFill>
                <a:latin typeface="Source Serif Pro" panose="02040603050405020204" pitchFamily="18" charset="0"/>
                <a:ea typeface="Source Serif Pro" panose="02040603050405020204" pitchFamily="18" charset="0"/>
              </a:rPr>
              <a:t>M</a:t>
            </a:r>
            <a:r>
              <a:rPr lang="en-US" sz="28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anual </a:t>
            </a:r>
            <a:r>
              <a:rPr lang="en-US" sz="2800" b="1" dirty="0">
                <a:solidFill>
                  <a:schemeClr val="bg1">
                    <a:lumMod val="85000"/>
                    <a:lumOff val="15000"/>
                  </a:schemeClr>
                </a:solidFill>
                <a:latin typeface="Source Serif Pro" panose="02040603050405020204" pitchFamily="18" charset="0"/>
                <a:ea typeface="Source Serif Pro" panose="02040603050405020204" pitchFamily="18" charset="0"/>
              </a:rPr>
              <a:t>T</a:t>
            </a:r>
            <a:r>
              <a:rPr lang="en-US" sz="28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esting</a:t>
            </a:r>
            <a:r>
              <a:rPr lang="en-US" sz="28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a:t>
            </a:r>
          </a:p>
          <a:p>
            <a:pPr algn="just"/>
            <a:r>
              <a:rPr lang="en-US" sz="2800" dirty="0">
                <a:solidFill>
                  <a:schemeClr val="bg1">
                    <a:lumMod val="85000"/>
                    <a:lumOff val="15000"/>
                  </a:schemeClr>
                </a:solidFill>
                <a:latin typeface="Source Serif Pro" panose="02040603050405020204" pitchFamily="18" charset="0"/>
                <a:ea typeface="Source Serif Pro" panose="02040603050405020204" pitchFamily="18" charset="0"/>
              </a:rPr>
              <a:t>I</a:t>
            </a:r>
            <a:r>
              <a:rPr lang="en-US" sz="28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t is a procedure of </a:t>
            </a:r>
            <a:r>
              <a:rPr lang="en-US" sz="28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verification and validation</a:t>
            </a:r>
            <a:r>
              <a:rPr lang="en-US" sz="28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 Manual testing is used to verify the behavior of an application or software in contradiction of requirements specification.</a:t>
            </a:r>
          </a:p>
        </p:txBody>
      </p:sp>
      <p:sp>
        <p:nvSpPr>
          <p:cNvPr id="6" name="Slide Number Placeholder 5">
            <a:extLst>
              <a:ext uri="{FF2B5EF4-FFF2-40B4-BE49-F238E27FC236}">
                <a16:creationId xmlns:a16="http://schemas.microsoft.com/office/drawing/2014/main" id="{DC45A0AF-F545-84F8-5701-C76BF51C1349}"/>
              </a:ext>
            </a:extLst>
          </p:cNvPr>
          <p:cNvSpPr>
            <a:spLocks noGrp="1"/>
          </p:cNvSpPr>
          <p:nvPr>
            <p:ph type="sldNum" sz="quarter" idx="16"/>
          </p:nvPr>
        </p:nvSpPr>
        <p:spPr/>
        <p:txBody>
          <a:bodyPr/>
          <a:lstStyle/>
          <a:p>
            <a:fld id="{294A09A9-5501-47C1-A89A-A340965A2BE2}" type="slidenum">
              <a:rPr lang="en-US" smtClean="0">
                <a:solidFill>
                  <a:schemeClr val="bg1">
                    <a:lumMod val="85000"/>
                    <a:lumOff val="15000"/>
                  </a:schemeClr>
                </a:solidFill>
                <a:latin typeface="Source Serif Pro" panose="02040603050405020204" pitchFamily="18" charset="0"/>
                <a:ea typeface="Source Serif Pro" panose="02040603050405020204" pitchFamily="18" charset="0"/>
              </a:rPr>
              <a:pPr/>
              <a:t>11</a:t>
            </a:fld>
            <a:endParaRPr lang="en-US"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8" name="Title 7">
            <a:extLst>
              <a:ext uri="{FF2B5EF4-FFF2-40B4-BE49-F238E27FC236}">
                <a16:creationId xmlns:a16="http://schemas.microsoft.com/office/drawing/2014/main" id="{24ECEA06-E778-BF9C-70A7-65B99649A5F0}"/>
              </a:ext>
            </a:extLst>
          </p:cNvPr>
          <p:cNvSpPr>
            <a:spLocks noGrp="1"/>
          </p:cNvSpPr>
          <p:nvPr>
            <p:ph type="title"/>
          </p:nvPr>
        </p:nvSpPr>
        <p:spPr/>
        <p:txBody>
          <a:bodyPr>
            <a:normAutofit/>
          </a:bodyPr>
          <a:lstStyle/>
          <a:p>
            <a:r>
              <a:rPr lang="en-US" sz="4000" b="0" dirty="0">
                <a:solidFill>
                  <a:schemeClr val="bg1">
                    <a:lumMod val="85000"/>
                    <a:lumOff val="15000"/>
                  </a:schemeClr>
                </a:solidFill>
                <a:latin typeface="Source Serif Pro" panose="02040603050405020204" pitchFamily="18" charset="0"/>
                <a:ea typeface="Source Serif Pro" panose="02040603050405020204" pitchFamily="18" charset="0"/>
              </a:rPr>
              <a:t>Manual Testing</a:t>
            </a:r>
          </a:p>
        </p:txBody>
      </p:sp>
    </p:spTree>
    <p:extLst>
      <p:ext uri="{BB962C8B-B14F-4D97-AF65-F5344CB8AC3E}">
        <p14:creationId xmlns:p14="http://schemas.microsoft.com/office/powerpoint/2010/main" val="428427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46080EE-53FE-21C1-89C6-51326CD5A6AD}"/>
              </a:ext>
            </a:extLst>
          </p:cNvPr>
          <p:cNvSpPr>
            <a:spLocks noGrp="1"/>
          </p:cNvSpPr>
          <p:nvPr>
            <p:ph type="body" sz="quarter" idx="11"/>
          </p:nvPr>
        </p:nvSpPr>
        <p:spPr>
          <a:xfrm>
            <a:off x="1014649" y="2251337"/>
            <a:ext cx="10764580" cy="4460359"/>
          </a:xfrm>
        </p:spPr>
        <p:txBody>
          <a:bodyPr/>
          <a:lstStyle/>
          <a:p>
            <a:pPr algn="just"/>
            <a:r>
              <a:rPr lang="en-US" sz="2400" b="1" dirty="0">
                <a:solidFill>
                  <a:schemeClr val="bg1">
                    <a:lumMod val="85000"/>
                    <a:lumOff val="15000"/>
                  </a:schemeClr>
                </a:solidFill>
                <a:latin typeface="Source Serif Pro" panose="02040603050405020204" pitchFamily="18" charset="0"/>
                <a:ea typeface="Source Serif Pro" panose="02040603050405020204" pitchFamily="18" charset="0"/>
              </a:rPr>
              <a:t>Blackbox testing:</a:t>
            </a:r>
          </a:p>
          <a:p>
            <a:pPr algn="just"/>
            <a:r>
              <a:rPr lang="en-US" sz="24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Assessing the functionality of a software system without knowledge of its internal implementation.</a:t>
            </a:r>
          </a:p>
          <a:p>
            <a:pPr algn="just"/>
            <a:endParaRPr lang="en-US" sz="2400" b="1" dirty="0">
              <a:solidFill>
                <a:schemeClr val="bg1">
                  <a:lumMod val="85000"/>
                  <a:lumOff val="15000"/>
                </a:schemeClr>
              </a:solidFill>
              <a:latin typeface="Source Serif Pro" panose="02040603050405020204" pitchFamily="18" charset="0"/>
              <a:ea typeface="Source Serif Pro" panose="02040603050405020204" pitchFamily="18" charset="0"/>
            </a:endParaRPr>
          </a:p>
          <a:p>
            <a:pPr algn="just"/>
            <a:r>
              <a:rPr lang="en-US" sz="24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White</a:t>
            </a:r>
            <a:r>
              <a:rPr lang="en-US" sz="2400" b="1" dirty="0">
                <a:solidFill>
                  <a:schemeClr val="bg1">
                    <a:lumMod val="85000"/>
                    <a:lumOff val="15000"/>
                  </a:schemeClr>
                </a:solidFill>
                <a:latin typeface="Source Serif Pro" panose="02040603050405020204" pitchFamily="18" charset="0"/>
                <a:ea typeface="Source Serif Pro" panose="02040603050405020204" pitchFamily="18" charset="0"/>
              </a:rPr>
              <a:t>box testing</a:t>
            </a:r>
          </a:p>
          <a:p>
            <a:pPr algn="just"/>
            <a:r>
              <a:rPr lang="en-US" sz="24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Examining the internal logic and code of a software system for thorough assessment.</a:t>
            </a:r>
            <a:endParaRPr lang="en-US" sz="2400" dirty="0">
              <a:solidFill>
                <a:schemeClr val="bg1">
                  <a:lumMod val="85000"/>
                  <a:lumOff val="15000"/>
                </a:schemeClr>
              </a:solidFill>
              <a:latin typeface="Source Serif Pro" panose="02040603050405020204" pitchFamily="18" charset="0"/>
              <a:ea typeface="Source Serif Pro" panose="02040603050405020204" pitchFamily="18" charset="0"/>
            </a:endParaRPr>
          </a:p>
          <a:p>
            <a:pPr algn="just"/>
            <a:endParaRPr lang="en-US" sz="2400" b="0" i="0" dirty="0">
              <a:solidFill>
                <a:schemeClr val="bg1">
                  <a:lumMod val="85000"/>
                  <a:lumOff val="15000"/>
                </a:schemeClr>
              </a:solidFill>
              <a:effectLst/>
              <a:latin typeface="Source Serif Pro" panose="02040603050405020204" pitchFamily="18" charset="0"/>
              <a:ea typeface="Source Serif Pro" panose="02040603050405020204" pitchFamily="18" charset="0"/>
            </a:endParaRPr>
          </a:p>
        </p:txBody>
      </p:sp>
      <p:sp>
        <p:nvSpPr>
          <p:cNvPr id="6" name="Slide Number Placeholder 5">
            <a:extLst>
              <a:ext uri="{FF2B5EF4-FFF2-40B4-BE49-F238E27FC236}">
                <a16:creationId xmlns:a16="http://schemas.microsoft.com/office/drawing/2014/main" id="{DC45A0AF-F545-84F8-5701-C76BF51C1349}"/>
              </a:ext>
            </a:extLst>
          </p:cNvPr>
          <p:cNvSpPr>
            <a:spLocks noGrp="1"/>
          </p:cNvSpPr>
          <p:nvPr>
            <p:ph type="sldNum" sz="quarter" idx="16"/>
          </p:nvPr>
        </p:nvSpPr>
        <p:spPr/>
        <p:txBody>
          <a:bodyPr/>
          <a:lstStyle/>
          <a:p>
            <a:fld id="{294A09A9-5501-47C1-A89A-A340965A2BE2}" type="slidenum">
              <a:rPr lang="en-US" smtClean="0">
                <a:solidFill>
                  <a:schemeClr val="bg1">
                    <a:lumMod val="85000"/>
                    <a:lumOff val="15000"/>
                  </a:schemeClr>
                </a:solidFill>
                <a:latin typeface="Source Serif Pro" panose="02040603050405020204" pitchFamily="18" charset="0"/>
                <a:ea typeface="Source Serif Pro" panose="02040603050405020204" pitchFamily="18" charset="0"/>
              </a:rPr>
              <a:pPr/>
              <a:t>12</a:t>
            </a:fld>
            <a:endParaRPr lang="en-US"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8" name="Title 7">
            <a:extLst>
              <a:ext uri="{FF2B5EF4-FFF2-40B4-BE49-F238E27FC236}">
                <a16:creationId xmlns:a16="http://schemas.microsoft.com/office/drawing/2014/main" id="{24ECEA06-E778-BF9C-70A7-65B99649A5F0}"/>
              </a:ext>
            </a:extLst>
          </p:cNvPr>
          <p:cNvSpPr>
            <a:spLocks noGrp="1"/>
          </p:cNvSpPr>
          <p:nvPr>
            <p:ph type="title"/>
          </p:nvPr>
        </p:nvSpPr>
        <p:spPr>
          <a:xfrm>
            <a:off x="964023" y="879063"/>
            <a:ext cx="6180489" cy="705897"/>
          </a:xfrm>
        </p:spPr>
        <p:txBody>
          <a:bodyPr>
            <a:normAutofit/>
          </a:bodyPr>
          <a:lstStyle/>
          <a:p>
            <a:r>
              <a:rPr lang="en-US" sz="4000" b="0" dirty="0">
                <a:solidFill>
                  <a:schemeClr val="bg1">
                    <a:lumMod val="85000"/>
                    <a:lumOff val="15000"/>
                  </a:schemeClr>
                </a:solidFill>
                <a:latin typeface="Source Serif Pro" panose="02040603050405020204" pitchFamily="18" charset="0"/>
                <a:ea typeface="Source Serif Pro" panose="02040603050405020204" pitchFamily="18" charset="0"/>
              </a:rPr>
              <a:t>Types-Manual Testing</a:t>
            </a:r>
          </a:p>
        </p:txBody>
      </p:sp>
    </p:spTree>
    <p:extLst>
      <p:ext uri="{BB962C8B-B14F-4D97-AF65-F5344CB8AC3E}">
        <p14:creationId xmlns:p14="http://schemas.microsoft.com/office/powerpoint/2010/main" val="336267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46080EE-53FE-21C1-89C6-51326CD5A6AD}"/>
              </a:ext>
            </a:extLst>
          </p:cNvPr>
          <p:cNvSpPr>
            <a:spLocks noGrp="1"/>
          </p:cNvSpPr>
          <p:nvPr>
            <p:ph type="body" sz="quarter" idx="11"/>
          </p:nvPr>
        </p:nvSpPr>
        <p:spPr>
          <a:xfrm>
            <a:off x="1319449" y="2653673"/>
            <a:ext cx="10764580" cy="4460359"/>
          </a:xfrm>
        </p:spPr>
        <p:txBody>
          <a:bodyPr/>
          <a:lstStyle/>
          <a:p>
            <a:pPr marL="571500" indent="-571500" algn="just">
              <a:buFont typeface="Arial" panose="020B0604020202020204" pitchFamily="34" charset="0"/>
              <a:buChar char="•"/>
            </a:pPr>
            <a:r>
              <a:rPr lang="en-US" sz="3200" dirty="0">
                <a:solidFill>
                  <a:schemeClr val="bg1">
                    <a:lumMod val="85000"/>
                    <a:lumOff val="15000"/>
                  </a:schemeClr>
                </a:solidFill>
                <a:latin typeface="Source Serif Pro" panose="02040603050405020204" pitchFamily="18" charset="0"/>
                <a:ea typeface="Source Serif Pro" panose="02040603050405020204" pitchFamily="18" charset="0"/>
              </a:rPr>
              <a:t>Functional Testing</a:t>
            </a:r>
          </a:p>
          <a:p>
            <a:pPr marL="571500" indent="-571500" algn="just">
              <a:buFont typeface="Arial" panose="020B0604020202020204" pitchFamily="34" charset="0"/>
              <a:buChar char="•"/>
            </a:pPr>
            <a:endParaRPr lang="en-US" sz="3200" dirty="0">
              <a:solidFill>
                <a:schemeClr val="bg1">
                  <a:lumMod val="85000"/>
                  <a:lumOff val="15000"/>
                </a:schemeClr>
              </a:solidFill>
              <a:latin typeface="Source Serif Pro" panose="02040603050405020204" pitchFamily="18" charset="0"/>
              <a:ea typeface="Source Serif Pro" panose="02040603050405020204" pitchFamily="18" charset="0"/>
            </a:endParaRPr>
          </a:p>
          <a:p>
            <a:pPr marL="571500" indent="-571500" algn="just">
              <a:buFont typeface="Arial" panose="020B0604020202020204" pitchFamily="34" charset="0"/>
              <a:buChar char="•"/>
            </a:pPr>
            <a:r>
              <a:rPr lang="en-US" sz="3200" i="0" dirty="0">
                <a:solidFill>
                  <a:schemeClr val="bg1">
                    <a:lumMod val="85000"/>
                    <a:lumOff val="15000"/>
                  </a:schemeClr>
                </a:solidFill>
                <a:effectLst/>
                <a:latin typeface="Source Serif Pro" panose="02040603050405020204" pitchFamily="18" charset="0"/>
                <a:ea typeface="Source Serif Pro" panose="02040603050405020204" pitchFamily="18" charset="0"/>
              </a:rPr>
              <a:t>Non-Functional</a:t>
            </a:r>
            <a:r>
              <a:rPr lang="en-US" sz="3200" dirty="0">
                <a:solidFill>
                  <a:schemeClr val="bg1">
                    <a:lumMod val="85000"/>
                    <a:lumOff val="15000"/>
                  </a:schemeClr>
                </a:solidFill>
                <a:latin typeface="Source Serif Pro" panose="02040603050405020204" pitchFamily="18" charset="0"/>
                <a:ea typeface="Source Serif Pro" panose="02040603050405020204" pitchFamily="18" charset="0"/>
              </a:rPr>
              <a:t> Testing</a:t>
            </a:r>
          </a:p>
          <a:p>
            <a:pPr marL="571500" indent="-571500" algn="just">
              <a:buFont typeface="Arial" panose="020B0604020202020204" pitchFamily="34" charset="0"/>
              <a:buChar char="•"/>
            </a:pPr>
            <a:endParaRPr lang="en-US" sz="3200" i="0" dirty="0">
              <a:solidFill>
                <a:schemeClr val="bg1">
                  <a:lumMod val="85000"/>
                  <a:lumOff val="15000"/>
                </a:schemeClr>
              </a:solidFill>
              <a:effectLst/>
              <a:latin typeface="Source Serif Pro" panose="02040603050405020204" pitchFamily="18" charset="0"/>
              <a:ea typeface="Source Serif Pro" panose="02040603050405020204" pitchFamily="18" charset="0"/>
            </a:endParaRPr>
          </a:p>
        </p:txBody>
      </p:sp>
      <p:sp>
        <p:nvSpPr>
          <p:cNvPr id="6" name="Slide Number Placeholder 5">
            <a:extLst>
              <a:ext uri="{FF2B5EF4-FFF2-40B4-BE49-F238E27FC236}">
                <a16:creationId xmlns:a16="http://schemas.microsoft.com/office/drawing/2014/main" id="{DC45A0AF-F545-84F8-5701-C76BF51C1349}"/>
              </a:ext>
            </a:extLst>
          </p:cNvPr>
          <p:cNvSpPr>
            <a:spLocks noGrp="1"/>
          </p:cNvSpPr>
          <p:nvPr>
            <p:ph type="sldNum" sz="quarter" idx="16"/>
          </p:nvPr>
        </p:nvSpPr>
        <p:spPr/>
        <p:txBody>
          <a:bodyPr/>
          <a:lstStyle/>
          <a:p>
            <a:fld id="{294A09A9-5501-47C1-A89A-A340965A2BE2}" type="slidenum">
              <a:rPr lang="en-US" smtClean="0">
                <a:solidFill>
                  <a:schemeClr val="bg1">
                    <a:lumMod val="85000"/>
                    <a:lumOff val="15000"/>
                  </a:schemeClr>
                </a:solidFill>
                <a:latin typeface="Source Serif Pro" panose="02040603050405020204" pitchFamily="18" charset="0"/>
                <a:ea typeface="Source Serif Pro" panose="02040603050405020204" pitchFamily="18" charset="0"/>
              </a:rPr>
              <a:pPr/>
              <a:t>13</a:t>
            </a:fld>
            <a:endParaRPr lang="en-US"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8" name="Title 7">
            <a:extLst>
              <a:ext uri="{FF2B5EF4-FFF2-40B4-BE49-F238E27FC236}">
                <a16:creationId xmlns:a16="http://schemas.microsoft.com/office/drawing/2014/main" id="{24ECEA06-E778-BF9C-70A7-65B99649A5F0}"/>
              </a:ext>
            </a:extLst>
          </p:cNvPr>
          <p:cNvSpPr>
            <a:spLocks noGrp="1"/>
          </p:cNvSpPr>
          <p:nvPr>
            <p:ph type="title"/>
          </p:nvPr>
        </p:nvSpPr>
        <p:spPr>
          <a:xfrm>
            <a:off x="964023" y="879063"/>
            <a:ext cx="6180489" cy="705897"/>
          </a:xfrm>
        </p:spPr>
        <p:txBody>
          <a:bodyPr>
            <a:normAutofit/>
          </a:bodyPr>
          <a:lstStyle/>
          <a:p>
            <a:r>
              <a:rPr lang="en-US" sz="4000" b="0" dirty="0">
                <a:solidFill>
                  <a:schemeClr val="bg1">
                    <a:lumMod val="85000"/>
                    <a:lumOff val="15000"/>
                  </a:schemeClr>
                </a:solidFill>
                <a:latin typeface="Source Serif Pro" panose="02040603050405020204" pitchFamily="18" charset="0"/>
                <a:ea typeface="Source Serif Pro" panose="02040603050405020204" pitchFamily="18" charset="0"/>
              </a:rPr>
              <a:t>Types-Blackbox Testing</a:t>
            </a:r>
          </a:p>
        </p:txBody>
      </p:sp>
    </p:spTree>
    <p:extLst>
      <p:ext uri="{BB962C8B-B14F-4D97-AF65-F5344CB8AC3E}">
        <p14:creationId xmlns:p14="http://schemas.microsoft.com/office/powerpoint/2010/main" val="325546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46080EE-53FE-21C1-89C6-51326CD5A6AD}"/>
              </a:ext>
            </a:extLst>
          </p:cNvPr>
          <p:cNvSpPr>
            <a:spLocks noGrp="1"/>
          </p:cNvSpPr>
          <p:nvPr>
            <p:ph type="body" sz="quarter" idx="11"/>
          </p:nvPr>
        </p:nvSpPr>
        <p:spPr>
          <a:xfrm>
            <a:off x="964023" y="1738423"/>
            <a:ext cx="10764580" cy="4460359"/>
          </a:xfrm>
        </p:spPr>
        <p:txBody>
          <a:bodyPr/>
          <a:lstStyle/>
          <a:p>
            <a:endParaRPr lang="en-US" sz="2800" dirty="0">
              <a:solidFill>
                <a:schemeClr val="bg1">
                  <a:lumMod val="85000"/>
                  <a:lumOff val="15000"/>
                </a:schemeClr>
              </a:solidFill>
              <a:latin typeface="Source Serif Pro" panose="02040603050405020204" pitchFamily="18" charset="0"/>
              <a:ea typeface="Source Serif Pro" panose="02040603050405020204" pitchFamily="18" charset="0"/>
            </a:endParaRPr>
          </a:p>
          <a:p>
            <a:r>
              <a:rPr lang="en-US" sz="3200" dirty="0">
                <a:solidFill>
                  <a:schemeClr val="bg1">
                    <a:lumMod val="85000"/>
                    <a:lumOff val="15000"/>
                  </a:schemeClr>
                </a:solidFill>
                <a:latin typeface="Source Serif Pro" panose="02040603050405020204" pitchFamily="18" charset="0"/>
                <a:ea typeface="Source Serif Pro" panose="02040603050405020204" pitchFamily="18" charset="0"/>
              </a:rPr>
              <a:t>Unit Testing</a:t>
            </a:r>
            <a:endParaRPr lang="en-US" sz="2800" dirty="0">
              <a:solidFill>
                <a:schemeClr val="bg1">
                  <a:lumMod val="85000"/>
                  <a:lumOff val="15000"/>
                </a:schemeClr>
              </a:solidFill>
              <a:latin typeface="Source Serif Pro" panose="02040603050405020204" pitchFamily="18" charset="0"/>
              <a:ea typeface="Source Serif Pro" panose="02040603050405020204" pitchFamily="18" charset="0"/>
            </a:endParaRPr>
          </a:p>
          <a:p>
            <a:r>
              <a:rPr lang="en-US" sz="2400" dirty="0">
                <a:solidFill>
                  <a:schemeClr val="bg1">
                    <a:lumMod val="85000"/>
                    <a:lumOff val="15000"/>
                  </a:schemeClr>
                </a:solidFill>
                <a:latin typeface="Source Serif Pro" panose="02040603050405020204" pitchFamily="18" charset="0"/>
                <a:ea typeface="Source Serif Pro" panose="02040603050405020204" pitchFamily="18" charset="0"/>
              </a:rPr>
              <a:t>Unit Testing i</a:t>
            </a:r>
            <a:r>
              <a:rPr lang="en-US" sz="2400" i="0" dirty="0">
                <a:solidFill>
                  <a:schemeClr val="bg1">
                    <a:lumMod val="85000"/>
                    <a:lumOff val="15000"/>
                  </a:schemeClr>
                </a:solidFill>
                <a:effectLst/>
                <a:latin typeface="Source Serif Pro" panose="02040603050405020204" pitchFamily="18" charset="0"/>
                <a:ea typeface="Source Serif Pro" panose="02040603050405020204" pitchFamily="18" charset="0"/>
              </a:rPr>
              <a:t>s a type of software testing which is done on an individual unit or component to test its corrections. Typically, Unit testing is done by the developer at the application development phase. Each unit in unit testing can be viewed as a method, function, procedure, or object. </a:t>
            </a:r>
          </a:p>
          <a:p>
            <a:endParaRPr lang="en-US" sz="2400"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6" name="Slide Number Placeholder 5">
            <a:extLst>
              <a:ext uri="{FF2B5EF4-FFF2-40B4-BE49-F238E27FC236}">
                <a16:creationId xmlns:a16="http://schemas.microsoft.com/office/drawing/2014/main" id="{DC45A0AF-F545-84F8-5701-C76BF51C1349}"/>
              </a:ext>
            </a:extLst>
          </p:cNvPr>
          <p:cNvSpPr>
            <a:spLocks noGrp="1"/>
          </p:cNvSpPr>
          <p:nvPr>
            <p:ph type="sldNum" sz="quarter" idx="16"/>
          </p:nvPr>
        </p:nvSpPr>
        <p:spPr/>
        <p:txBody>
          <a:bodyPr/>
          <a:lstStyle/>
          <a:p>
            <a:fld id="{294A09A9-5501-47C1-A89A-A340965A2BE2}" type="slidenum">
              <a:rPr lang="en-US" smtClean="0">
                <a:solidFill>
                  <a:schemeClr val="bg1">
                    <a:lumMod val="85000"/>
                    <a:lumOff val="15000"/>
                  </a:schemeClr>
                </a:solidFill>
                <a:latin typeface="Source Serif Pro" panose="02040603050405020204" pitchFamily="18" charset="0"/>
                <a:ea typeface="Source Serif Pro" panose="02040603050405020204" pitchFamily="18" charset="0"/>
              </a:rPr>
              <a:pPr/>
              <a:t>14</a:t>
            </a:fld>
            <a:endParaRPr lang="en-US"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8" name="Title 7">
            <a:extLst>
              <a:ext uri="{FF2B5EF4-FFF2-40B4-BE49-F238E27FC236}">
                <a16:creationId xmlns:a16="http://schemas.microsoft.com/office/drawing/2014/main" id="{24ECEA06-E778-BF9C-70A7-65B99649A5F0}"/>
              </a:ext>
            </a:extLst>
          </p:cNvPr>
          <p:cNvSpPr>
            <a:spLocks noGrp="1"/>
          </p:cNvSpPr>
          <p:nvPr>
            <p:ph type="title"/>
          </p:nvPr>
        </p:nvSpPr>
        <p:spPr/>
        <p:txBody>
          <a:bodyPr>
            <a:normAutofit/>
          </a:bodyPr>
          <a:lstStyle/>
          <a:p>
            <a:r>
              <a:rPr lang="en-US" sz="4000" b="0" dirty="0">
                <a:solidFill>
                  <a:schemeClr val="bg1">
                    <a:lumMod val="85000"/>
                    <a:lumOff val="15000"/>
                  </a:schemeClr>
                </a:solidFill>
                <a:latin typeface="Source Serif Pro" panose="02040603050405020204" pitchFamily="18" charset="0"/>
                <a:ea typeface="Source Serif Pro" panose="02040603050405020204" pitchFamily="18" charset="0"/>
              </a:rPr>
              <a:t>Functional Testing</a:t>
            </a:r>
          </a:p>
        </p:txBody>
      </p:sp>
    </p:spTree>
    <p:extLst>
      <p:ext uri="{BB962C8B-B14F-4D97-AF65-F5344CB8AC3E}">
        <p14:creationId xmlns:p14="http://schemas.microsoft.com/office/powerpoint/2010/main" val="220940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644CDE-1352-801F-95F7-89DEEAB1B969}"/>
              </a:ext>
            </a:extLst>
          </p:cNvPr>
          <p:cNvSpPr>
            <a:spLocks noGrp="1"/>
          </p:cNvSpPr>
          <p:nvPr>
            <p:ph type="title"/>
          </p:nvPr>
        </p:nvSpPr>
        <p:spPr>
          <a:xfrm>
            <a:off x="964023" y="879063"/>
            <a:ext cx="5558697" cy="876585"/>
          </a:xfrm>
        </p:spPr>
        <p:txBody>
          <a:bodyPr>
            <a:normAutofit/>
          </a:bodyPr>
          <a:lstStyle/>
          <a:p>
            <a:r>
              <a:rPr lang="en-US" b="0" i="0" dirty="0">
                <a:solidFill>
                  <a:srgbClr val="3A3A3A"/>
                </a:solidFill>
                <a:effectLst/>
                <a:latin typeface="Source Serif Pro" panose="02040603050405020204" pitchFamily="18" charset="0"/>
              </a:rPr>
              <a:t>Integration Testing</a:t>
            </a:r>
            <a:endParaRPr lang="en-US" b="0" dirty="0"/>
          </a:p>
        </p:txBody>
      </p:sp>
      <p:sp>
        <p:nvSpPr>
          <p:cNvPr id="4" name="Text Placeholder 3">
            <a:extLst>
              <a:ext uri="{FF2B5EF4-FFF2-40B4-BE49-F238E27FC236}">
                <a16:creationId xmlns:a16="http://schemas.microsoft.com/office/drawing/2014/main" id="{B708F40B-5CAA-82AC-2A34-C7E0B2689EC9}"/>
              </a:ext>
            </a:extLst>
          </p:cNvPr>
          <p:cNvSpPr>
            <a:spLocks noGrp="1"/>
          </p:cNvSpPr>
          <p:nvPr>
            <p:ph type="body" sz="quarter" idx="11"/>
          </p:nvPr>
        </p:nvSpPr>
        <p:spPr>
          <a:xfrm>
            <a:off x="971550" y="2555709"/>
            <a:ext cx="10902803" cy="3776511"/>
          </a:xfrm>
        </p:spPr>
        <p:txBody>
          <a:bodyPr/>
          <a:lstStyle/>
          <a:p>
            <a:r>
              <a:rPr lang="en-US" sz="2800" dirty="0">
                <a:solidFill>
                  <a:srgbClr val="3A3A3A"/>
                </a:solidFill>
                <a:latin typeface="Source Serif Pro" panose="02040603050405020204" pitchFamily="18" charset="0"/>
              </a:rPr>
              <a:t>Integration testing i</a:t>
            </a:r>
            <a:r>
              <a:rPr lang="en-US" sz="2800" b="0" i="0" dirty="0">
                <a:solidFill>
                  <a:srgbClr val="3A3A3A"/>
                </a:solidFill>
                <a:effectLst/>
                <a:latin typeface="Source Serif Pro" panose="02040603050405020204" pitchFamily="18" charset="0"/>
              </a:rPr>
              <a:t>s a type of software testing where two or more modules of an application are logically grouped together and tested as a whole.</a:t>
            </a:r>
            <a:r>
              <a:rPr lang="en-US" sz="3200" b="0" i="0" dirty="0">
                <a:solidFill>
                  <a:srgbClr val="3A3A3A"/>
                </a:solidFill>
                <a:effectLst/>
                <a:latin typeface="Source Serif Pro" panose="02040603050405020204" pitchFamily="18" charset="0"/>
              </a:rPr>
              <a:t> </a:t>
            </a:r>
            <a:r>
              <a:rPr lang="en-US" sz="2800" b="0" i="0" dirty="0">
                <a:solidFill>
                  <a:srgbClr val="3A3A3A"/>
                </a:solidFill>
                <a:effectLst/>
                <a:latin typeface="Source Serif Pro" panose="02040603050405020204" pitchFamily="18" charset="0"/>
              </a:rPr>
              <a:t>This type of testing is done on integrating modules of a system or between systems.</a:t>
            </a:r>
          </a:p>
          <a:p>
            <a:r>
              <a:rPr lang="en-US" sz="2400" b="0" i="0" dirty="0">
                <a:solidFill>
                  <a:srgbClr val="3A3A3A"/>
                </a:solidFill>
                <a:effectLst/>
                <a:latin typeface="Source Serif Pro" panose="02040603050405020204" pitchFamily="18" charset="0"/>
              </a:rPr>
              <a:t> </a:t>
            </a:r>
            <a:endParaRPr lang="en-US" sz="2000" dirty="0"/>
          </a:p>
        </p:txBody>
      </p:sp>
      <p:sp>
        <p:nvSpPr>
          <p:cNvPr id="6" name="Slide Number Placeholder 5">
            <a:extLst>
              <a:ext uri="{FF2B5EF4-FFF2-40B4-BE49-F238E27FC236}">
                <a16:creationId xmlns:a16="http://schemas.microsoft.com/office/drawing/2014/main" id="{A288DD74-A93F-E81C-B27B-2746AD71962B}"/>
              </a:ext>
            </a:extLst>
          </p:cNvPr>
          <p:cNvSpPr>
            <a:spLocks noGrp="1"/>
          </p:cNvSpPr>
          <p:nvPr>
            <p:ph type="sldNum" sz="quarter" idx="16"/>
          </p:nvPr>
        </p:nvSpPr>
        <p:spPr/>
        <p:txBody>
          <a:bodyPr/>
          <a:lstStyle/>
          <a:p>
            <a:fld id="{294A09A9-5501-47C1-A89A-A340965A2BE2}" type="slidenum">
              <a:rPr lang="en-US" smtClean="0"/>
              <a:pPr/>
              <a:t>15</a:t>
            </a:fld>
            <a:endParaRPr lang="en-US" dirty="0">
              <a:latin typeface="+mn-lt"/>
            </a:endParaRPr>
          </a:p>
        </p:txBody>
      </p:sp>
    </p:spTree>
    <p:extLst>
      <p:ext uri="{BB962C8B-B14F-4D97-AF65-F5344CB8AC3E}">
        <p14:creationId xmlns:p14="http://schemas.microsoft.com/office/powerpoint/2010/main" val="375746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F98693-98AF-1892-C635-F49DCBE9A30A}"/>
              </a:ext>
            </a:extLst>
          </p:cNvPr>
          <p:cNvSpPr>
            <a:spLocks noGrp="1"/>
          </p:cNvSpPr>
          <p:nvPr>
            <p:ph type="title"/>
          </p:nvPr>
        </p:nvSpPr>
        <p:spPr/>
        <p:txBody>
          <a:bodyPr>
            <a:normAutofit fontScale="90000"/>
          </a:bodyPr>
          <a:lstStyle/>
          <a:p>
            <a:r>
              <a:rPr lang="en-US" b="0" dirty="0">
                <a:latin typeface="Source Serif Pro" panose="02040603050405020204" pitchFamily="18" charset="0"/>
                <a:ea typeface="Source Serif Pro" panose="02040603050405020204" pitchFamily="18" charset="0"/>
              </a:rPr>
              <a:t>System Testing</a:t>
            </a:r>
          </a:p>
        </p:txBody>
      </p:sp>
      <p:sp>
        <p:nvSpPr>
          <p:cNvPr id="4" name="Text Placeholder 3">
            <a:extLst>
              <a:ext uri="{FF2B5EF4-FFF2-40B4-BE49-F238E27FC236}">
                <a16:creationId xmlns:a16="http://schemas.microsoft.com/office/drawing/2014/main" id="{6E5C9FB3-FC8E-072B-ABC3-F65B250FC3B2}"/>
              </a:ext>
            </a:extLst>
          </p:cNvPr>
          <p:cNvSpPr>
            <a:spLocks noGrp="1"/>
          </p:cNvSpPr>
          <p:nvPr>
            <p:ph type="body" sz="quarter" idx="11"/>
          </p:nvPr>
        </p:nvSpPr>
        <p:spPr>
          <a:xfrm>
            <a:off x="971550" y="2470387"/>
            <a:ext cx="10913436" cy="4109484"/>
          </a:xfrm>
        </p:spPr>
        <p:txBody>
          <a:bodyPr/>
          <a:lstStyle/>
          <a:p>
            <a:r>
              <a:rPr lang="en-US" sz="2400" dirty="0">
                <a:solidFill>
                  <a:schemeClr val="bg1">
                    <a:lumMod val="85000"/>
                    <a:lumOff val="15000"/>
                  </a:schemeClr>
                </a:solidFill>
                <a:latin typeface="Source Serif Pro" panose="02040603050405020204" pitchFamily="18" charset="0"/>
                <a:ea typeface="Source Serif Pro" panose="02040603050405020204" pitchFamily="18" charset="0"/>
              </a:rPr>
              <a:t>System testing is like checking if the entire computer program works as it should. It's done to make sure that all the different parts of the software play well together and meet the requirements. This testing phase looks at how the program functions, how easy it is to use, and whether it's reliable and performs well. The goal is to catch any issues before the software is used in the real world</a:t>
            </a:r>
            <a:r>
              <a:rPr lang="en-US" sz="1400" dirty="0">
                <a:solidFill>
                  <a:schemeClr val="bg1">
                    <a:lumMod val="85000"/>
                    <a:lumOff val="15000"/>
                  </a:schemeClr>
                </a:solidFill>
                <a:latin typeface="Source Serif Pro" panose="02040603050405020204" pitchFamily="18" charset="0"/>
                <a:ea typeface="Source Serif Pro" panose="02040603050405020204" pitchFamily="18" charset="0"/>
              </a:rPr>
              <a:t>.</a:t>
            </a:r>
          </a:p>
        </p:txBody>
      </p:sp>
      <p:sp>
        <p:nvSpPr>
          <p:cNvPr id="6" name="Slide Number Placeholder 5">
            <a:extLst>
              <a:ext uri="{FF2B5EF4-FFF2-40B4-BE49-F238E27FC236}">
                <a16:creationId xmlns:a16="http://schemas.microsoft.com/office/drawing/2014/main" id="{226687C0-8C3E-46BA-8348-DD28C6DBA91E}"/>
              </a:ext>
            </a:extLst>
          </p:cNvPr>
          <p:cNvSpPr>
            <a:spLocks noGrp="1"/>
          </p:cNvSpPr>
          <p:nvPr>
            <p:ph type="sldNum" sz="quarter" idx="16"/>
          </p:nvPr>
        </p:nvSpPr>
        <p:spPr/>
        <p:txBody>
          <a:bodyPr/>
          <a:lstStyle/>
          <a:p>
            <a:fld id="{294A09A9-5501-47C1-A89A-A340965A2BE2}" type="slidenum">
              <a:rPr lang="en-US" smtClean="0"/>
              <a:pPr/>
              <a:t>16</a:t>
            </a:fld>
            <a:endParaRPr lang="en-US" dirty="0">
              <a:latin typeface="+mn-lt"/>
            </a:endParaRPr>
          </a:p>
        </p:txBody>
      </p:sp>
    </p:spTree>
    <p:extLst>
      <p:ext uri="{BB962C8B-B14F-4D97-AF65-F5344CB8AC3E}">
        <p14:creationId xmlns:p14="http://schemas.microsoft.com/office/powerpoint/2010/main" val="370305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7459BC-7E25-E73E-D7FF-7C1DD1F7E358}"/>
              </a:ext>
            </a:extLst>
          </p:cNvPr>
          <p:cNvSpPr>
            <a:spLocks noGrp="1"/>
          </p:cNvSpPr>
          <p:nvPr>
            <p:ph type="title"/>
          </p:nvPr>
        </p:nvSpPr>
        <p:spPr>
          <a:xfrm>
            <a:off x="964023" y="879063"/>
            <a:ext cx="7459215" cy="610863"/>
          </a:xfrm>
        </p:spPr>
        <p:txBody>
          <a:bodyPr>
            <a:noAutofit/>
          </a:bodyPr>
          <a:lstStyle/>
          <a:p>
            <a:r>
              <a:rPr lang="en-US" sz="4000" b="0" dirty="0">
                <a:solidFill>
                  <a:schemeClr val="bg1">
                    <a:lumMod val="85000"/>
                    <a:lumOff val="15000"/>
                  </a:schemeClr>
                </a:solidFill>
                <a:latin typeface="Source Serif Pro" panose="02040603050405020204" pitchFamily="18" charset="0"/>
                <a:ea typeface="Source Serif Pro" panose="02040603050405020204" pitchFamily="18" charset="0"/>
              </a:rPr>
              <a:t>Non-Functional Testing</a:t>
            </a:r>
          </a:p>
        </p:txBody>
      </p:sp>
      <p:sp>
        <p:nvSpPr>
          <p:cNvPr id="4" name="Text Placeholder 3">
            <a:extLst>
              <a:ext uri="{FF2B5EF4-FFF2-40B4-BE49-F238E27FC236}">
                <a16:creationId xmlns:a16="http://schemas.microsoft.com/office/drawing/2014/main" id="{438ACDEB-F83D-C22D-5EB2-4CB03A659AE4}"/>
              </a:ext>
            </a:extLst>
          </p:cNvPr>
          <p:cNvSpPr>
            <a:spLocks noGrp="1"/>
          </p:cNvSpPr>
          <p:nvPr>
            <p:ph type="body" sz="quarter" idx="11"/>
          </p:nvPr>
        </p:nvSpPr>
        <p:spPr>
          <a:xfrm>
            <a:off x="964023" y="2049145"/>
            <a:ext cx="10823059" cy="3239846"/>
          </a:xfrm>
        </p:spPr>
        <p:txBody>
          <a:bodyPr/>
          <a:lstStyle/>
          <a:p>
            <a:r>
              <a:rPr lang="en-US" sz="3200" i="0" dirty="0">
                <a:solidFill>
                  <a:schemeClr val="bg1">
                    <a:lumMod val="85000"/>
                    <a:lumOff val="15000"/>
                  </a:schemeClr>
                </a:solidFill>
                <a:effectLst/>
                <a:latin typeface="Source Serif Pro" panose="02040603050405020204" pitchFamily="18" charset="0"/>
                <a:ea typeface="Source Serif Pro" panose="02040603050405020204" pitchFamily="18" charset="0"/>
              </a:rPr>
              <a:t>Performance Testing</a:t>
            </a:r>
          </a:p>
          <a:p>
            <a:r>
              <a:rPr lang="en-US" sz="2400" dirty="0">
                <a:solidFill>
                  <a:schemeClr val="bg1">
                    <a:lumMod val="85000"/>
                    <a:lumOff val="15000"/>
                  </a:schemeClr>
                </a:solidFill>
                <a:latin typeface="Source Serif Pro" panose="02040603050405020204" pitchFamily="18" charset="0"/>
                <a:ea typeface="Source Serif Pro" panose="02040603050405020204" pitchFamily="18" charset="0"/>
              </a:rPr>
              <a:t>Performance testing is like checking if a computer program can handle its job without slowing down or crashing. It involves testing how fast and stable the software is under different conditions, like a lot of people using it at the same time. The goal is to make sure the program works smoothly and meets expectations when it's put to the test.</a:t>
            </a:r>
          </a:p>
        </p:txBody>
      </p:sp>
      <p:sp>
        <p:nvSpPr>
          <p:cNvPr id="6" name="Slide Number Placeholder 5">
            <a:extLst>
              <a:ext uri="{FF2B5EF4-FFF2-40B4-BE49-F238E27FC236}">
                <a16:creationId xmlns:a16="http://schemas.microsoft.com/office/drawing/2014/main" id="{685E1542-1551-0E52-1658-41190D939CDB}"/>
              </a:ext>
            </a:extLst>
          </p:cNvPr>
          <p:cNvSpPr>
            <a:spLocks noGrp="1"/>
          </p:cNvSpPr>
          <p:nvPr>
            <p:ph type="sldNum" sz="quarter" idx="16"/>
          </p:nvPr>
        </p:nvSpPr>
        <p:spPr/>
        <p:txBody>
          <a:bodyPr/>
          <a:lstStyle/>
          <a:p>
            <a:fld id="{294A09A9-5501-47C1-A89A-A340965A2BE2}" type="slidenum">
              <a:rPr lang="en-US" smtClean="0"/>
              <a:pPr/>
              <a:t>17</a:t>
            </a:fld>
            <a:endParaRPr lang="en-US" dirty="0">
              <a:latin typeface="+mn-lt"/>
            </a:endParaRPr>
          </a:p>
        </p:txBody>
      </p:sp>
    </p:spTree>
    <p:extLst>
      <p:ext uri="{BB962C8B-B14F-4D97-AF65-F5344CB8AC3E}">
        <p14:creationId xmlns:p14="http://schemas.microsoft.com/office/powerpoint/2010/main" val="19005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BCD0A1-CE1A-6F45-D930-0B804AF6436B}"/>
              </a:ext>
            </a:extLst>
          </p:cNvPr>
          <p:cNvSpPr>
            <a:spLocks noGrp="1"/>
          </p:cNvSpPr>
          <p:nvPr>
            <p:ph type="title"/>
          </p:nvPr>
        </p:nvSpPr>
        <p:spPr/>
        <p:txBody>
          <a:bodyPr>
            <a:normAutofit fontScale="90000"/>
          </a:bodyPr>
          <a:lstStyle/>
          <a:p>
            <a:r>
              <a:rPr lang="en-US" b="0" dirty="0">
                <a:solidFill>
                  <a:schemeClr val="bg1">
                    <a:lumMod val="85000"/>
                    <a:lumOff val="15000"/>
                  </a:schemeClr>
                </a:solidFill>
                <a:latin typeface="Source Serif Pro" panose="02040603050405020204" pitchFamily="18" charset="0"/>
                <a:ea typeface="Source Serif Pro" panose="02040603050405020204" pitchFamily="18" charset="0"/>
                <a:cs typeface="Sans Serif Collection" panose="020B0502040504020204" pitchFamily="34" charset="0"/>
              </a:rPr>
              <a:t>Usability Testing</a:t>
            </a:r>
          </a:p>
        </p:txBody>
      </p:sp>
      <p:sp>
        <p:nvSpPr>
          <p:cNvPr id="4" name="Text Placeholder 3">
            <a:extLst>
              <a:ext uri="{FF2B5EF4-FFF2-40B4-BE49-F238E27FC236}">
                <a16:creationId xmlns:a16="http://schemas.microsoft.com/office/drawing/2014/main" id="{256F95AB-C600-1617-A233-C8CD95B5E6B3}"/>
              </a:ext>
            </a:extLst>
          </p:cNvPr>
          <p:cNvSpPr>
            <a:spLocks noGrp="1"/>
          </p:cNvSpPr>
          <p:nvPr>
            <p:ph type="body" sz="quarter" idx="11"/>
          </p:nvPr>
        </p:nvSpPr>
        <p:spPr>
          <a:xfrm>
            <a:off x="1113864" y="2103369"/>
            <a:ext cx="10908120" cy="3875568"/>
          </a:xfrm>
        </p:spPr>
        <p:txBody>
          <a:bodyPr/>
          <a:lstStyle/>
          <a:p>
            <a:r>
              <a:rPr lang="en-US" sz="2400" dirty="0">
                <a:solidFill>
                  <a:schemeClr val="bg1">
                    <a:lumMod val="85000"/>
                    <a:lumOff val="15000"/>
                  </a:schemeClr>
                </a:solidFill>
                <a:latin typeface="Source Serif Pro" panose="02040603050405020204" pitchFamily="18" charset="0"/>
                <a:ea typeface="Source Serif Pro" panose="02040603050405020204" pitchFamily="18" charset="0"/>
              </a:rPr>
              <a:t>Usability testing is like checking how easy and user-friendly a website, app, or software is for people to use. It involves observing real users as they interact with the product to see if they can complete tasks easily and intuitively. The goal is to identify any design or navigation issues that might make the user experience less enjoyable or efficient. Usability testing helps ensure that the product is user-friendly and meets the needs of its intended audience.</a:t>
            </a:r>
          </a:p>
        </p:txBody>
      </p:sp>
      <p:sp>
        <p:nvSpPr>
          <p:cNvPr id="6" name="Slide Number Placeholder 5">
            <a:extLst>
              <a:ext uri="{FF2B5EF4-FFF2-40B4-BE49-F238E27FC236}">
                <a16:creationId xmlns:a16="http://schemas.microsoft.com/office/drawing/2014/main" id="{D2458739-7BC6-C884-A477-5639BC520C0B}"/>
              </a:ext>
            </a:extLst>
          </p:cNvPr>
          <p:cNvSpPr>
            <a:spLocks noGrp="1"/>
          </p:cNvSpPr>
          <p:nvPr>
            <p:ph type="sldNum" sz="quarter" idx="16"/>
          </p:nvPr>
        </p:nvSpPr>
        <p:spPr/>
        <p:txBody>
          <a:bodyPr/>
          <a:lstStyle/>
          <a:p>
            <a:fld id="{294A09A9-5501-47C1-A89A-A340965A2BE2}" type="slidenum">
              <a:rPr lang="en-US" smtClean="0"/>
              <a:pPr/>
              <a:t>18</a:t>
            </a:fld>
            <a:endParaRPr lang="en-US" dirty="0">
              <a:latin typeface="+mn-lt"/>
            </a:endParaRPr>
          </a:p>
        </p:txBody>
      </p:sp>
    </p:spTree>
    <p:extLst>
      <p:ext uri="{BB962C8B-B14F-4D97-AF65-F5344CB8AC3E}">
        <p14:creationId xmlns:p14="http://schemas.microsoft.com/office/powerpoint/2010/main" val="288844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3B2CA0-4019-8DA8-8A26-4B2DD9CC4086}"/>
              </a:ext>
            </a:extLst>
          </p:cNvPr>
          <p:cNvSpPr>
            <a:spLocks noGrp="1"/>
          </p:cNvSpPr>
          <p:nvPr>
            <p:ph type="title"/>
          </p:nvPr>
        </p:nvSpPr>
        <p:spPr>
          <a:xfrm>
            <a:off x="964023" y="879063"/>
            <a:ext cx="5713224" cy="610863"/>
          </a:xfrm>
        </p:spPr>
        <p:txBody>
          <a:bodyPr>
            <a:normAutofit fontScale="90000"/>
          </a:bodyPr>
          <a:lstStyle/>
          <a:p>
            <a:r>
              <a:rPr lang="en-US" b="0" dirty="0">
                <a:solidFill>
                  <a:schemeClr val="bg1">
                    <a:lumMod val="85000"/>
                    <a:lumOff val="15000"/>
                  </a:schemeClr>
                </a:solidFill>
                <a:latin typeface="Source Serif Pro" panose="02040603050405020204" pitchFamily="18" charset="0"/>
                <a:ea typeface="Source Serif Pro" panose="02040603050405020204" pitchFamily="18" charset="0"/>
              </a:rPr>
              <a:t>Compatibility Testing</a:t>
            </a:r>
          </a:p>
        </p:txBody>
      </p:sp>
      <p:sp>
        <p:nvSpPr>
          <p:cNvPr id="4" name="Text Placeholder 3">
            <a:extLst>
              <a:ext uri="{FF2B5EF4-FFF2-40B4-BE49-F238E27FC236}">
                <a16:creationId xmlns:a16="http://schemas.microsoft.com/office/drawing/2014/main" id="{5486F810-9277-D5E3-F7B0-2713F513EE84}"/>
              </a:ext>
            </a:extLst>
          </p:cNvPr>
          <p:cNvSpPr>
            <a:spLocks noGrp="1"/>
          </p:cNvSpPr>
          <p:nvPr>
            <p:ph type="body" sz="quarter" idx="11"/>
          </p:nvPr>
        </p:nvSpPr>
        <p:spPr>
          <a:xfrm>
            <a:off x="971550" y="2620926"/>
            <a:ext cx="10961282" cy="4237074"/>
          </a:xfrm>
        </p:spPr>
        <p:txBody>
          <a:bodyPr/>
          <a:lstStyle/>
          <a:p>
            <a:r>
              <a:rPr lang="en-US" sz="2400" dirty="0">
                <a:solidFill>
                  <a:schemeClr val="bg1">
                    <a:lumMod val="85000"/>
                    <a:lumOff val="15000"/>
                  </a:schemeClr>
                </a:solidFill>
                <a:latin typeface="Source Serif Pro" panose="02040603050405020204" pitchFamily="18" charset="0"/>
                <a:ea typeface="Source Serif Pro" panose="02040603050405020204" pitchFamily="18" charset="0"/>
              </a:rPr>
              <a:t>Compatibility testing is like checking if a computer program plays nice with different devices and systems. It's making sure the software works well and looks good, whether you're using it on a laptop, a phone, or with different browsers. The goal is to catch any problems that might pop up when people use the software in different ways. Compatibility testing ensures a hassle-free experience for users, no matter what device or system they're using.</a:t>
            </a:r>
          </a:p>
        </p:txBody>
      </p:sp>
      <p:sp>
        <p:nvSpPr>
          <p:cNvPr id="6" name="Slide Number Placeholder 5">
            <a:extLst>
              <a:ext uri="{FF2B5EF4-FFF2-40B4-BE49-F238E27FC236}">
                <a16:creationId xmlns:a16="http://schemas.microsoft.com/office/drawing/2014/main" id="{B7F20BC0-BE29-8424-49CA-EAB639EDDFDF}"/>
              </a:ext>
            </a:extLst>
          </p:cNvPr>
          <p:cNvSpPr>
            <a:spLocks noGrp="1"/>
          </p:cNvSpPr>
          <p:nvPr>
            <p:ph type="sldNum" sz="quarter" idx="16"/>
          </p:nvPr>
        </p:nvSpPr>
        <p:spPr/>
        <p:txBody>
          <a:bodyPr/>
          <a:lstStyle/>
          <a:p>
            <a:fld id="{294A09A9-5501-47C1-A89A-A340965A2BE2}" type="slidenum">
              <a:rPr lang="en-US" smtClean="0"/>
              <a:pPr/>
              <a:t>19</a:t>
            </a:fld>
            <a:endParaRPr lang="en-US" dirty="0">
              <a:latin typeface="+mn-lt"/>
            </a:endParaRPr>
          </a:p>
        </p:txBody>
      </p:sp>
    </p:spTree>
    <p:extLst>
      <p:ext uri="{BB962C8B-B14F-4D97-AF65-F5344CB8AC3E}">
        <p14:creationId xmlns:p14="http://schemas.microsoft.com/office/powerpoint/2010/main" val="290339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normAutofit fontScale="90000"/>
          </a:bodyPr>
          <a:lstStyle/>
          <a:p>
            <a:r>
              <a:rPr lang="en-US" b="0" dirty="0">
                <a:solidFill>
                  <a:schemeClr val="bg1">
                    <a:lumMod val="85000"/>
                    <a:lumOff val="15000"/>
                  </a:schemeClr>
                </a:solidFill>
                <a:latin typeface="Source Serif Pro" panose="02040603050405020204" pitchFamily="18" charset="0"/>
                <a:ea typeface="Source Serif Pro" panose="02040603050405020204" pitchFamily="18" charset="0"/>
              </a:rPr>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3630"/>
            <a:ext cx="2133600" cy="369332"/>
          </a:xfrm>
        </p:spPr>
        <p:txBody>
          <a:bodyPr/>
          <a:lstStyle/>
          <a:p>
            <a:r>
              <a:rPr lang="en-US" sz="1600" dirty="0">
                <a:solidFill>
                  <a:schemeClr val="bg1">
                    <a:lumMod val="85000"/>
                    <a:lumOff val="15000"/>
                  </a:schemeClr>
                </a:solidFill>
                <a:latin typeface="Source Serif Pro" panose="02040603050405020204" pitchFamily="18" charset="0"/>
                <a:ea typeface="Source Serif Pro" panose="02040603050405020204" pitchFamily="18" charset="0"/>
              </a:rPr>
              <a:t>Software testing and its overview</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b="1" dirty="0">
                <a:solidFill>
                  <a:schemeClr val="bg1">
                    <a:lumMod val="85000"/>
                    <a:lumOff val="15000"/>
                  </a:schemeClr>
                </a:solidFill>
                <a:latin typeface="Source Serif Pro" panose="02040603050405020204" pitchFamily="18" charset="0"/>
                <a:ea typeface="Source Serif Pro" panose="02040603050405020204" pitchFamily="18" charset="0"/>
              </a:rPr>
              <a:t>Software Testing</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3630"/>
            <a:ext cx="2128157" cy="369332"/>
          </a:xfrm>
        </p:spPr>
        <p:txBody>
          <a:bodyPr/>
          <a:lstStyle/>
          <a:p>
            <a:r>
              <a:rPr lang="en-US" sz="1600" dirty="0">
                <a:solidFill>
                  <a:schemeClr val="bg1">
                    <a:lumMod val="85000"/>
                    <a:lumOff val="15000"/>
                  </a:schemeClr>
                </a:solidFill>
                <a:latin typeface="Source Serif Pro" panose="02040603050405020204" pitchFamily="18" charset="0"/>
                <a:ea typeface="Source Serif Pro" panose="02040603050405020204" pitchFamily="18" charset="0"/>
              </a:rPr>
              <a:t>What are steps involved in testing process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b="1" dirty="0">
                <a:solidFill>
                  <a:schemeClr val="bg1">
                    <a:lumMod val="85000"/>
                    <a:lumOff val="15000"/>
                  </a:schemeClr>
                </a:solidFill>
                <a:latin typeface="Source Serif Pro" panose="02040603050405020204" pitchFamily="18" charset="0"/>
                <a:ea typeface="Source Serif Pro" panose="02040603050405020204" pitchFamily="18" charset="0"/>
              </a:rPr>
              <a:t>Testing Process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76432"/>
            <a:ext cx="2133600" cy="369332"/>
          </a:xfrm>
        </p:spPr>
        <p:txBody>
          <a:bodyPr/>
          <a:lstStyle/>
          <a:p>
            <a:r>
              <a:rPr lang="en-US" sz="1600" dirty="0">
                <a:solidFill>
                  <a:schemeClr val="bg1">
                    <a:lumMod val="85000"/>
                    <a:lumOff val="15000"/>
                  </a:schemeClr>
                </a:solidFill>
                <a:latin typeface="Source Serif Pro" panose="02040603050405020204" pitchFamily="18" charset="0"/>
                <a:ea typeface="Source Serif Pro" panose="02040603050405020204" pitchFamily="18" charset="0"/>
              </a:rPr>
              <a:t>What are the types of testing</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b="1" dirty="0">
                <a:solidFill>
                  <a:schemeClr val="bg1">
                    <a:lumMod val="85000"/>
                    <a:lumOff val="15000"/>
                  </a:schemeClr>
                </a:solidFill>
                <a:latin typeface="Source Serif Pro" panose="02040603050405020204" pitchFamily="18" charset="0"/>
                <a:ea typeface="Source Serif Pro" panose="02040603050405020204" pitchFamily="18" charset="0"/>
              </a:rPr>
              <a:t>Types of Testing</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1" y="4976432"/>
            <a:ext cx="2128157" cy="369332"/>
          </a:xfrm>
        </p:spPr>
        <p:txBody>
          <a:bodyPr/>
          <a:lstStyle/>
          <a:p>
            <a:r>
              <a:rPr lang="en-US" sz="1600" dirty="0">
                <a:solidFill>
                  <a:schemeClr val="bg1">
                    <a:lumMod val="85000"/>
                    <a:lumOff val="15000"/>
                  </a:schemeClr>
                </a:solidFill>
                <a:latin typeface="Source Serif Pro" panose="02040603050405020204" pitchFamily="18" charset="0"/>
                <a:ea typeface="Source Serif Pro" panose="02040603050405020204" pitchFamily="18" charset="0"/>
              </a:rPr>
              <a:t>Explanation of testing types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b="1" dirty="0">
                <a:solidFill>
                  <a:schemeClr val="bg1">
                    <a:lumMod val="85000"/>
                    <a:lumOff val="15000"/>
                  </a:schemeClr>
                </a:solidFill>
                <a:latin typeface="Source Serif Pro" panose="02040603050405020204" pitchFamily="18" charset="0"/>
                <a:ea typeface="Source Serif Pro" panose="02040603050405020204" pitchFamily="18" charset="0"/>
              </a:rPr>
              <a:t>Explanation</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solidFill>
                  <a:schemeClr val="bg1">
                    <a:lumMod val="85000"/>
                    <a:lumOff val="15000"/>
                  </a:schemeClr>
                </a:solidFill>
                <a:latin typeface="Source Serif Pro" panose="02040603050405020204" pitchFamily="18" charset="0"/>
                <a:ea typeface="Source Serif Pro" panose="02040603050405020204" pitchFamily="18" charset="0"/>
              </a:rPr>
              <a:pPr/>
              <a:t>2</a:t>
            </a:fld>
            <a:endParaRPr lang="en-US"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19" name="Rectangle 18">
            <a:extLst>
              <a:ext uri="{FF2B5EF4-FFF2-40B4-BE49-F238E27FC236}">
                <a16:creationId xmlns:a16="http://schemas.microsoft.com/office/drawing/2014/main" id="{62AE9E9E-2318-D895-487C-36E93ECCCEA9}"/>
              </a:ext>
            </a:extLst>
          </p:cNvPr>
          <p:cNvSpPr/>
          <p:nvPr/>
        </p:nvSpPr>
        <p:spPr>
          <a:xfrm>
            <a:off x="6204857" y="4124131"/>
            <a:ext cx="2407298" cy="32657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S">
              <a:solidFill>
                <a:schemeClr val="bg1">
                  <a:lumMod val="85000"/>
                  <a:lumOff val="15000"/>
                </a:schemeClr>
              </a:solidFill>
              <a:latin typeface="Source Serif Pro" panose="02040603050405020204" pitchFamily="18" charset="0"/>
              <a:ea typeface="Source Serif Pro" panose="02040603050405020204" pitchFamily="18" charset="0"/>
            </a:endParaRPr>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Question marks in a line and one question mark is lit">
            <a:extLst>
              <a:ext uri="{FF2B5EF4-FFF2-40B4-BE49-F238E27FC236}">
                <a16:creationId xmlns:a16="http://schemas.microsoft.com/office/drawing/2014/main" id="{FDB1F685-C765-6C45-1F0D-CF9D4045C196}"/>
              </a:ext>
            </a:extLst>
          </p:cNvPr>
          <p:cNvPicPr>
            <a:picLocks noChangeAspect="1"/>
          </p:cNvPicPr>
          <p:nvPr/>
        </p:nvPicPr>
        <p:blipFill rotWithShape="1">
          <a:blip r:embed="rId3"/>
          <a:srcRect t="2056" b="13674"/>
          <a:stretch/>
        </p:blipFill>
        <p:spPr>
          <a:xfrm>
            <a:off x="20" y="10"/>
            <a:ext cx="12191978" cy="6857990"/>
          </a:xfrm>
          <a:prstGeom prst="rect">
            <a:avLst/>
          </a:prstGeom>
          <a:noFill/>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3826800" y="2525869"/>
            <a:ext cx="6102509" cy="1160802"/>
          </a:xfrm>
        </p:spPr>
        <p:txBody>
          <a:bodyPr anchor="b">
            <a:normAutofit/>
          </a:bodyPr>
          <a:lstStyle/>
          <a:p>
            <a:r>
              <a:rPr lang="en-US" sz="6600" b="0" dirty="0">
                <a:effectLst>
                  <a:outerShdw blurRad="38100" dist="38100" dir="2700000" algn="tl">
                    <a:srgbClr val="000000">
                      <a:alpha val="43137"/>
                    </a:srgbClr>
                  </a:outerShdw>
                </a:effectLst>
              </a:rPr>
              <a:t>Questions?</a:t>
            </a:r>
          </a:p>
        </p:txBody>
      </p:sp>
    </p:spTree>
    <p:extLst>
      <p:ext uri="{BB962C8B-B14F-4D97-AF65-F5344CB8AC3E}">
        <p14:creationId xmlns:p14="http://schemas.microsoft.com/office/powerpoint/2010/main" val="2336677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4170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b="0" dirty="0">
                <a:solidFill>
                  <a:schemeClr val="bg1">
                    <a:lumMod val="85000"/>
                    <a:lumOff val="15000"/>
                  </a:schemeClr>
                </a:solidFill>
                <a:latin typeface="Source Serif Pro" panose="02040603050405020204" pitchFamily="18" charset="0"/>
                <a:ea typeface="Source Serif Pro" panose="02040603050405020204" pitchFamily="18" charset="0"/>
              </a:rPr>
              <a:t>Software Testing</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5921637" cy="2795232"/>
          </a:xfrm>
        </p:spPr>
        <p:txBody>
          <a:bodyPr/>
          <a:lstStyle/>
          <a:p>
            <a:r>
              <a:rPr lang="en-US" sz="20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Software testing is the process of evaluating a product to ensure it meets the requirements and to identify errors, missing specifications, and gaps between current and stipulated conditions. It is performed at virtually every software development stage, and often involves executing software manually or with automated tools to make sure it functions properly and provides a good user experience.</a:t>
            </a:r>
            <a:endParaRPr lang="en-US" sz="2000"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53" name="Picture Placeholder 52">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7445475" y="1884636"/>
            <a:ext cx="3912258" cy="3331067"/>
          </a:xfr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b="0" dirty="0">
                <a:solidFill>
                  <a:schemeClr val="bg1">
                    <a:lumMod val="85000"/>
                    <a:lumOff val="15000"/>
                  </a:schemeClr>
                </a:solidFill>
                <a:latin typeface="Source Serif Pro" panose="02040603050405020204" pitchFamily="18" charset="0"/>
                <a:ea typeface="Source Serif Pro" panose="02040603050405020204" pitchFamily="18" charset="0"/>
              </a:rPr>
              <a:t>Testing Process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2289363"/>
            <a:ext cx="10461365" cy="3689574"/>
          </a:xfrm>
        </p:spPr>
        <p:txBody>
          <a:bodyPr/>
          <a:lstStyle/>
          <a:p>
            <a:r>
              <a:rPr lang="en-US" sz="24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Software testing process involves several key steps, including Requirement Analysis, Test Planning, Test Design, Environment Setup, Test Execution, and Test Closure, each contributing to the overall assurance of software quality.</a:t>
            </a:r>
          </a:p>
          <a:p>
            <a:endParaRPr lang="en-US" sz="2000" dirty="0">
              <a:solidFill>
                <a:schemeClr val="bg1">
                  <a:lumMod val="85000"/>
                  <a:lumOff val="15000"/>
                </a:schemeClr>
              </a:solidFill>
              <a:latin typeface="Source Serif Pro" panose="02040603050405020204" pitchFamily="18" charset="0"/>
              <a:ea typeface="Source Serif Pro" panose="02040603050405020204" pitchFamily="18" charset="0"/>
            </a:endParaRPr>
          </a:p>
          <a:p>
            <a:r>
              <a:rPr lang="en-US" sz="24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1. Requirement Analysis:</a:t>
            </a:r>
            <a:r>
              <a:rPr lang="en-US" sz="24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 Identifying, documenting, and analyzing user needs and system specifications to establish the foundation for testing activities.</a:t>
            </a:r>
            <a:endParaRPr lang="en-US" sz="2000"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11302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5781022" cy="610863"/>
          </a:xfrm>
        </p:spPr>
        <p:txBody>
          <a:bodyPr>
            <a:normAutofit fontScale="90000"/>
          </a:bodyPr>
          <a:lstStyle/>
          <a:p>
            <a:r>
              <a:rPr lang="en-US" b="0" dirty="0">
                <a:solidFill>
                  <a:schemeClr val="bg1">
                    <a:lumMod val="85000"/>
                    <a:lumOff val="15000"/>
                  </a:schemeClr>
                </a:solidFill>
                <a:latin typeface="Source Serif Pro" panose="02040603050405020204" pitchFamily="18" charset="0"/>
                <a:ea typeface="Source Serif Pro" panose="02040603050405020204" pitchFamily="18" charset="0"/>
              </a:rPr>
              <a:t>Testing Process </a:t>
            </a:r>
            <a:r>
              <a:rPr lang="en-US" sz="2800" b="0" dirty="0">
                <a:solidFill>
                  <a:schemeClr val="bg1">
                    <a:lumMod val="85000"/>
                    <a:lumOff val="15000"/>
                  </a:schemeClr>
                </a:solidFill>
                <a:latin typeface="Source Serif Pro" panose="02040603050405020204" pitchFamily="18" charset="0"/>
                <a:ea typeface="Source Serif Pro" panose="02040603050405020204" pitchFamily="18" charset="0"/>
              </a:rPr>
              <a:t>(cont)</a:t>
            </a:r>
            <a:endParaRPr lang="en-US" b="0"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2289363"/>
            <a:ext cx="10461365" cy="3689574"/>
          </a:xfrm>
        </p:spPr>
        <p:txBody>
          <a:bodyPr/>
          <a:lstStyle/>
          <a:p>
            <a:pPr algn="l"/>
            <a:r>
              <a:rPr lang="en-US" sz="26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2. Test Plan:</a:t>
            </a:r>
            <a:r>
              <a:rPr lang="en-US" sz="26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 A comprehensive document outlining the scope, approach, resources, and schedule of testing to ensure systematic and organized testing processes.</a:t>
            </a:r>
          </a:p>
          <a:p>
            <a:pPr algn="l"/>
            <a:endParaRPr lang="en-US" sz="2600" b="0" i="0" dirty="0">
              <a:solidFill>
                <a:schemeClr val="bg1">
                  <a:lumMod val="85000"/>
                  <a:lumOff val="15000"/>
                </a:schemeClr>
              </a:solidFill>
              <a:effectLst/>
              <a:latin typeface="Source Serif Pro" panose="02040603050405020204" pitchFamily="18" charset="0"/>
              <a:ea typeface="Source Serif Pro" panose="02040603050405020204" pitchFamily="18" charset="0"/>
            </a:endParaRPr>
          </a:p>
          <a:p>
            <a:pPr algn="l"/>
            <a:r>
              <a:rPr lang="en-US" sz="26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3. Test Design:</a:t>
            </a:r>
            <a:r>
              <a:rPr lang="en-US" sz="26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 Creating detailed test cases and test scripts based on the test plan to guide the execution and validation of the software.</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15144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5781022" cy="610863"/>
          </a:xfrm>
        </p:spPr>
        <p:txBody>
          <a:bodyPr>
            <a:normAutofit fontScale="90000"/>
          </a:bodyPr>
          <a:lstStyle/>
          <a:p>
            <a:r>
              <a:rPr lang="en-US" b="0" dirty="0">
                <a:solidFill>
                  <a:schemeClr val="bg1">
                    <a:lumMod val="85000"/>
                    <a:lumOff val="15000"/>
                  </a:schemeClr>
                </a:solidFill>
                <a:latin typeface="Source Serif Pro" panose="02040603050405020204" pitchFamily="18" charset="0"/>
                <a:ea typeface="Source Serif Pro" panose="02040603050405020204" pitchFamily="18" charset="0"/>
              </a:rPr>
              <a:t>Testing Process </a:t>
            </a:r>
            <a:r>
              <a:rPr lang="en-US" sz="2800" b="0" dirty="0">
                <a:solidFill>
                  <a:schemeClr val="bg1">
                    <a:lumMod val="85000"/>
                    <a:lumOff val="15000"/>
                  </a:schemeClr>
                </a:solidFill>
                <a:latin typeface="Source Serif Pro" panose="02040603050405020204" pitchFamily="18" charset="0"/>
                <a:ea typeface="Source Serif Pro" panose="02040603050405020204" pitchFamily="18" charset="0"/>
              </a:rPr>
              <a:t>(cont)</a:t>
            </a:r>
            <a:endParaRPr lang="en-US" b="0"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461365" cy="3689574"/>
          </a:xfrm>
        </p:spPr>
        <p:txBody>
          <a:bodyPr/>
          <a:lstStyle/>
          <a:p>
            <a:pPr algn="l"/>
            <a:r>
              <a:rPr lang="en-US" sz="26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4. Environment Setup:</a:t>
            </a:r>
            <a:r>
              <a:rPr lang="en-US" sz="26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 Configuring the testing environment to replicate the production system, ensuring accurate and realistic testing conditions.</a:t>
            </a:r>
          </a:p>
          <a:p>
            <a:pPr algn="l"/>
            <a:endParaRPr lang="en-US" sz="2600" b="0" i="0" dirty="0">
              <a:solidFill>
                <a:schemeClr val="bg1">
                  <a:lumMod val="85000"/>
                  <a:lumOff val="15000"/>
                </a:schemeClr>
              </a:solidFill>
              <a:effectLst/>
              <a:latin typeface="Source Serif Pro" panose="02040603050405020204" pitchFamily="18" charset="0"/>
              <a:ea typeface="Source Serif Pro" panose="02040603050405020204" pitchFamily="18" charset="0"/>
            </a:endParaRPr>
          </a:p>
          <a:p>
            <a:pPr algn="l"/>
            <a:r>
              <a:rPr lang="en-US" sz="2600" b="1" dirty="0">
                <a:solidFill>
                  <a:schemeClr val="bg1">
                    <a:lumMod val="85000"/>
                    <a:lumOff val="15000"/>
                  </a:schemeClr>
                </a:solidFill>
                <a:latin typeface="Source Serif Pro" panose="02040603050405020204" pitchFamily="18" charset="0"/>
                <a:ea typeface="Source Serif Pro" panose="02040603050405020204" pitchFamily="18" charset="0"/>
              </a:rPr>
              <a:t>5. </a:t>
            </a:r>
            <a:r>
              <a:rPr lang="en-US" sz="26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Test Execution:</a:t>
            </a:r>
            <a:r>
              <a:rPr lang="en-US" sz="26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 Running the test cases in the designated environment, detecting defects, and verifying whether the software meets specified requirements.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82549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5781022" cy="610863"/>
          </a:xfrm>
        </p:spPr>
        <p:txBody>
          <a:bodyPr>
            <a:normAutofit fontScale="90000"/>
          </a:bodyPr>
          <a:lstStyle/>
          <a:p>
            <a:r>
              <a:rPr lang="en-US" b="0" dirty="0">
                <a:solidFill>
                  <a:schemeClr val="bg1">
                    <a:lumMod val="85000"/>
                    <a:lumOff val="15000"/>
                  </a:schemeClr>
                </a:solidFill>
                <a:latin typeface="Source Serif Pro" panose="02040603050405020204" pitchFamily="18" charset="0"/>
                <a:ea typeface="Source Serif Pro" panose="02040603050405020204" pitchFamily="18" charset="0"/>
              </a:rPr>
              <a:t>Testing Process </a:t>
            </a:r>
            <a:r>
              <a:rPr lang="en-US" sz="2800" b="0" dirty="0">
                <a:solidFill>
                  <a:schemeClr val="bg1">
                    <a:lumMod val="85000"/>
                    <a:lumOff val="15000"/>
                  </a:schemeClr>
                </a:solidFill>
                <a:latin typeface="Source Serif Pro" panose="02040603050405020204" pitchFamily="18" charset="0"/>
                <a:ea typeface="Source Serif Pro" panose="02040603050405020204" pitchFamily="18" charset="0"/>
              </a:rPr>
              <a:t>(cont)</a:t>
            </a:r>
            <a:endParaRPr lang="en-US" b="0" dirty="0">
              <a:solidFill>
                <a:schemeClr val="bg1">
                  <a:lumMod val="85000"/>
                  <a:lumOff val="15000"/>
                </a:schemeClr>
              </a:solidFill>
              <a:latin typeface="Source Serif Pro" panose="02040603050405020204" pitchFamily="18" charset="0"/>
              <a:ea typeface="Source Serif Pro" panose="020406030504050202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2642646"/>
            <a:ext cx="10461365" cy="3689574"/>
          </a:xfrm>
        </p:spPr>
        <p:txBody>
          <a:bodyPr/>
          <a:lstStyle/>
          <a:p>
            <a:pPr algn="l"/>
            <a:r>
              <a:rPr lang="en-US" sz="26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6. Test </a:t>
            </a:r>
            <a:r>
              <a:rPr lang="en-US" sz="2600" b="1" dirty="0">
                <a:solidFill>
                  <a:schemeClr val="bg1">
                    <a:lumMod val="85000"/>
                    <a:lumOff val="15000"/>
                  </a:schemeClr>
                </a:solidFill>
                <a:latin typeface="Source Serif Pro" panose="02040603050405020204" pitchFamily="18" charset="0"/>
                <a:ea typeface="Source Serif Pro" panose="02040603050405020204" pitchFamily="18" charset="0"/>
              </a:rPr>
              <a:t>c</a:t>
            </a:r>
            <a:r>
              <a:rPr lang="en-US" sz="2600" b="1" i="0" dirty="0">
                <a:solidFill>
                  <a:schemeClr val="bg1">
                    <a:lumMod val="85000"/>
                    <a:lumOff val="15000"/>
                  </a:schemeClr>
                </a:solidFill>
                <a:effectLst/>
                <a:latin typeface="Source Serif Pro" panose="02040603050405020204" pitchFamily="18" charset="0"/>
                <a:ea typeface="Source Serif Pro" panose="02040603050405020204" pitchFamily="18" charset="0"/>
              </a:rPr>
              <a:t>losure: </a:t>
            </a:r>
            <a:r>
              <a:rPr lang="en-US" sz="2600" b="0" i="0" dirty="0">
                <a:solidFill>
                  <a:schemeClr val="bg1">
                    <a:lumMod val="85000"/>
                    <a:lumOff val="15000"/>
                  </a:schemeClr>
                </a:solidFill>
                <a:effectLst/>
                <a:latin typeface="Source Serif Pro" panose="02040603050405020204" pitchFamily="18" charset="0"/>
                <a:ea typeface="Source Serif Pro" panose="02040603050405020204" pitchFamily="18" charset="0"/>
              </a:rPr>
              <a:t>Finalizing the testing phase by evaluating results, generating reports, and formally closing the testing process, summarizing findings and lessons learned.</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27562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BCD6C1-967A-7AF5-0919-7255C751D395}"/>
              </a:ext>
            </a:extLst>
          </p:cNvPr>
          <p:cNvSpPr/>
          <p:nvPr/>
        </p:nvSpPr>
        <p:spPr>
          <a:xfrm>
            <a:off x="828339" y="753035"/>
            <a:ext cx="1194099" cy="147379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S"/>
          </a:p>
        </p:txBody>
      </p:sp>
      <p:sp>
        <p:nvSpPr>
          <p:cNvPr id="4" name="Title 1">
            <a:extLst>
              <a:ext uri="{FF2B5EF4-FFF2-40B4-BE49-F238E27FC236}">
                <a16:creationId xmlns:a16="http://schemas.microsoft.com/office/drawing/2014/main" id="{4D40F0F5-0BA6-7D3B-0778-6C6A2D9CC125}"/>
              </a:ext>
            </a:extLst>
          </p:cNvPr>
          <p:cNvSpPr txBox="1">
            <a:spLocks/>
          </p:cNvSpPr>
          <p:nvPr/>
        </p:nvSpPr>
        <p:spPr>
          <a:xfrm>
            <a:off x="2839302" y="2775012"/>
            <a:ext cx="7132320" cy="3736696"/>
          </a:xfrm>
          <a:prstGeom prst="rect">
            <a:avLst/>
          </a:prstGeom>
          <a:ln>
            <a:noFill/>
          </a:ln>
        </p:spPr>
        <p:txBody>
          <a:bodyPr vert="horz" lIns="0" tIns="0" rIns="0" bIns="0" rtlCol="0" anchor="t" anchorCtr="0">
            <a:normAutofit/>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solidFill>
                  <a:schemeClr val="bg1">
                    <a:lumMod val="85000"/>
                    <a:lumOff val="15000"/>
                  </a:schemeClr>
                </a:solidFill>
              </a:rPr>
              <a:t>Testing Types</a:t>
            </a:r>
          </a:p>
        </p:txBody>
      </p:sp>
    </p:spTree>
    <p:extLst>
      <p:ext uri="{BB962C8B-B14F-4D97-AF65-F5344CB8AC3E}">
        <p14:creationId xmlns:p14="http://schemas.microsoft.com/office/powerpoint/2010/main" val="420603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2D7418-3576-46E7-9A08-9097D5CC3751}"/>
              </a:ext>
            </a:extLst>
          </p:cNvPr>
          <p:cNvSpPr/>
          <p:nvPr/>
        </p:nvSpPr>
        <p:spPr>
          <a:xfrm>
            <a:off x="0" y="0"/>
            <a:ext cx="2323652"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S"/>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9</a:t>
            </a:fld>
            <a:endParaRPr lang="en-US" dirty="0"/>
          </a:p>
        </p:txBody>
      </p:sp>
      <p:pic>
        <p:nvPicPr>
          <p:cNvPr id="10" name="Picture 9" descr="A diagram of software testing">
            <a:extLst>
              <a:ext uri="{FF2B5EF4-FFF2-40B4-BE49-F238E27FC236}">
                <a16:creationId xmlns:a16="http://schemas.microsoft.com/office/drawing/2014/main" id="{5566E9D7-3666-D044-DEEA-CDE47EFCE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423" y="6716"/>
            <a:ext cx="8948616" cy="6851284"/>
          </a:xfrm>
          <a:prstGeom prst="rect">
            <a:avLst/>
          </a:prstGeom>
        </p:spPr>
      </p:pic>
    </p:spTree>
    <p:extLst>
      <p:ext uri="{BB962C8B-B14F-4D97-AF65-F5344CB8AC3E}">
        <p14:creationId xmlns:p14="http://schemas.microsoft.com/office/powerpoint/2010/main" val="2997855150"/>
      </p:ext>
    </p:extLst>
  </p:cSld>
  <p:clrMapOvr>
    <a:masterClrMapping/>
  </p:clrMapOvr>
</p:sld>
</file>

<file path=ppt/theme/theme1.xml><?xml version="1.0" encoding="utf-8"?>
<a:theme xmlns:a="http://schemas.openxmlformats.org/drawingml/2006/main" name="Theme1">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2">
      <a:majorFont>
        <a:latin typeface="Taho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C1CB6F9B0957448A893BBDE24528CB" ma:contentTypeVersion="3" ma:contentTypeDescription="Create a new document." ma:contentTypeScope="" ma:versionID="8e6885b73aaae9de086197baa1b6d0de">
  <xsd:schema xmlns:xsd="http://www.w3.org/2001/XMLSchema" xmlns:xs="http://www.w3.org/2001/XMLSchema" xmlns:p="http://schemas.microsoft.com/office/2006/metadata/properties" xmlns:ns3="d38cc656-3988-42f9-b4ac-5d9673762601" targetNamespace="http://schemas.microsoft.com/office/2006/metadata/properties" ma:root="true" ma:fieldsID="4284fa7f0dc04989aa0dece60aeff225" ns3:_="">
    <xsd:import namespace="d38cc656-3988-42f9-b4ac-5d9673762601"/>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8cc656-3988-42f9-b4ac-5d96737626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1AA8B8-3BC9-4051-8377-4577E7802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8cc656-3988-42f9-b4ac-5d96737626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C8E66C-AC30-44BA-8882-3290DF968F1F}">
  <ds:schemaRefs>
    <ds:schemaRef ds:uri="http://schemas.microsoft.com/office/2006/metadata/properties"/>
    <ds:schemaRef ds:uri="d38cc656-3988-42f9-b4ac-5d9673762601"/>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F1446DA3-37A7-4516-A4F6-8B99D0D312B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{FAFBD59D-7D9F-4BC1-8120-BA38CF4B30E2}tf78853419_win32</Template>
  <TotalTime>382</TotalTime>
  <Words>1264</Words>
  <Application>Microsoft Office PowerPoint</Application>
  <PresentationFormat>Widescreen</PresentationFormat>
  <Paragraphs>104</Paragraphs>
  <Slides>21</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Abadi</vt:lpstr>
      <vt:lpstr>-apple-system</vt:lpstr>
      <vt:lpstr>Arial</vt:lpstr>
      <vt:lpstr>Calibri</vt:lpstr>
      <vt:lpstr>Google Sans Text</vt:lpstr>
      <vt:lpstr>inter-regular</vt:lpstr>
      <vt:lpstr>Source Serif Pro</vt:lpstr>
      <vt:lpstr>Tahoma</vt:lpstr>
      <vt:lpstr>Wingdings</vt:lpstr>
      <vt:lpstr>Theme1</vt:lpstr>
      <vt:lpstr>Testing Process and Types of Testing</vt:lpstr>
      <vt:lpstr>Agenda</vt:lpstr>
      <vt:lpstr>Software Testing</vt:lpstr>
      <vt:lpstr>Testing Process</vt:lpstr>
      <vt:lpstr>Testing Process (cont)</vt:lpstr>
      <vt:lpstr>Testing Process (cont)</vt:lpstr>
      <vt:lpstr>Testing Process (cont)</vt:lpstr>
      <vt:lpstr>PowerPoint Presentation</vt:lpstr>
      <vt:lpstr>PowerPoint Presentation</vt:lpstr>
      <vt:lpstr>Types</vt:lpstr>
      <vt:lpstr>Manual Testing</vt:lpstr>
      <vt:lpstr>Types-Manual Testing</vt:lpstr>
      <vt:lpstr>Types-Blackbox Testing</vt:lpstr>
      <vt:lpstr>Functional Testing</vt:lpstr>
      <vt:lpstr>Integration Testing</vt:lpstr>
      <vt:lpstr>System Testing</vt:lpstr>
      <vt:lpstr>Non-Functional Testing</vt:lpstr>
      <vt:lpstr>Usability Testing</vt:lpstr>
      <vt:lpstr>Compatibility Testing</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Process and Types</dc:title>
  <dc:creator>Faraz Maqsood</dc:creator>
  <cp:lastModifiedBy>Faraz Maqsood</cp:lastModifiedBy>
  <cp:revision>94</cp:revision>
  <dcterms:created xsi:type="dcterms:W3CDTF">2023-12-20T15:35:39Z</dcterms:created>
  <dcterms:modified xsi:type="dcterms:W3CDTF">2023-12-28T12:35:18Z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0x010100FCC1CB6F9B0957448A893BBDE24528CB</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2023-12-20T15:44:17Z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9d99a3f3-5168-4dec-a423-e9041ec4b563</vt:lpwstr>
  </property>
  <property fmtid="{D5CDD505-2E9C-101B-9397-08002B2CF9AE}" pid="9" name="MSIP_Label_defa4170-0d19-0005-0004-bc88714345d2_ActionId">
    <vt:lpwstr>db7f26f2-3913-4cf7-9890-f7eae78fce85</vt:lpwstr>
  </property>
  <property fmtid="{D5CDD505-2E9C-101B-9397-08002B2CF9AE}" pid="10" name="MSIP_Label_defa4170-0d19-0005-0004-bc88714345d2_ContentBits">
    <vt:lpwstr>0</vt:lpwstr>
  </property>
</Properties>
</file>