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2" r:id="rId62"/>
    <p:sldId id="273" r:id="rId63"/>
    <p:sldId id="274" r:id="rId64"/>
    <p:sldId id="275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</p:sldIdLst>
  <p:sldSz cx="18288000" cy="10287000"/>
  <p:notesSz cx="6858000" cy="9144000"/>
  <p:embeddedFontLst>
    <p:embeddedFont>
      <p:font typeface="Source Sans Pro" charset="1" panose="020B0503030403020204"/>
      <p:regular r:id="rId6"/>
    </p:embeddedFont>
    <p:embeddedFont>
      <p:font typeface="Source Sans Pro Bold" charset="1" panose="020B0703030403020204"/>
      <p:regular r:id="rId7"/>
    </p:embeddedFont>
    <p:embeddedFont>
      <p:font typeface="Source Sans Pro Italics" charset="1" panose="020B0503030403090204"/>
      <p:regular r:id="rId8"/>
    </p:embeddedFont>
    <p:embeddedFont>
      <p:font typeface="Source Sans Pro Bold Italics" charset="1" panose="020B0703030403090204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Poppins Light" charset="1" panose="02000000000000000000"/>
      <p:regular r:id="rId14"/>
    </p:embeddedFont>
    <p:embeddedFont>
      <p:font typeface="Poppins Light Bold" charset="1" panose="02000000000000000000"/>
      <p:regular r:id="rId15"/>
    </p:embeddedFont>
    <p:embeddedFont>
      <p:font typeface="Arial" charset="1" panose="020B0502020202020204"/>
      <p:regular r:id="rId16"/>
    </p:embeddedFont>
    <p:embeddedFont>
      <p:font typeface="Arial Bold" charset="1" panose="020B0802020202020204"/>
      <p:regular r:id="rId17"/>
    </p:embeddedFont>
    <p:embeddedFont>
      <p:font typeface="Arial Italics" charset="1" panose="020B0502020202090204"/>
      <p:regular r:id="rId18"/>
    </p:embeddedFont>
    <p:embeddedFont>
      <p:font typeface="Arial Bold Italics" charset="1" panose="020B0802020202090204"/>
      <p:regular r:id="rId19"/>
    </p:embeddedFont>
    <p:embeddedFont>
      <p:font typeface="Canva Sans" charset="1" panose="020B0503030501040103"/>
      <p:regular r:id="rId20"/>
    </p:embeddedFont>
    <p:embeddedFont>
      <p:font typeface="Canva Sans Bold" charset="1" panose="020B0803030501040103"/>
      <p:regular r:id="rId21"/>
    </p:embeddedFont>
    <p:embeddedFont>
      <p:font typeface="Canva Sans Italics" charset="1" panose="020B0503030501040103"/>
      <p:regular r:id="rId22"/>
    </p:embeddedFont>
    <p:embeddedFont>
      <p:font typeface="Canva Sans Bold Italics" charset="1" panose="020B0803030501040103"/>
      <p:regular r:id="rId23"/>
    </p:embeddedFont>
    <p:embeddedFont>
      <p:font typeface="Canva Sans Medium" charset="1" panose="020B0603030501040103"/>
      <p:regular r:id="rId24"/>
    </p:embeddedFont>
    <p:embeddedFont>
      <p:font typeface="Canva Sans Medium Italics" charset="1" panose="020B0603030501040103"/>
      <p:regular r:id="rId25"/>
    </p:embeddedFont>
    <p:embeddedFont>
      <p:font typeface="Nunito" charset="1" panose="00000000000000000000"/>
      <p:regular r:id="rId26"/>
    </p:embeddedFont>
    <p:embeddedFont>
      <p:font typeface="Nunito Bold" charset="1" panose="00000000000000000000"/>
      <p:regular r:id="rId27"/>
    </p:embeddedFont>
    <p:embeddedFont>
      <p:font typeface="Nunito Italics" charset="1" panose="00000000000000000000"/>
      <p:regular r:id="rId28"/>
    </p:embeddedFont>
    <p:embeddedFont>
      <p:font typeface="Nunito Bold Italics" charset="1" panose="00000000000000000000"/>
      <p:regular r:id="rId29"/>
    </p:embeddedFont>
    <p:embeddedFont>
      <p:font typeface="Nunito Extra-Light" charset="1" panose="00000000000000000000"/>
      <p:regular r:id="rId30"/>
    </p:embeddedFont>
    <p:embeddedFont>
      <p:font typeface="Nunito Extra-Light Italics" charset="1" panose="00000000000000000000"/>
      <p:regular r:id="rId31"/>
    </p:embeddedFont>
    <p:embeddedFont>
      <p:font typeface="Nunito Light" charset="1" panose="00000000000000000000"/>
      <p:regular r:id="rId32"/>
    </p:embeddedFont>
    <p:embeddedFont>
      <p:font typeface="Nunito Light Italics" charset="1" panose="00000000000000000000"/>
      <p:regular r:id="rId33"/>
    </p:embeddedFont>
    <p:embeddedFont>
      <p:font typeface="Nunito Medium" charset="1" panose="00000000000000000000"/>
      <p:regular r:id="rId34"/>
    </p:embeddedFont>
    <p:embeddedFont>
      <p:font typeface="Nunito Medium Italics" charset="1" panose="00000000000000000000"/>
      <p:regular r:id="rId35"/>
    </p:embeddedFont>
    <p:embeddedFont>
      <p:font typeface="Nunito Semi-Bold" charset="1" panose="00000000000000000000"/>
      <p:regular r:id="rId36"/>
    </p:embeddedFont>
    <p:embeddedFont>
      <p:font typeface="Nunito Semi-Bold Italics" charset="1" panose="00000000000000000000"/>
      <p:regular r:id="rId37"/>
    </p:embeddedFont>
    <p:embeddedFont>
      <p:font typeface="Nunito Ultra-Bold" charset="1" panose="00000000000000000000"/>
      <p:regular r:id="rId38"/>
    </p:embeddedFont>
    <p:embeddedFont>
      <p:font typeface="Nunito Ultra-Bold Italics" charset="1" panose="00000000000000000000"/>
      <p:regular r:id="rId39"/>
    </p:embeddedFont>
    <p:embeddedFont>
      <p:font typeface="Nunito Heavy" charset="1" panose="00000000000000000000"/>
      <p:regular r:id="rId40"/>
    </p:embeddedFont>
    <p:embeddedFont>
      <p:font typeface="Nunito Heavy Italics" charset="1" panose="00000000000000000000"/>
      <p:regular r:id="rId41"/>
    </p:embeddedFont>
    <p:embeddedFont>
      <p:font typeface="Roboto Slab" charset="1" panose="00000000000000000000"/>
      <p:regular r:id="rId42"/>
    </p:embeddedFont>
    <p:embeddedFont>
      <p:font typeface="Roboto Slab Bold" charset="1" panose="00000000000000000000"/>
      <p:regular r:id="rId43"/>
    </p:embeddedFont>
    <p:embeddedFont>
      <p:font typeface="Roboto Slab Thin" charset="1" panose="00000000000000000000"/>
      <p:regular r:id="rId44"/>
    </p:embeddedFont>
    <p:embeddedFont>
      <p:font typeface="Roboto Slab Light" charset="1" panose="0000000000000000000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slides/slide1.xml" Type="http://schemas.openxmlformats.org/officeDocument/2006/relationships/slide"/><Relationship Id="rId47" Target="slides/slide2.xml" Type="http://schemas.openxmlformats.org/officeDocument/2006/relationships/slide"/><Relationship Id="rId48" Target="slides/slide3.xml" Type="http://schemas.openxmlformats.org/officeDocument/2006/relationships/slide"/><Relationship Id="rId49" Target="slides/slide4.xml" Type="http://schemas.openxmlformats.org/officeDocument/2006/relationships/slide"/><Relationship Id="rId5" Target="tableStyles.xml" Type="http://schemas.openxmlformats.org/officeDocument/2006/relationships/tableStyles"/><Relationship Id="rId50" Target="slides/slide5.xml" Type="http://schemas.openxmlformats.org/officeDocument/2006/relationships/slide"/><Relationship Id="rId51" Target="slides/slide6.xml" Type="http://schemas.openxmlformats.org/officeDocument/2006/relationships/slide"/><Relationship Id="rId52" Target="slides/slide7.xml" Type="http://schemas.openxmlformats.org/officeDocument/2006/relationships/slide"/><Relationship Id="rId53" Target="slides/slide8.xml" Type="http://schemas.openxmlformats.org/officeDocument/2006/relationships/slide"/><Relationship Id="rId54" Target="slides/slide9.xml" Type="http://schemas.openxmlformats.org/officeDocument/2006/relationships/slide"/><Relationship Id="rId55" Target="slides/slide10.xml" Type="http://schemas.openxmlformats.org/officeDocument/2006/relationships/slide"/><Relationship Id="rId56" Target="slides/slide11.xml" Type="http://schemas.openxmlformats.org/officeDocument/2006/relationships/slide"/><Relationship Id="rId57" Target="slides/slide12.xml" Type="http://schemas.openxmlformats.org/officeDocument/2006/relationships/slide"/><Relationship Id="rId58" Target="slides/slide13.xml" Type="http://schemas.openxmlformats.org/officeDocument/2006/relationships/slide"/><Relationship Id="rId59" Target="slides/slide14.xml" Type="http://schemas.openxmlformats.org/officeDocument/2006/relationships/slide"/><Relationship Id="rId6" Target="fonts/font6.fntdata" Type="http://schemas.openxmlformats.org/officeDocument/2006/relationships/font"/><Relationship Id="rId60" Target="slides/slide15.xml" Type="http://schemas.openxmlformats.org/officeDocument/2006/relationships/slide"/><Relationship Id="rId61" Target="slides/slide16.xml" Type="http://schemas.openxmlformats.org/officeDocument/2006/relationships/slide"/><Relationship Id="rId62" Target="slides/slide17.xml" Type="http://schemas.openxmlformats.org/officeDocument/2006/relationships/slide"/><Relationship Id="rId63" Target="slides/slide18.xml" Type="http://schemas.openxmlformats.org/officeDocument/2006/relationships/slide"/><Relationship Id="rId64" Target="slides/slide19.xml" Type="http://schemas.openxmlformats.org/officeDocument/2006/relationships/slide"/><Relationship Id="rId65" Target="slides/slide20.xml" Type="http://schemas.openxmlformats.org/officeDocument/2006/relationships/slide"/><Relationship Id="rId66" Target="slides/slide21.xml" Type="http://schemas.openxmlformats.org/officeDocument/2006/relationships/slide"/><Relationship Id="rId67" Target="slides/slide22.xml" Type="http://schemas.openxmlformats.org/officeDocument/2006/relationships/slide"/><Relationship Id="rId68" Target="slides/slide23.xml" Type="http://schemas.openxmlformats.org/officeDocument/2006/relationships/slide"/><Relationship Id="rId69" Target="slides/slide24.xml" Type="http://schemas.openxmlformats.org/officeDocument/2006/relationships/slide"/><Relationship Id="rId7" Target="fonts/font7.fntdata" Type="http://schemas.openxmlformats.org/officeDocument/2006/relationships/font"/><Relationship Id="rId70" Target="slides/slide25.xml" Type="http://schemas.openxmlformats.org/officeDocument/2006/relationships/slide"/><Relationship Id="rId71" Target="slides/slide26.xml" Type="http://schemas.openxmlformats.org/officeDocument/2006/relationships/slide"/><Relationship Id="rId72" Target="slides/slide27.xml" Type="http://schemas.openxmlformats.org/officeDocument/2006/relationships/slide"/><Relationship Id="rId73" Target="slides/slide28.xml" Type="http://schemas.openxmlformats.org/officeDocument/2006/relationships/slide"/><Relationship Id="rId74" Target="slides/slide29.xml" Type="http://schemas.openxmlformats.org/officeDocument/2006/relationships/slide"/><Relationship Id="rId75" Target="slides/slide30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www.guru99.com/what-is-software-engineering.html" TargetMode="External" Type="http://schemas.openxmlformats.org/officeDocument/2006/relationships/hyperlink"/><Relationship Id="rId4" Target="../media/image7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https://students.cs.byu.edu/~cs340ta/spring2019/readings/WhiteBox.pdf" TargetMode="External" Type="http://schemas.openxmlformats.org/officeDocument/2006/relationships/hyperlink"/><Relationship Id="rId4" Target="https://www.guru99.com/code-coverage.html" TargetMode="External" Type="http://schemas.openxmlformats.org/officeDocument/2006/relationships/hyperlink"/><Relationship Id="rId5" Target="https://www.geeksforgeeks.org/statement-coverage-testing/" TargetMode="External" Type="http://schemas.openxmlformats.org/officeDocument/2006/relationships/hyperlink"/><Relationship Id="rId6" Target="https://www.educba.com/branch-coverage/#:~:text=Branch%20Coverage%20(%25)%20%3D%203%2F3,branching%20for%20functional%20looping%20statements" TargetMode="External" Type="http://schemas.openxmlformats.org/officeDocument/2006/relationships/hyperlink"/><Relationship Id="rId7" Target="../media/image3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2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56012" y="9241098"/>
            <a:ext cx="230700" cy="230100"/>
            <a:chOff x="0" y="0"/>
            <a:chExt cx="307600" cy="30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561436" y="8345752"/>
            <a:ext cx="230700" cy="230100"/>
            <a:chOff x="0" y="0"/>
            <a:chExt cx="307600" cy="30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767456" y="6647646"/>
            <a:ext cx="153300" cy="153300"/>
            <a:chOff x="0" y="0"/>
            <a:chExt cx="204400" cy="20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554" y="9828500"/>
            <a:ext cx="230700" cy="230100"/>
            <a:chOff x="0" y="0"/>
            <a:chExt cx="307600" cy="30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753482" y="997218"/>
            <a:ext cx="230700" cy="230100"/>
            <a:chOff x="0" y="0"/>
            <a:chExt cx="307600" cy="306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9870" y="5388910"/>
            <a:ext cx="230700" cy="230100"/>
            <a:chOff x="0" y="0"/>
            <a:chExt cx="307600" cy="306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04030" y="1267144"/>
            <a:ext cx="230700" cy="230100"/>
            <a:chOff x="0" y="0"/>
            <a:chExt cx="307600" cy="30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95420" y="2142676"/>
            <a:ext cx="423300" cy="422700"/>
            <a:chOff x="0" y="0"/>
            <a:chExt cx="564400" cy="563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608988" y="7231594"/>
            <a:ext cx="326700" cy="326100"/>
            <a:chOff x="0" y="0"/>
            <a:chExt cx="435600" cy="434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746666" y="8354472"/>
            <a:ext cx="326700" cy="326100"/>
            <a:chOff x="0" y="0"/>
            <a:chExt cx="435600" cy="434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97576" y="3174068"/>
            <a:ext cx="153300" cy="153300"/>
            <a:chOff x="0" y="0"/>
            <a:chExt cx="204400" cy="204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2773916" y="433806"/>
            <a:ext cx="423300" cy="422700"/>
            <a:chOff x="0" y="0"/>
            <a:chExt cx="564400" cy="563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15934" y="3982138"/>
            <a:ext cx="153300" cy="153300"/>
            <a:chOff x="0" y="0"/>
            <a:chExt cx="204400" cy="204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831496" y="756710"/>
            <a:ext cx="153300" cy="153300"/>
            <a:chOff x="0" y="0"/>
            <a:chExt cx="204400" cy="204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6009008" y="9116042"/>
            <a:ext cx="423300" cy="422700"/>
            <a:chOff x="0" y="0"/>
            <a:chExt cx="564400" cy="5636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4795002" y="1630898"/>
            <a:ext cx="8031268" cy="5671032"/>
            <a:chOff x="0" y="0"/>
            <a:chExt cx="10708357" cy="756137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33909" y="33909"/>
              <a:ext cx="10640567" cy="7493508"/>
            </a:xfrm>
            <a:custGeom>
              <a:avLst/>
              <a:gdLst/>
              <a:ahLst/>
              <a:cxnLst/>
              <a:rect r="r" b="b" t="t" l="l"/>
              <a:pathLst>
                <a:path h="7493508" w="10640567">
                  <a:moveTo>
                    <a:pt x="0" y="1248918"/>
                  </a:moveTo>
                  <a:cubicBezTo>
                    <a:pt x="0" y="559181"/>
                    <a:pt x="560705" y="0"/>
                    <a:pt x="1252220" y="0"/>
                  </a:cubicBezTo>
                  <a:lnTo>
                    <a:pt x="9388348" y="0"/>
                  </a:lnTo>
                  <a:cubicBezTo>
                    <a:pt x="10079990" y="0"/>
                    <a:pt x="10640567" y="559181"/>
                    <a:pt x="10640567" y="1248918"/>
                  </a:cubicBezTo>
                  <a:lnTo>
                    <a:pt x="10640567" y="6244590"/>
                  </a:lnTo>
                  <a:cubicBezTo>
                    <a:pt x="10640567" y="6934327"/>
                    <a:pt x="10079863" y="7493508"/>
                    <a:pt x="9388348" y="7493508"/>
                  </a:cubicBezTo>
                  <a:lnTo>
                    <a:pt x="1252220" y="7493508"/>
                  </a:lnTo>
                  <a:cubicBezTo>
                    <a:pt x="560578" y="7493508"/>
                    <a:pt x="0" y="6934327"/>
                    <a:pt x="0" y="6244590"/>
                  </a:cubicBezTo>
                  <a:close/>
                </a:path>
              </a:pathLst>
            </a:custGeom>
            <a:blipFill>
              <a:blip r:embed="rId3"/>
              <a:stretch>
                <a:fillRect l="-17893" t="-452" r="-17893" b="-453"/>
              </a:stretch>
            </a:blip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708386" cy="7561326"/>
            </a:xfrm>
            <a:custGeom>
              <a:avLst/>
              <a:gdLst/>
              <a:ahLst/>
              <a:cxnLst/>
              <a:rect r="r" b="b" t="t" l="l"/>
              <a:pathLst>
                <a:path h="7561326" w="10708386">
                  <a:moveTo>
                    <a:pt x="0" y="1282827"/>
                  </a:moveTo>
                  <a:cubicBezTo>
                    <a:pt x="0" y="574294"/>
                    <a:pt x="575945" y="0"/>
                    <a:pt x="1286129" y="0"/>
                  </a:cubicBezTo>
                  <a:lnTo>
                    <a:pt x="9422257" y="0"/>
                  </a:lnTo>
                  <a:lnTo>
                    <a:pt x="9422257" y="33909"/>
                  </a:lnTo>
                  <a:lnTo>
                    <a:pt x="9422257" y="0"/>
                  </a:lnTo>
                  <a:cubicBezTo>
                    <a:pt x="10132440" y="0"/>
                    <a:pt x="10708386" y="574294"/>
                    <a:pt x="10708386" y="1282827"/>
                  </a:cubicBezTo>
                  <a:lnTo>
                    <a:pt x="10674476" y="1282827"/>
                  </a:lnTo>
                  <a:lnTo>
                    <a:pt x="10708386" y="1282827"/>
                  </a:lnTo>
                  <a:lnTo>
                    <a:pt x="10708386" y="6278499"/>
                  </a:lnTo>
                  <a:lnTo>
                    <a:pt x="10674476" y="6278499"/>
                  </a:lnTo>
                  <a:lnTo>
                    <a:pt x="10708386" y="6278499"/>
                  </a:lnTo>
                  <a:cubicBezTo>
                    <a:pt x="10708386" y="6987032"/>
                    <a:pt x="10132440" y="7561326"/>
                    <a:pt x="9422257" y="7561326"/>
                  </a:cubicBezTo>
                  <a:lnTo>
                    <a:pt x="9422257" y="7527417"/>
                  </a:lnTo>
                  <a:lnTo>
                    <a:pt x="9422257" y="7561326"/>
                  </a:lnTo>
                  <a:lnTo>
                    <a:pt x="1286129" y="7561326"/>
                  </a:lnTo>
                  <a:lnTo>
                    <a:pt x="1286129" y="7527417"/>
                  </a:lnTo>
                  <a:lnTo>
                    <a:pt x="1286129" y="7561326"/>
                  </a:lnTo>
                  <a:cubicBezTo>
                    <a:pt x="575945" y="7561326"/>
                    <a:pt x="0" y="6987159"/>
                    <a:pt x="0" y="6278499"/>
                  </a:cubicBezTo>
                  <a:lnTo>
                    <a:pt x="0" y="1282827"/>
                  </a:lnTo>
                  <a:lnTo>
                    <a:pt x="33909" y="1282827"/>
                  </a:lnTo>
                  <a:lnTo>
                    <a:pt x="0" y="1282827"/>
                  </a:lnTo>
                  <a:moveTo>
                    <a:pt x="67691" y="1282827"/>
                  </a:moveTo>
                  <a:lnTo>
                    <a:pt x="67691" y="6278499"/>
                  </a:lnTo>
                  <a:lnTo>
                    <a:pt x="33909" y="6278499"/>
                  </a:lnTo>
                  <a:lnTo>
                    <a:pt x="67691" y="6278499"/>
                  </a:lnTo>
                  <a:cubicBezTo>
                    <a:pt x="67691" y="6949440"/>
                    <a:pt x="613156" y="7493635"/>
                    <a:pt x="1286129" y="7493635"/>
                  </a:cubicBezTo>
                  <a:lnTo>
                    <a:pt x="9422257" y="7493635"/>
                  </a:lnTo>
                  <a:cubicBezTo>
                    <a:pt x="10095230" y="7493635"/>
                    <a:pt x="10640695" y="6949567"/>
                    <a:pt x="10640695" y="6278499"/>
                  </a:cubicBezTo>
                  <a:lnTo>
                    <a:pt x="10640695" y="1282827"/>
                  </a:lnTo>
                  <a:cubicBezTo>
                    <a:pt x="10640695" y="611886"/>
                    <a:pt x="10095230" y="67691"/>
                    <a:pt x="9422257" y="67691"/>
                  </a:cubicBezTo>
                  <a:lnTo>
                    <a:pt x="1286129" y="67691"/>
                  </a:lnTo>
                  <a:lnTo>
                    <a:pt x="1286129" y="33909"/>
                  </a:lnTo>
                  <a:lnTo>
                    <a:pt x="1286129" y="67691"/>
                  </a:lnTo>
                  <a:cubicBezTo>
                    <a:pt x="613156" y="67691"/>
                    <a:pt x="67691" y="611759"/>
                    <a:pt x="67691" y="128282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308955" y="6964193"/>
            <a:ext cx="15190952" cy="2749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7200">
                <a:solidFill>
                  <a:srgbClr val="006DB0"/>
                </a:solidFill>
                <a:latin typeface="Arial"/>
              </a:rPr>
              <a:t>White Box Testing Techniques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2786" y="723900"/>
            <a:ext cx="1148235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Control Flow Graph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2786" y="2300171"/>
            <a:ext cx="16567668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>
                <a:solidFill>
                  <a:srgbClr val="191D66"/>
                </a:solidFill>
                <a:latin typeface="Source Sans Pro Bold"/>
              </a:rPr>
              <a:t>How to Draw a Control Flow Graph</a:t>
            </a:r>
          </a:p>
          <a:p>
            <a:pPr algn="just"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Number all the statements of a program</a:t>
            </a:r>
          </a:p>
          <a:p>
            <a:pPr algn="just">
              <a:lnSpc>
                <a:spcPts val="7200"/>
              </a:lnSpc>
            </a:pPr>
            <a:r>
              <a:rPr lang="en-US" sz="6000">
                <a:solidFill>
                  <a:srgbClr val="191D66"/>
                </a:solidFill>
                <a:latin typeface="Source Sans Pro Bold"/>
              </a:rPr>
              <a:t>Numbered statements</a:t>
            </a:r>
          </a:p>
          <a:p>
            <a:pPr algn="just"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Represent nodes of the flow graph</a:t>
            </a:r>
          </a:p>
          <a:p>
            <a:pPr algn="just">
              <a:lnSpc>
                <a:spcPts val="7200"/>
              </a:lnSpc>
            </a:pPr>
            <a:r>
              <a:rPr lang="en-US" sz="6000">
                <a:solidFill>
                  <a:srgbClr val="191D66"/>
                </a:solidFill>
                <a:latin typeface="Source Sans Pro Bold"/>
              </a:rPr>
              <a:t>An edge from one node to another node exists</a:t>
            </a:r>
          </a:p>
          <a:p>
            <a:pPr algn="just"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If execution of the statement representing the first node can result in transfer of control to the other node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9273"/>
            <a:ext cx="114823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91EA"/>
                </a:solidFill>
                <a:latin typeface="Roboto Slab Bold"/>
              </a:rPr>
              <a:t>Control Flow Graph</a:t>
            </a:r>
          </a:p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(Example)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29038" y="3994116"/>
            <a:ext cx="8070988" cy="4114904"/>
          </a:xfrm>
          <a:custGeom>
            <a:avLst/>
            <a:gdLst/>
            <a:ahLst/>
            <a:cxnLst/>
            <a:rect r="r" b="b" t="t" l="l"/>
            <a:pathLst>
              <a:path h="4114904" w="8070988">
                <a:moveTo>
                  <a:pt x="0" y="0"/>
                </a:moveTo>
                <a:lnTo>
                  <a:pt x="8070988" y="0"/>
                </a:lnTo>
                <a:lnTo>
                  <a:pt x="8070988" y="4114904"/>
                </a:lnTo>
                <a:lnTo>
                  <a:pt x="0" y="4114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00026" y="5019498"/>
            <a:ext cx="7150291" cy="2064141"/>
          </a:xfrm>
          <a:custGeom>
            <a:avLst/>
            <a:gdLst/>
            <a:ahLst/>
            <a:cxnLst/>
            <a:rect r="r" b="b" t="t" l="l"/>
            <a:pathLst>
              <a:path h="2064141" w="7150291">
                <a:moveTo>
                  <a:pt x="0" y="0"/>
                </a:moveTo>
                <a:lnTo>
                  <a:pt x="7150291" y="0"/>
                </a:lnTo>
                <a:lnTo>
                  <a:pt x="7150291" y="2064140"/>
                </a:lnTo>
                <a:lnTo>
                  <a:pt x="0" y="20641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9273"/>
            <a:ext cx="114823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91EA"/>
                </a:solidFill>
                <a:latin typeface="Roboto Slab Bold"/>
              </a:rPr>
              <a:t>Control Flow Graph</a:t>
            </a:r>
          </a:p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(Example)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117205" y="3695599"/>
            <a:ext cx="10053590" cy="5562701"/>
          </a:xfrm>
          <a:custGeom>
            <a:avLst/>
            <a:gdLst/>
            <a:ahLst/>
            <a:cxnLst/>
            <a:rect r="r" b="b" t="t" l="l"/>
            <a:pathLst>
              <a:path h="5562701" w="10053590">
                <a:moveTo>
                  <a:pt x="0" y="0"/>
                </a:moveTo>
                <a:lnTo>
                  <a:pt x="10053590" y="0"/>
                </a:lnTo>
                <a:lnTo>
                  <a:pt x="10053590" y="5562701"/>
                </a:lnTo>
                <a:lnTo>
                  <a:pt x="0" y="5562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1301" y="2418644"/>
            <a:ext cx="1148235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Statement Coverage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91301" y="3961694"/>
            <a:ext cx="12905398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This technique requires every possible statement in the code to be tested at least once during the testing process of </a:t>
            </a:r>
            <a:r>
              <a:rPr lang="en-US" sz="6000" u="sng">
                <a:solidFill>
                  <a:srgbClr val="0091EA"/>
                </a:solidFill>
                <a:latin typeface="Source Sans Pro"/>
                <a:hlinkClick r:id="rId3" tooltip="https://www.guru99.com/what-is-software-engineering.html"/>
              </a:rPr>
              <a:t>software engineering</a:t>
            </a:r>
            <a:r>
              <a:rPr lang="en-US" sz="6000">
                <a:solidFill>
                  <a:srgbClr val="222222"/>
                </a:solidFill>
                <a:latin typeface="Source Sans Pro"/>
              </a:rPr>
              <a:t>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88910" y="7831216"/>
            <a:ext cx="13868400" cy="1371600"/>
          </a:xfrm>
          <a:custGeom>
            <a:avLst/>
            <a:gdLst/>
            <a:ahLst/>
            <a:cxnLst/>
            <a:rect r="r" b="b" t="t" l="l"/>
            <a:pathLst>
              <a:path h="1371600" w="13868400">
                <a:moveTo>
                  <a:pt x="0" y="0"/>
                </a:moveTo>
                <a:lnTo>
                  <a:pt x="13868400" y="0"/>
                </a:lnTo>
                <a:lnTo>
                  <a:pt x="13868400" y="1371600"/>
                </a:lnTo>
                <a:lnTo>
                  <a:pt x="0" y="1371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75694" y="2306645"/>
            <a:ext cx="3883606" cy="6951655"/>
          </a:xfrm>
          <a:custGeom>
            <a:avLst/>
            <a:gdLst/>
            <a:ahLst/>
            <a:cxnLst/>
            <a:rect r="r" b="b" t="t" l="l"/>
            <a:pathLst>
              <a:path h="6951655" w="3883606">
                <a:moveTo>
                  <a:pt x="0" y="0"/>
                </a:moveTo>
                <a:lnTo>
                  <a:pt x="3883606" y="0"/>
                </a:lnTo>
                <a:lnTo>
                  <a:pt x="3883606" y="6951655"/>
                </a:lnTo>
                <a:lnTo>
                  <a:pt x="0" y="6951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099327"/>
            <a:ext cx="8515209" cy="4158973"/>
          </a:xfrm>
          <a:custGeom>
            <a:avLst/>
            <a:gdLst/>
            <a:ahLst/>
            <a:cxnLst/>
            <a:rect r="r" b="b" t="t" l="l"/>
            <a:pathLst>
              <a:path h="4158973" w="8515209">
                <a:moveTo>
                  <a:pt x="0" y="0"/>
                </a:moveTo>
                <a:lnTo>
                  <a:pt x="8515209" y="0"/>
                </a:lnTo>
                <a:lnTo>
                  <a:pt x="8515209" y="4158973"/>
                </a:lnTo>
                <a:lnTo>
                  <a:pt x="0" y="4158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49273"/>
            <a:ext cx="114823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91EA"/>
                </a:solidFill>
                <a:latin typeface="Roboto Slab Bold"/>
              </a:rPr>
              <a:t>Statement Coverage</a:t>
            </a:r>
          </a:p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(Example)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7176" y="3750600"/>
            <a:ext cx="1290539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Exercise all statements at </a:t>
            </a:r>
            <a:r>
              <a:rPr lang="en-US" sz="6000">
                <a:solidFill>
                  <a:srgbClr val="222222"/>
                </a:solidFill>
                <a:latin typeface="Source Sans Pro"/>
              </a:rPr>
              <a:t>least once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60793" y="3700283"/>
            <a:ext cx="4491573" cy="2886434"/>
          </a:xfrm>
          <a:custGeom>
            <a:avLst/>
            <a:gdLst/>
            <a:ahLst/>
            <a:cxnLst/>
            <a:rect r="r" b="b" t="t" l="l"/>
            <a:pathLst>
              <a:path h="2886434" w="4491573">
                <a:moveTo>
                  <a:pt x="0" y="0"/>
                </a:moveTo>
                <a:lnTo>
                  <a:pt x="4491574" y="0"/>
                </a:lnTo>
                <a:lnTo>
                  <a:pt x="4491574" y="2886434"/>
                </a:lnTo>
                <a:lnTo>
                  <a:pt x="0" y="2886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52367" y="3421048"/>
            <a:ext cx="4115158" cy="3307274"/>
          </a:xfrm>
          <a:custGeom>
            <a:avLst/>
            <a:gdLst/>
            <a:ahLst/>
            <a:cxnLst/>
            <a:rect r="r" b="b" t="t" l="l"/>
            <a:pathLst>
              <a:path h="3307274" w="4115158">
                <a:moveTo>
                  <a:pt x="0" y="0"/>
                </a:moveTo>
                <a:lnTo>
                  <a:pt x="4115158" y="0"/>
                </a:lnTo>
                <a:lnTo>
                  <a:pt x="4115158" y="3307275"/>
                </a:lnTo>
                <a:lnTo>
                  <a:pt x="0" y="3307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14435" y="6833098"/>
            <a:ext cx="13259130" cy="2325597"/>
          </a:xfrm>
          <a:custGeom>
            <a:avLst/>
            <a:gdLst/>
            <a:ahLst/>
            <a:cxnLst/>
            <a:rect r="r" b="b" t="t" l="l"/>
            <a:pathLst>
              <a:path h="2325597" w="13259130">
                <a:moveTo>
                  <a:pt x="0" y="0"/>
                </a:moveTo>
                <a:lnTo>
                  <a:pt x="13259130" y="0"/>
                </a:lnTo>
                <a:lnTo>
                  <a:pt x="13259130" y="2325596"/>
                </a:lnTo>
                <a:lnTo>
                  <a:pt x="0" y="23255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776392" y="4724174"/>
            <a:ext cx="6482908" cy="838651"/>
          </a:xfrm>
          <a:custGeom>
            <a:avLst/>
            <a:gdLst/>
            <a:ahLst/>
            <a:cxnLst/>
            <a:rect r="r" b="b" t="t" l="l"/>
            <a:pathLst>
              <a:path h="838651" w="6482908">
                <a:moveTo>
                  <a:pt x="0" y="0"/>
                </a:moveTo>
                <a:lnTo>
                  <a:pt x="6482908" y="0"/>
                </a:lnTo>
                <a:lnTo>
                  <a:pt x="6482908" y="838652"/>
                </a:lnTo>
                <a:lnTo>
                  <a:pt x="0" y="838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49273"/>
            <a:ext cx="114823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559"/>
              </a:lnSpc>
            </a:pPr>
            <a:r>
              <a:rPr lang="en-US" sz="8799">
                <a:solidFill>
                  <a:srgbClr val="0091EA"/>
                </a:solidFill>
                <a:latin typeface="Roboto Slab Bold"/>
              </a:rPr>
              <a:t>Statement Coverage</a:t>
            </a:r>
          </a:p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(Example) 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3487" y="798527"/>
            <a:ext cx="114823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Branch Coverage/ Decision Coverage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9696" y="3456002"/>
            <a:ext cx="12172934" cy="630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1"/>
              </a:lnSpc>
            </a:pPr>
            <a:r>
              <a:rPr lang="en-US" sz="5451">
                <a:solidFill>
                  <a:srgbClr val="263238"/>
                </a:solidFill>
                <a:latin typeface="Source Sans Pro"/>
              </a:rPr>
              <a:t>Branch coverage is a measure of the percentage of the decision points (Boolean expressions)</a:t>
            </a:r>
          </a:p>
          <a:p>
            <a:pPr algn="l" marL="1384717" indent="-692358" lvl="1">
              <a:lnSpc>
                <a:spcPts val="6541"/>
              </a:lnSpc>
              <a:buFont typeface="Arial"/>
              <a:buChar char="•"/>
            </a:pPr>
            <a:r>
              <a:rPr lang="en-US" sz="5451">
                <a:solidFill>
                  <a:srgbClr val="263238"/>
                </a:solidFill>
                <a:latin typeface="Source Sans Pro"/>
              </a:rPr>
              <a:t>if</a:t>
            </a:r>
          </a:p>
          <a:p>
            <a:pPr algn="l" marL="1384717" indent="-692358" lvl="1">
              <a:lnSpc>
                <a:spcPts val="6541"/>
              </a:lnSpc>
              <a:buFont typeface="Arial"/>
              <a:buChar char="•"/>
            </a:pPr>
            <a:r>
              <a:rPr lang="en-US" sz="5451">
                <a:solidFill>
                  <a:srgbClr val="263238"/>
                </a:solidFill>
                <a:latin typeface="Source Sans Pro"/>
              </a:rPr>
              <a:t>switch</a:t>
            </a:r>
          </a:p>
          <a:p>
            <a:pPr algn="l" marL="1384717" indent="-692358" lvl="1">
              <a:lnSpc>
                <a:spcPts val="6541"/>
              </a:lnSpc>
              <a:buFont typeface="Arial"/>
              <a:buChar char="•"/>
            </a:pPr>
            <a:r>
              <a:rPr lang="en-US" sz="5451">
                <a:solidFill>
                  <a:srgbClr val="263238"/>
                </a:solidFill>
                <a:latin typeface="Source Sans Pro"/>
              </a:rPr>
              <a:t>while</a:t>
            </a:r>
          </a:p>
          <a:p>
            <a:pPr algn="l" marL="1384717" indent="-692358" lvl="1">
              <a:lnSpc>
                <a:spcPts val="6541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777726" y="8456534"/>
            <a:ext cx="10274904" cy="1141656"/>
          </a:xfrm>
          <a:custGeom>
            <a:avLst/>
            <a:gdLst/>
            <a:ahLst/>
            <a:cxnLst/>
            <a:rect r="r" b="b" t="t" l="l"/>
            <a:pathLst>
              <a:path h="1141656" w="10274904">
                <a:moveTo>
                  <a:pt x="0" y="0"/>
                </a:moveTo>
                <a:lnTo>
                  <a:pt x="10274904" y="0"/>
                </a:lnTo>
                <a:lnTo>
                  <a:pt x="10274904" y="1141656"/>
                </a:lnTo>
                <a:lnTo>
                  <a:pt x="0" y="114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375694" y="2306645"/>
            <a:ext cx="3883606" cy="6951655"/>
          </a:xfrm>
          <a:custGeom>
            <a:avLst/>
            <a:gdLst/>
            <a:ahLst/>
            <a:cxnLst/>
            <a:rect r="r" b="b" t="t" l="l"/>
            <a:pathLst>
              <a:path h="6951655" w="3883606">
                <a:moveTo>
                  <a:pt x="0" y="0"/>
                </a:moveTo>
                <a:lnTo>
                  <a:pt x="3883606" y="0"/>
                </a:lnTo>
                <a:lnTo>
                  <a:pt x="3883606" y="6951655"/>
                </a:lnTo>
                <a:lnTo>
                  <a:pt x="0" y="6951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63122" y="4341488"/>
            <a:ext cx="9074778" cy="5143560"/>
          </a:xfrm>
          <a:custGeom>
            <a:avLst/>
            <a:gdLst/>
            <a:ahLst/>
            <a:cxnLst/>
            <a:rect r="r" b="b" t="t" l="l"/>
            <a:pathLst>
              <a:path h="5143560" w="9074778">
                <a:moveTo>
                  <a:pt x="0" y="0"/>
                </a:moveTo>
                <a:lnTo>
                  <a:pt x="9074778" y="0"/>
                </a:lnTo>
                <a:lnTo>
                  <a:pt x="9074778" y="5143561"/>
                </a:lnTo>
                <a:lnTo>
                  <a:pt x="0" y="51435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48" r="-2071" b="-1020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49273"/>
            <a:ext cx="1148235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0091EA"/>
                </a:solidFill>
                <a:latin typeface="Roboto Slab Bold"/>
              </a:rPr>
              <a:t>Branch Coverage/ Decision Coverage (Example)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7176" y="2788913"/>
            <a:ext cx="1290539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9501" indent="-539750" lvl="1">
              <a:lnSpc>
                <a:spcPts val="6000"/>
              </a:lnSpc>
              <a:buFont typeface="Arial"/>
              <a:buChar char="•"/>
            </a:pPr>
            <a:r>
              <a:rPr lang="en-US" sz="5000">
                <a:solidFill>
                  <a:srgbClr val="222222"/>
                </a:solidFill>
                <a:latin typeface="Source Sans Pro"/>
              </a:rPr>
              <a:t>Each decision has a true and</a:t>
            </a:r>
            <a:r>
              <a:rPr lang="en-US" sz="5000">
                <a:solidFill>
                  <a:srgbClr val="222222"/>
                </a:solidFill>
                <a:latin typeface="Source Sans Pro"/>
              </a:rPr>
              <a:t> false outcome at least once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3475" y="4404263"/>
            <a:ext cx="11482350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Condition Coverage 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3725" y="1320415"/>
            <a:ext cx="1496055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91EA"/>
                </a:solidFill>
                <a:latin typeface="Roboto Slab"/>
              </a:rPr>
              <a:t>Condition Coverage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0680" y="2628907"/>
            <a:ext cx="16206640" cy="578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310640" indent="-6553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The goal is to design test cases to ensure that each </a:t>
            </a:r>
            <a:r>
              <a:rPr lang="en-US" sz="4800">
                <a:solidFill>
                  <a:srgbClr val="263238"/>
                </a:solidFill>
                <a:latin typeface="Source Sans Pro"/>
              </a:rPr>
              <a:t>condition in a decision takes on all possible outcomes at least once.</a:t>
            </a:r>
          </a:p>
          <a:p>
            <a:pPr marL="1310640" indent="-6553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Ensures that every condition within a decision is covered</a:t>
            </a:r>
          </a:p>
          <a:p>
            <a:pPr>
              <a:lnSpc>
                <a:spcPts val="5759"/>
              </a:lnSpc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          </a:t>
            </a:r>
            <a:r>
              <a:rPr lang="en-US" sz="4800">
                <a:solidFill>
                  <a:srgbClr val="263238"/>
                </a:solidFill>
                <a:latin typeface="Source Sans Pro Bold"/>
              </a:rPr>
              <a:t>Consider the conditional expression:</a:t>
            </a:r>
          </a:p>
          <a:p>
            <a:pPr marL="1310640" indent="-6553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((c1 and c2)or c3)</a:t>
            </a:r>
          </a:p>
          <a:p>
            <a:pPr marL="1310640" indent="-6553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Each of c1, c2, and c3 are exercised at least once,</a:t>
            </a:r>
          </a:p>
          <a:p>
            <a:pPr algn="l" marL="1310640" indent="-655320" lvl="1">
              <a:lnSpc>
                <a:spcPts val="5759"/>
              </a:lnSpc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i.e. given true and false values require 23 test cases.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29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33343" y="2072623"/>
            <a:ext cx="11482350" cy="1591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Group Members: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33343" y="4134833"/>
            <a:ext cx="11482350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607D8B"/>
                </a:solidFill>
                <a:latin typeface="Source Sans Pro"/>
              </a:rPr>
              <a:t>Soma Nasir - 12322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607D8B"/>
                </a:solidFill>
                <a:latin typeface="Source Sans Pro"/>
              </a:rPr>
              <a:t>Noor ud Din - 12293 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607D8B"/>
                </a:solidFill>
                <a:latin typeface="Source Sans Pro"/>
              </a:rPr>
              <a:t>Talib ul Moula - 12313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2F99FF"/>
                </a:solidFill>
                <a:latin typeface="Source Sans Pro"/>
              </a:rPr>
              <a:t>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436203" y="2543034"/>
            <a:ext cx="4164251" cy="7454009"/>
          </a:xfrm>
          <a:custGeom>
            <a:avLst/>
            <a:gdLst/>
            <a:ahLst/>
            <a:cxnLst/>
            <a:rect r="r" b="b" t="t" l="l"/>
            <a:pathLst>
              <a:path h="7454009" w="4164251">
                <a:moveTo>
                  <a:pt x="0" y="0"/>
                </a:moveTo>
                <a:lnTo>
                  <a:pt x="4164250" y="0"/>
                </a:lnTo>
                <a:lnTo>
                  <a:pt x="4164250" y="7454009"/>
                </a:lnTo>
                <a:lnTo>
                  <a:pt x="0" y="74540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06397" y="4732330"/>
            <a:ext cx="8368664" cy="5264713"/>
          </a:xfrm>
          <a:custGeom>
            <a:avLst/>
            <a:gdLst/>
            <a:ahLst/>
            <a:cxnLst/>
            <a:rect r="r" b="b" t="t" l="l"/>
            <a:pathLst>
              <a:path h="5264713" w="8368664">
                <a:moveTo>
                  <a:pt x="0" y="0"/>
                </a:moveTo>
                <a:lnTo>
                  <a:pt x="8368664" y="0"/>
                </a:lnTo>
                <a:lnTo>
                  <a:pt x="8368664" y="5264713"/>
                </a:lnTo>
                <a:lnTo>
                  <a:pt x="0" y="52647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649273"/>
            <a:ext cx="1148235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0091EA"/>
                </a:solidFill>
                <a:latin typeface="Roboto Slab Bold"/>
              </a:rPr>
              <a:t>Condition Coverage (Example)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0296" y="2932105"/>
            <a:ext cx="12905398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22222"/>
                </a:solidFill>
                <a:latin typeface="Source Sans Pro"/>
              </a:rPr>
              <a:t>Each condition in a decision </a:t>
            </a:r>
            <a:r>
              <a:rPr lang="en-US" sz="3999">
                <a:solidFill>
                  <a:srgbClr val="222222"/>
                </a:solidFill>
                <a:latin typeface="Source Sans Pro"/>
              </a:rPr>
              <a:t>takes on all possible outcomes at least once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22222"/>
                </a:solidFill>
                <a:latin typeface="Source Sans Pro"/>
              </a:rPr>
              <a:t>Conditions: A&gt;1, B=0, A=2, X&gt;1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3725" y="698140"/>
            <a:ext cx="14960550" cy="123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91EA"/>
                </a:solidFill>
                <a:latin typeface="Roboto Slab"/>
              </a:rPr>
              <a:t>With multiple conditions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63725" y="1708869"/>
            <a:ext cx="5760893" cy="2213225"/>
          </a:xfrm>
          <a:custGeom>
            <a:avLst/>
            <a:gdLst/>
            <a:ahLst/>
            <a:cxnLst/>
            <a:rect r="r" b="b" t="t" l="l"/>
            <a:pathLst>
              <a:path h="2213225" w="5760893">
                <a:moveTo>
                  <a:pt x="0" y="0"/>
                </a:moveTo>
                <a:lnTo>
                  <a:pt x="5760893" y="0"/>
                </a:lnTo>
                <a:lnTo>
                  <a:pt x="5760893" y="2213224"/>
                </a:lnTo>
                <a:lnTo>
                  <a:pt x="0" y="2213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71817" y="2350624"/>
            <a:ext cx="7185651" cy="7240503"/>
          </a:xfrm>
          <a:custGeom>
            <a:avLst/>
            <a:gdLst/>
            <a:ahLst/>
            <a:cxnLst/>
            <a:rect r="r" b="b" t="t" l="l"/>
            <a:pathLst>
              <a:path h="7240503" w="7185651">
                <a:moveTo>
                  <a:pt x="0" y="0"/>
                </a:moveTo>
                <a:lnTo>
                  <a:pt x="7185651" y="0"/>
                </a:lnTo>
                <a:lnTo>
                  <a:pt x="7185651" y="7240503"/>
                </a:lnTo>
                <a:lnTo>
                  <a:pt x="0" y="7240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87959" y="6747359"/>
            <a:ext cx="5551288" cy="2893625"/>
          </a:xfrm>
          <a:custGeom>
            <a:avLst/>
            <a:gdLst/>
            <a:ahLst/>
            <a:cxnLst/>
            <a:rect r="r" b="b" t="t" l="l"/>
            <a:pathLst>
              <a:path h="2893625" w="5551288">
                <a:moveTo>
                  <a:pt x="0" y="0"/>
                </a:moveTo>
                <a:lnTo>
                  <a:pt x="5551289" y="0"/>
                </a:lnTo>
                <a:lnTo>
                  <a:pt x="5551289" y="2893625"/>
                </a:lnTo>
                <a:lnTo>
                  <a:pt x="0" y="2893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30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953359"/>
            <a:ext cx="8669807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</a:rPr>
              <a:t>Exercise all possible </a:t>
            </a:r>
            <a:r>
              <a:rPr lang="en-US" sz="3999">
                <a:solidFill>
                  <a:srgbClr val="000000"/>
                </a:solidFill>
                <a:latin typeface="Canva Sans"/>
              </a:rPr>
              <a:t>combinations of condition outcomes in each decision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 Bold"/>
              </a:rPr>
              <a:t>Conditions</a:t>
            </a:r>
            <a:r>
              <a:rPr lang="en-US" sz="3999">
                <a:solidFill>
                  <a:srgbClr val="000000"/>
                </a:solidFill>
                <a:latin typeface="Canva Sans"/>
              </a:rPr>
              <a:t>: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9215" y="1732224"/>
            <a:ext cx="14960550" cy="252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Advantages of White Box Testing: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9215" y="4437330"/>
            <a:ext cx="14960550" cy="5455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When the tester is knowledgeable, it becomes easy to find loop holes.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Extra Lines of code are removed.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Maximum Coverage.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helps in code optimization.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38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413" y="272045"/>
            <a:ext cx="14960550" cy="2716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Disadvantages of White-Box Testing: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25" y="2843093"/>
            <a:ext cx="17012626" cy="658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White box testing is too much time consuming when it comes to large-scale programming applications. 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is too much expensive and complex.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can lead to production error.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Changing in the code requires all the scenarios to be tested again.</a:t>
            </a:r>
          </a:p>
          <a:p>
            <a:pPr algn="l" marL="1524000" indent="-762000" lvl="1">
              <a:lnSpc>
                <a:spcPts val="7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80875" y="9607959"/>
            <a:ext cx="915700" cy="6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45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15584"/>
            <a:ext cx="14960550" cy="252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Advantages of Control Flow 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966106"/>
            <a:ext cx="14960550" cy="592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detects almost half of the defects that are determined during the unit testing.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also determines almost one-third of the defects of the whole program.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can be performed manually or automated.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12074" y="28732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5579" y="827349"/>
            <a:ext cx="14960550" cy="2522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Advantages of Statement Coverage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5579" y="3532455"/>
            <a:ext cx="14960550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measures the quality of code.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checks the flow of different paths in the program and it also ensure that whether those path are tested or not.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42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11534"/>
            <a:ext cx="14960550" cy="274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Disadvantages of Statement Coverage: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9634" y="4336086"/>
            <a:ext cx="14960550" cy="555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cannot test the false conditions.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does not understand the logical operators.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does not report that whether the loop reaches its termination condition.</a:t>
            </a:r>
          </a:p>
          <a:p>
            <a:pPr algn="l" marL="1524000" indent="-762000" lvl="1">
              <a:lnSpc>
                <a:spcPts val="7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59589" y="28732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97676"/>
            <a:ext cx="149605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Advantages of Branch Coverage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47526"/>
            <a:ext cx="14960550" cy="445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To validate that all the branches in the code are reached</a:t>
            </a:r>
          </a:p>
          <a:p>
            <a:pPr algn="l" marL="1447800" indent="-7239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eliminate problems that occur with statement coverage testing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688" y="369415"/>
            <a:ext cx="14960550" cy="256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Disadvantages of Branch Coverage: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15551" y="3190327"/>
            <a:ext cx="17374851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is more costly to accomplish branch testing in software testing.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It ignores branches within Boolean expressions which occur due to short-circuit operators.</a:t>
            </a:r>
          </a:p>
          <a:p>
            <a:pPr algn="l" marL="1524000" indent="-7620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63238"/>
                </a:solidFill>
                <a:latin typeface="Source Sans Pro"/>
              </a:rPr>
              <a:t>Accomplishing branch scope requires the generation of a bigger number of test cases.</a:t>
            </a:r>
          </a:p>
          <a:p>
            <a:pPr algn="l" marL="1524000" indent="-762000" lvl="1">
              <a:lnSpc>
                <a:spcPts val="72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49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3725" y="698140"/>
            <a:ext cx="14960550" cy="123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0091EA"/>
                </a:solidFill>
                <a:latin typeface="Roboto Slab"/>
              </a:rPr>
              <a:t>References: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5993" y="2605460"/>
            <a:ext cx="7795250" cy="697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63238"/>
                </a:solidFill>
                <a:latin typeface="Source Sans Pro Bold"/>
              </a:rPr>
              <a:t>Articles</a:t>
            </a:r>
          </a:p>
          <a:p>
            <a:pPr algn="l" marL="1935480" indent="-645160" lvl="2">
              <a:lnSpc>
                <a:spcPts val="4320"/>
              </a:lnSpc>
              <a:buFont typeface="Arial"/>
              <a:buChar char="⚬"/>
            </a:pPr>
            <a:r>
              <a:rPr lang="en-US" sz="3600" u="sng">
                <a:solidFill>
                  <a:srgbClr val="0091EA"/>
                </a:solidFill>
                <a:latin typeface="Source Sans Pro"/>
                <a:hlinkClick r:id="rId3" tooltip="https://students.cs.byu.edu/~cs340ta/spring2019/readings/WhiteBox.pdf"/>
              </a:rPr>
              <a:t>https://students.cs.byu.edu/~cs340ta/spring2019/readings/WhiteBox.pdf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17827" y="2544100"/>
            <a:ext cx="8711586" cy="697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263238"/>
                </a:solidFill>
                <a:latin typeface="Source Sans Pro Bold"/>
              </a:rPr>
              <a:t>Website Reference</a:t>
            </a:r>
          </a:p>
          <a:p>
            <a:pPr algn="l" marL="1935480" indent="-645160" lvl="2">
              <a:lnSpc>
                <a:spcPts val="4320"/>
              </a:lnSpc>
              <a:buFont typeface="Arial"/>
              <a:buChar char="⚬"/>
            </a:pPr>
            <a:r>
              <a:rPr lang="en-US" sz="3600" u="sng">
                <a:solidFill>
                  <a:srgbClr val="0091EA"/>
                </a:solidFill>
                <a:latin typeface="Source Sans Pro"/>
                <a:hlinkClick r:id="rId4" tooltip="https://www.guru99.com/code-coverage.html"/>
              </a:rPr>
              <a:t>https://www.guru99.com/code-coverage.html</a:t>
            </a:r>
          </a:p>
          <a:p>
            <a:pPr algn="l" marL="1935480" indent="-645160" lvl="2">
              <a:lnSpc>
                <a:spcPts val="4320"/>
              </a:lnSpc>
              <a:buFont typeface="Arial"/>
              <a:buChar char="⚬"/>
            </a:pPr>
            <a:r>
              <a:rPr lang="en-US" sz="3600" u="sng">
                <a:solidFill>
                  <a:srgbClr val="0091EA"/>
                </a:solidFill>
                <a:latin typeface="Source Sans Pro"/>
                <a:hlinkClick r:id="rId5" tooltip="https://www.geeksforgeeks.org/statement-coverage-testing/"/>
              </a:rPr>
              <a:t>https://www.geeksforgeeks.org/statement-coverage-testing/</a:t>
            </a:r>
          </a:p>
          <a:p>
            <a:pPr algn="l" marL="1935480" indent="-645160" lvl="2">
              <a:lnSpc>
                <a:spcPts val="4320"/>
              </a:lnSpc>
              <a:buFont typeface="Arial"/>
              <a:buChar char="⚬"/>
            </a:pPr>
            <a:r>
              <a:rPr lang="en-US" sz="3600" u="sng">
                <a:solidFill>
                  <a:srgbClr val="0091EA"/>
                </a:solidFill>
                <a:latin typeface="Source Sans Pro"/>
                <a:hlinkClick r:id="rId6" tooltip="https://www.educba.com/branch-coverage/#:~:text=Branch%20Coverage%20(%25)%20%3D%203%2F3,branching%20for%20functional%20looping%20statements"/>
              </a:rPr>
              <a:t>https://www.educba.com/branch-coverage/#:~:text=Branch%20Coverage%20(%25)%20%3D%203%2F3,branching%20for%20functional%20looping%20statements</a:t>
            </a:r>
            <a:r>
              <a:rPr lang="en-US" sz="3600">
                <a:solidFill>
                  <a:srgbClr val="263238"/>
                </a:solidFill>
                <a:latin typeface="Source Sans Pro"/>
              </a:rPr>
              <a:t>.</a:t>
            </a:r>
          </a:p>
          <a:p>
            <a:pPr algn="l" marL="1935480" indent="-645160" lvl="2">
              <a:lnSpc>
                <a:spcPts val="432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80875" y="9607959"/>
            <a:ext cx="915700" cy="6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53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38411" y="1998078"/>
            <a:ext cx="11482350" cy="153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0091EA"/>
                </a:solidFill>
                <a:latin typeface="Roboto Slab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05501" y="3860150"/>
            <a:ext cx="14060674" cy="3609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Understand White Box Testing</a:t>
            </a:r>
          </a:p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Understand what to verify</a:t>
            </a:r>
          </a:p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Understand how to verify</a:t>
            </a:r>
          </a:p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Go Through the Techniques</a:t>
            </a:r>
          </a:p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63238"/>
                </a:solidFill>
                <a:latin typeface="Source Sans Pro"/>
              </a:rPr>
              <a:t>Advantages and Disadvantages associated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80875" y="9591025"/>
            <a:ext cx="915700" cy="6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00193" y="9591127"/>
            <a:ext cx="914550" cy="60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54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09" t="0" r="-310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2825" y="2119736"/>
            <a:ext cx="11482350" cy="138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White Box 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02825" y="3689338"/>
            <a:ext cx="11482350" cy="4477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Nunito"/>
              </a:rPr>
              <a:t>White box testing is a testing technique, that examines the program structure and derives test data from the program logic/code. </a:t>
            </a:r>
          </a:p>
          <a:p>
            <a:pPr algn="just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22222"/>
                </a:solidFill>
                <a:latin typeface="Source Sans Pro"/>
              </a:rPr>
              <a:t>Internal structure</a:t>
            </a:r>
          </a:p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22222"/>
                </a:solidFill>
                <a:latin typeface="Source Sans Pro"/>
              </a:rPr>
              <a:t>Design</a:t>
            </a:r>
          </a:p>
          <a:p>
            <a:pPr algn="l" marL="1234440" indent="-61722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222222"/>
                </a:solidFill>
                <a:latin typeface="Source Sans Pro"/>
              </a:rPr>
              <a:t>Coding</a:t>
            </a:r>
          </a:p>
          <a:p>
            <a:pPr algn="l" marL="1028700" indent="-514350" lvl="1">
              <a:lnSpc>
                <a:spcPts val="4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80875" y="9591025"/>
            <a:ext cx="915700" cy="6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2825" y="2119736"/>
            <a:ext cx="11482350" cy="138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White Box 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02825" y="3698863"/>
            <a:ext cx="11482350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White box testing is also know as Glass Testing or Open Box testing. It is detailed examination of internal structure and logic of code.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This examination is demonstrated through test cases creation by looking at the code to detect any potential failure scenarios.</a:t>
            </a:r>
          </a:p>
          <a:p>
            <a:pPr algn="l" marL="1028700" indent="-514350" lvl="1">
              <a:lnSpc>
                <a:spcPts val="4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80875" y="9591025"/>
            <a:ext cx="915700" cy="6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02825" y="2119736"/>
            <a:ext cx="11482350" cy="138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White Box Testing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02825" y="3698863"/>
            <a:ext cx="11482350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White box testing utilizes the logical flow through a program to propose test cases.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Logical flow means the way in which certain parts of a program may be executed as we run the program.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Logical flow of 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a 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p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r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ogram 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c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an be 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re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pr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es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e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n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ted by a 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Con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trol Flow Graph (CFG).</a:t>
            </a:r>
          </a:p>
          <a:p>
            <a:pPr algn="l" marL="1028700" indent="-514350" lvl="1">
              <a:lnSpc>
                <a:spcPts val="4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280875" y="9591025"/>
            <a:ext cx="915700" cy="6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600">
                <a:solidFill>
                  <a:srgbClr val="0091EA"/>
                </a:solidFill>
                <a:latin typeface="Source Sans Pro Bold"/>
              </a:rPr>
              <a:t>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58887" y="2749838"/>
            <a:ext cx="11482350" cy="138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How to Perform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8887" y="4422596"/>
            <a:ext cx="13770226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UNDERSTAND THE SOURCE CODE</a:t>
            </a:r>
          </a:p>
          <a:p>
            <a:pPr marL="1295400" indent="-647700" lvl="1">
              <a:lnSpc>
                <a:spcPts val="7200"/>
              </a:lnSpc>
              <a:buFont typeface="Arial"/>
              <a:buChar char="•"/>
            </a:pPr>
            <a:r>
              <a:rPr lang="en-US" sz="6000">
                <a:solidFill>
                  <a:srgbClr val="222222"/>
                </a:solidFill>
                <a:latin typeface="Source Sans Pro"/>
              </a:rPr>
              <a:t>CREATE TEST CASES AND EXECUTE</a:t>
            </a:r>
          </a:p>
          <a:p>
            <a:pPr algn="just">
              <a:lnSpc>
                <a:spcPts val="720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56012" y="9241098"/>
            <a:ext cx="230700" cy="230100"/>
            <a:chOff x="0" y="0"/>
            <a:chExt cx="307600" cy="30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561436" y="8345752"/>
            <a:ext cx="230700" cy="230100"/>
            <a:chOff x="0" y="0"/>
            <a:chExt cx="307600" cy="30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767456" y="6647646"/>
            <a:ext cx="153300" cy="153300"/>
            <a:chOff x="0" y="0"/>
            <a:chExt cx="204400" cy="20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554" y="9828500"/>
            <a:ext cx="230700" cy="230100"/>
            <a:chOff x="0" y="0"/>
            <a:chExt cx="307600" cy="30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4753482" y="997218"/>
            <a:ext cx="230700" cy="230100"/>
            <a:chOff x="0" y="0"/>
            <a:chExt cx="307600" cy="306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9870" y="5388910"/>
            <a:ext cx="230700" cy="230100"/>
            <a:chOff x="0" y="0"/>
            <a:chExt cx="307600" cy="306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04030" y="1267144"/>
            <a:ext cx="230700" cy="230100"/>
            <a:chOff x="0" y="0"/>
            <a:chExt cx="307600" cy="30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95420" y="2142676"/>
            <a:ext cx="423300" cy="422700"/>
            <a:chOff x="0" y="0"/>
            <a:chExt cx="564400" cy="563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608988" y="7231594"/>
            <a:ext cx="326700" cy="326100"/>
            <a:chOff x="0" y="0"/>
            <a:chExt cx="435600" cy="434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746666" y="8354472"/>
            <a:ext cx="326700" cy="326100"/>
            <a:chOff x="0" y="0"/>
            <a:chExt cx="435600" cy="434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97576" y="3174068"/>
            <a:ext cx="153300" cy="153300"/>
            <a:chOff x="0" y="0"/>
            <a:chExt cx="204400" cy="204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2773916" y="433806"/>
            <a:ext cx="423300" cy="422700"/>
            <a:chOff x="0" y="0"/>
            <a:chExt cx="564400" cy="563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15934" y="3982138"/>
            <a:ext cx="153300" cy="153300"/>
            <a:chOff x="0" y="0"/>
            <a:chExt cx="204400" cy="204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831496" y="756710"/>
            <a:ext cx="153300" cy="153300"/>
            <a:chOff x="0" y="0"/>
            <a:chExt cx="204400" cy="204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6009008" y="9116042"/>
            <a:ext cx="423300" cy="422700"/>
            <a:chOff x="0" y="0"/>
            <a:chExt cx="564400" cy="5636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4129486" y="2565376"/>
            <a:ext cx="11431950" cy="21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9"/>
              </a:lnSpc>
            </a:pPr>
            <a:r>
              <a:rPr lang="en-US" sz="11600">
                <a:solidFill>
                  <a:srgbClr val="0091EA"/>
                </a:solidFill>
                <a:latin typeface="Roboto Slab Bold"/>
              </a:rPr>
              <a:t>White Box Testing Techniques</a:t>
            </a:r>
          </a:p>
        </p:txBody>
      </p:sp>
      <p:grpSp>
        <p:nvGrpSpPr>
          <p:cNvPr name="Group 44" id="44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56012" y="9241098"/>
            <a:ext cx="230700" cy="230100"/>
            <a:chOff x="0" y="0"/>
            <a:chExt cx="307600" cy="306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561436" y="8345752"/>
            <a:ext cx="230700" cy="230100"/>
            <a:chOff x="0" y="0"/>
            <a:chExt cx="307600" cy="30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767456" y="6647646"/>
            <a:ext cx="153300" cy="153300"/>
            <a:chOff x="0" y="0"/>
            <a:chExt cx="204400" cy="204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554" y="9828500"/>
            <a:ext cx="230700" cy="230100"/>
            <a:chOff x="0" y="0"/>
            <a:chExt cx="307600" cy="306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362298" y="3265514"/>
            <a:ext cx="230700" cy="230100"/>
            <a:chOff x="0" y="0"/>
            <a:chExt cx="307600" cy="306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9870" y="5388910"/>
            <a:ext cx="230700" cy="230100"/>
            <a:chOff x="0" y="0"/>
            <a:chExt cx="307600" cy="306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04030" y="1267144"/>
            <a:ext cx="230700" cy="230100"/>
            <a:chOff x="0" y="0"/>
            <a:chExt cx="307600" cy="306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256794" cy="256032"/>
            </a:xfrm>
            <a:custGeom>
              <a:avLst/>
              <a:gdLst/>
              <a:ahLst/>
              <a:cxnLst/>
              <a:rect r="r" b="b" t="t" l="l"/>
              <a:pathLst>
                <a:path h="256032" w="256794">
                  <a:moveTo>
                    <a:pt x="0" y="128016"/>
                  </a:moveTo>
                  <a:cubicBezTo>
                    <a:pt x="0" y="57277"/>
                    <a:pt x="57531" y="0"/>
                    <a:pt x="128397" y="0"/>
                  </a:cubicBezTo>
                  <a:cubicBezTo>
                    <a:pt x="199263" y="0"/>
                    <a:pt x="256794" y="57277"/>
                    <a:pt x="256794" y="128016"/>
                  </a:cubicBezTo>
                  <a:cubicBezTo>
                    <a:pt x="256794" y="198755"/>
                    <a:pt x="199263" y="256032"/>
                    <a:pt x="128397" y="256032"/>
                  </a:cubicBezTo>
                  <a:cubicBezTo>
                    <a:pt x="57531" y="256032"/>
                    <a:pt x="0" y="198755"/>
                    <a:pt x="0" y="1280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7594" cy="306832"/>
            </a:xfrm>
            <a:custGeom>
              <a:avLst/>
              <a:gdLst/>
              <a:ahLst/>
              <a:cxnLst/>
              <a:rect r="r" b="b" t="t" l="l"/>
              <a:pathLst>
                <a:path h="306832" w="307594">
                  <a:moveTo>
                    <a:pt x="0" y="153416"/>
                  </a:moveTo>
                  <a:cubicBezTo>
                    <a:pt x="0" y="68580"/>
                    <a:pt x="68961" y="0"/>
                    <a:pt x="153797" y="0"/>
                  </a:cubicBezTo>
                  <a:lnTo>
                    <a:pt x="153797" y="25400"/>
                  </a:lnTo>
                  <a:lnTo>
                    <a:pt x="153797" y="0"/>
                  </a:lnTo>
                  <a:cubicBezTo>
                    <a:pt x="238633" y="0"/>
                    <a:pt x="307594" y="68580"/>
                    <a:pt x="307594" y="153416"/>
                  </a:cubicBezTo>
                  <a:lnTo>
                    <a:pt x="282194" y="153416"/>
                  </a:lnTo>
                  <a:lnTo>
                    <a:pt x="307594" y="153416"/>
                  </a:lnTo>
                  <a:cubicBezTo>
                    <a:pt x="307594" y="238252"/>
                    <a:pt x="238633" y="306832"/>
                    <a:pt x="153797" y="306832"/>
                  </a:cubicBezTo>
                  <a:lnTo>
                    <a:pt x="153797" y="281432"/>
                  </a:lnTo>
                  <a:lnTo>
                    <a:pt x="153797" y="306832"/>
                  </a:lnTo>
                  <a:cubicBezTo>
                    <a:pt x="68961" y="306832"/>
                    <a:pt x="0" y="238252"/>
                    <a:pt x="0" y="153416"/>
                  </a:cubicBezTo>
                  <a:lnTo>
                    <a:pt x="25400" y="153416"/>
                  </a:lnTo>
                  <a:lnTo>
                    <a:pt x="50800" y="153416"/>
                  </a:lnTo>
                  <a:lnTo>
                    <a:pt x="25400" y="153416"/>
                  </a:lnTo>
                  <a:lnTo>
                    <a:pt x="0" y="153416"/>
                  </a:lnTo>
                  <a:moveTo>
                    <a:pt x="50800" y="153416"/>
                  </a:moveTo>
                  <a:cubicBezTo>
                    <a:pt x="50800" y="167386"/>
                    <a:pt x="39370" y="178816"/>
                    <a:pt x="25400" y="178816"/>
                  </a:cubicBezTo>
                  <a:cubicBezTo>
                    <a:pt x="11430" y="178816"/>
                    <a:pt x="0" y="167386"/>
                    <a:pt x="0" y="153416"/>
                  </a:cubicBezTo>
                  <a:cubicBezTo>
                    <a:pt x="0" y="139446"/>
                    <a:pt x="11430" y="128016"/>
                    <a:pt x="25400" y="128016"/>
                  </a:cubicBezTo>
                  <a:cubicBezTo>
                    <a:pt x="39370" y="128016"/>
                    <a:pt x="50800" y="139446"/>
                    <a:pt x="50800" y="153416"/>
                  </a:cubicBezTo>
                  <a:cubicBezTo>
                    <a:pt x="50800" y="210058"/>
                    <a:pt x="96901" y="256032"/>
                    <a:pt x="153797" y="256032"/>
                  </a:cubicBezTo>
                  <a:cubicBezTo>
                    <a:pt x="210693" y="256032"/>
                    <a:pt x="256794" y="210058"/>
                    <a:pt x="256794" y="153416"/>
                  </a:cubicBezTo>
                  <a:cubicBezTo>
                    <a:pt x="256794" y="96774"/>
                    <a:pt x="210820" y="50800"/>
                    <a:pt x="153797" y="50800"/>
                  </a:cubicBezTo>
                  <a:lnTo>
                    <a:pt x="153797" y="25400"/>
                  </a:lnTo>
                  <a:lnTo>
                    <a:pt x="153797" y="50800"/>
                  </a:lnTo>
                  <a:cubicBezTo>
                    <a:pt x="96901" y="50800"/>
                    <a:pt x="50800" y="96774"/>
                    <a:pt x="50800" y="153416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95420" y="2142676"/>
            <a:ext cx="423300" cy="422700"/>
            <a:chOff x="0" y="0"/>
            <a:chExt cx="564400" cy="563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608988" y="7231594"/>
            <a:ext cx="326700" cy="326100"/>
            <a:chOff x="0" y="0"/>
            <a:chExt cx="435600" cy="434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746666" y="8354472"/>
            <a:ext cx="326700" cy="326100"/>
            <a:chOff x="0" y="0"/>
            <a:chExt cx="435600" cy="434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5610" cy="434848"/>
            </a:xfrm>
            <a:custGeom>
              <a:avLst/>
              <a:gdLst/>
              <a:ahLst/>
              <a:cxnLst/>
              <a:rect r="r" b="b" t="t" l="l"/>
              <a:pathLst>
                <a:path h="434848" w="435610">
                  <a:moveTo>
                    <a:pt x="0" y="217424"/>
                  </a:moveTo>
                  <a:cubicBezTo>
                    <a:pt x="0" y="97282"/>
                    <a:pt x="97536" y="0"/>
                    <a:pt x="217805" y="0"/>
                  </a:cubicBezTo>
                  <a:lnTo>
                    <a:pt x="217805" y="25400"/>
                  </a:lnTo>
                  <a:lnTo>
                    <a:pt x="217805" y="0"/>
                  </a:lnTo>
                  <a:cubicBezTo>
                    <a:pt x="338074" y="0"/>
                    <a:pt x="435610" y="97282"/>
                    <a:pt x="435610" y="217424"/>
                  </a:cubicBezTo>
                  <a:cubicBezTo>
                    <a:pt x="435610" y="337566"/>
                    <a:pt x="338074" y="434848"/>
                    <a:pt x="217805" y="434848"/>
                  </a:cubicBezTo>
                  <a:lnTo>
                    <a:pt x="217805" y="409448"/>
                  </a:lnTo>
                  <a:lnTo>
                    <a:pt x="217805" y="434848"/>
                  </a:lnTo>
                  <a:cubicBezTo>
                    <a:pt x="97536" y="434848"/>
                    <a:pt x="0" y="337566"/>
                    <a:pt x="0" y="217424"/>
                  </a:cubicBezTo>
                  <a:lnTo>
                    <a:pt x="25400" y="217424"/>
                  </a:lnTo>
                  <a:lnTo>
                    <a:pt x="42291" y="236347"/>
                  </a:lnTo>
                  <a:cubicBezTo>
                    <a:pt x="34798" y="242951"/>
                    <a:pt x="24130" y="244602"/>
                    <a:pt x="14986" y="240538"/>
                  </a:cubicBezTo>
                  <a:cubicBezTo>
                    <a:pt x="5842" y="236474"/>
                    <a:pt x="0" y="227457"/>
                    <a:pt x="0" y="217424"/>
                  </a:cubicBezTo>
                  <a:moveTo>
                    <a:pt x="50800" y="217424"/>
                  </a:moveTo>
                  <a:lnTo>
                    <a:pt x="25400" y="217424"/>
                  </a:lnTo>
                  <a:lnTo>
                    <a:pt x="8509" y="198374"/>
                  </a:lnTo>
                  <a:cubicBezTo>
                    <a:pt x="16002" y="191770"/>
                    <a:pt x="26670" y="190119"/>
                    <a:pt x="35814" y="194183"/>
                  </a:cubicBezTo>
                  <a:cubicBezTo>
                    <a:pt x="44958" y="198247"/>
                    <a:pt x="50800" y="207391"/>
                    <a:pt x="50800" y="217424"/>
                  </a:cubicBezTo>
                  <a:cubicBezTo>
                    <a:pt x="50800" y="309372"/>
                    <a:pt x="125476" y="384048"/>
                    <a:pt x="217805" y="384048"/>
                  </a:cubicBezTo>
                  <a:cubicBezTo>
                    <a:pt x="310134" y="384048"/>
                    <a:pt x="384810" y="309372"/>
                    <a:pt x="384810" y="217424"/>
                  </a:cubicBezTo>
                  <a:lnTo>
                    <a:pt x="410210" y="217424"/>
                  </a:lnTo>
                  <a:lnTo>
                    <a:pt x="384810" y="217424"/>
                  </a:lnTo>
                  <a:cubicBezTo>
                    <a:pt x="384810" y="125476"/>
                    <a:pt x="310134" y="50800"/>
                    <a:pt x="217805" y="50800"/>
                  </a:cubicBezTo>
                  <a:lnTo>
                    <a:pt x="217805" y="25400"/>
                  </a:lnTo>
                  <a:lnTo>
                    <a:pt x="217805" y="50800"/>
                  </a:lnTo>
                  <a:cubicBezTo>
                    <a:pt x="125476" y="50800"/>
                    <a:pt x="50800" y="125476"/>
                    <a:pt x="50800" y="217424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297576" y="3174068"/>
            <a:ext cx="153300" cy="153300"/>
            <a:chOff x="0" y="0"/>
            <a:chExt cx="204400" cy="204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2773916" y="433806"/>
            <a:ext cx="423300" cy="422700"/>
            <a:chOff x="0" y="0"/>
            <a:chExt cx="564400" cy="5636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15934" y="3982138"/>
            <a:ext cx="153300" cy="153300"/>
            <a:chOff x="0" y="0"/>
            <a:chExt cx="204400" cy="204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6831496" y="756710"/>
            <a:ext cx="153300" cy="153300"/>
            <a:chOff x="0" y="0"/>
            <a:chExt cx="204400" cy="204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5400" y="25400"/>
              <a:ext cx="153670" cy="153670"/>
            </a:xfrm>
            <a:custGeom>
              <a:avLst/>
              <a:gdLst/>
              <a:ahLst/>
              <a:cxnLst/>
              <a:rect r="r" b="b" t="t" l="l"/>
              <a:pathLst>
                <a:path h="153670" w="153670">
                  <a:moveTo>
                    <a:pt x="0" y="76835"/>
                  </a:moveTo>
                  <a:cubicBezTo>
                    <a:pt x="0" y="34417"/>
                    <a:pt x="34417" y="0"/>
                    <a:pt x="76835" y="0"/>
                  </a:cubicBezTo>
                  <a:cubicBezTo>
                    <a:pt x="119253" y="0"/>
                    <a:pt x="153670" y="34417"/>
                    <a:pt x="153670" y="76835"/>
                  </a:cubicBezTo>
                  <a:cubicBezTo>
                    <a:pt x="153670" y="119253"/>
                    <a:pt x="119253" y="153670"/>
                    <a:pt x="76835" y="153670"/>
                  </a:cubicBezTo>
                  <a:cubicBezTo>
                    <a:pt x="34417" y="153670"/>
                    <a:pt x="0" y="119253"/>
                    <a:pt x="0" y="768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04470" cy="204470"/>
            </a:xfrm>
            <a:custGeom>
              <a:avLst/>
              <a:gdLst/>
              <a:ahLst/>
              <a:cxnLst/>
              <a:rect r="r" b="b" t="t" l="l"/>
              <a:pathLst>
                <a:path h="204470" w="204470">
                  <a:moveTo>
                    <a:pt x="0" y="102235"/>
                  </a:moveTo>
                  <a:cubicBezTo>
                    <a:pt x="0" y="45720"/>
                    <a:pt x="45720" y="0"/>
                    <a:pt x="102235" y="0"/>
                  </a:cubicBezTo>
                  <a:lnTo>
                    <a:pt x="102235" y="25400"/>
                  </a:lnTo>
                  <a:lnTo>
                    <a:pt x="102235" y="0"/>
                  </a:lnTo>
                  <a:cubicBezTo>
                    <a:pt x="158623" y="0"/>
                    <a:pt x="204470" y="45720"/>
                    <a:pt x="204470" y="102235"/>
                  </a:cubicBezTo>
                  <a:cubicBezTo>
                    <a:pt x="204470" y="158750"/>
                    <a:pt x="158750" y="204470"/>
                    <a:pt x="102235" y="204470"/>
                  </a:cubicBezTo>
                  <a:lnTo>
                    <a:pt x="102235" y="179070"/>
                  </a:lnTo>
                  <a:lnTo>
                    <a:pt x="102235" y="204470"/>
                  </a:lnTo>
                  <a:cubicBezTo>
                    <a:pt x="45720" y="204343"/>
                    <a:pt x="0" y="158623"/>
                    <a:pt x="0" y="102235"/>
                  </a:cubicBezTo>
                  <a:lnTo>
                    <a:pt x="25400" y="102235"/>
                  </a:lnTo>
                  <a:lnTo>
                    <a:pt x="48133" y="113538"/>
                  </a:lnTo>
                  <a:cubicBezTo>
                    <a:pt x="42926" y="124079"/>
                    <a:pt x="30988" y="129667"/>
                    <a:pt x="19558" y="126873"/>
                  </a:cubicBezTo>
                  <a:cubicBezTo>
                    <a:pt x="8128" y="124079"/>
                    <a:pt x="0" y="113919"/>
                    <a:pt x="0" y="102235"/>
                  </a:cubicBezTo>
                  <a:moveTo>
                    <a:pt x="50800" y="102235"/>
                  </a:moveTo>
                  <a:lnTo>
                    <a:pt x="25400" y="102235"/>
                  </a:lnTo>
                  <a:lnTo>
                    <a:pt x="2667" y="90805"/>
                  </a:lnTo>
                  <a:cubicBezTo>
                    <a:pt x="8001" y="80264"/>
                    <a:pt x="19812" y="74803"/>
                    <a:pt x="31242" y="77470"/>
                  </a:cubicBezTo>
                  <a:cubicBezTo>
                    <a:pt x="42672" y="80137"/>
                    <a:pt x="50800" y="90424"/>
                    <a:pt x="50800" y="102235"/>
                  </a:cubicBezTo>
                  <a:cubicBezTo>
                    <a:pt x="50800" y="130683"/>
                    <a:pt x="73787" y="153670"/>
                    <a:pt x="102235" y="153670"/>
                  </a:cubicBezTo>
                  <a:cubicBezTo>
                    <a:pt x="130683" y="153670"/>
                    <a:pt x="153670" y="130683"/>
                    <a:pt x="153670" y="102235"/>
                  </a:cubicBezTo>
                  <a:lnTo>
                    <a:pt x="179070" y="102235"/>
                  </a:lnTo>
                  <a:lnTo>
                    <a:pt x="153670" y="102235"/>
                  </a:lnTo>
                  <a:cubicBezTo>
                    <a:pt x="153543" y="73787"/>
                    <a:pt x="130556" y="50800"/>
                    <a:pt x="102235" y="50800"/>
                  </a:cubicBezTo>
                  <a:lnTo>
                    <a:pt x="102235" y="25400"/>
                  </a:lnTo>
                  <a:lnTo>
                    <a:pt x="102235" y="50800"/>
                  </a:lnTo>
                  <a:cubicBezTo>
                    <a:pt x="73787" y="50800"/>
                    <a:pt x="50800" y="73787"/>
                    <a:pt x="50800" y="102235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6009008" y="9116042"/>
            <a:ext cx="423300" cy="422700"/>
            <a:chOff x="0" y="0"/>
            <a:chExt cx="564400" cy="5636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564388" cy="563626"/>
            </a:xfrm>
            <a:custGeom>
              <a:avLst/>
              <a:gdLst/>
              <a:ahLst/>
              <a:cxnLst/>
              <a:rect r="r" b="b" t="t" l="l"/>
              <a:pathLst>
                <a:path h="563626" w="564388">
                  <a:moveTo>
                    <a:pt x="0" y="281813"/>
                  </a:moveTo>
                  <a:cubicBezTo>
                    <a:pt x="0" y="126111"/>
                    <a:pt x="126365" y="0"/>
                    <a:pt x="282194" y="0"/>
                  </a:cubicBezTo>
                  <a:lnTo>
                    <a:pt x="282194" y="25400"/>
                  </a:lnTo>
                  <a:lnTo>
                    <a:pt x="282194" y="0"/>
                  </a:lnTo>
                  <a:cubicBezTo>
                    <a:pt x="438023" y="0"/>
                    <a:pt x="564388" y="126111"/>
                    <a:pt x="564388" y="281813"/>
                  </a:cubicBezTo>
                  <a:lnTo>
                    <a:pt x="538988" y="281813"/>
                  </a:lnTo>
                  <a:lnTo>
                    <a:pt x="564388" y="281813"/>
                  </a:lnTo>
                  <a:cubicBezTo>
                    <a:pt x="564388" y="437515"/>
                    <a:pt x="438023" y="563626"/>
                    <a:pt x="282194" y="563626"/>
                  </a:cubicBezTo>
                  <a:lnTo>
                    <a:pt x="282194" y="538226"/>
                  </a:lnTo>
                  <a:lnTo>
                    <a:pt x="282194" y="563626"/>
                  </a:lnTo>
                  <a:cubicBezTo>
                    <a:pt x="126365" y="563626"/>
                    <a:pt x="0" y="437515"/>
                    <a:pt x="0" y="281813"/>
                  </a:cubicBezTo>
                  <a:lnTo>
                    <a:pt x="25400" y="281813"/>
                  </a:lnTo>
                  <a:lnTo>
                    <a:pt x="50800" y="281813"/>
                  </a:lnTo>
                  <a:lnTo>
                    <a:pt x="25400" y="281813"/>
                  </a:lnTo>
                  <a:lnTo>
                    <a:pt x="0" y="281813"/>
                  </a:lnTo>
                  <a:moveTo>
                    <a:pt x="50800" y="281813"/>
                  </a:moveTo>
                  <a:cubicBezTo>
                    <a:pt x="50800" y="295783"/>
                    <a:pt x="39370" y="307213"/>
                    <a:pt x="25400" y="307213"/>
                  </a:cubicBezTo>
                  <a:cubicBezTo>
                    <a:pt x="11430" y="307213"/>
                    <a:pt x="0" y="295783"/>
                    <a:pt x="0" y="281813"/>
                  </a:cubicBezTo>
                  <a:cubicBezTo>
                    <a:pt x="0" y="267843"/>
                    <a:pt x="11430" y="256413"/>
                    <a:pt x="25400" y="256413"/>
                  </a:cubicBezTo>
                  <a:cubicBezTo>
                    <a:pt x="39370" y="256413"/>
                    <a:pt x="50800" y="267843"/>
                    <a:pt x="50800" y="281813"/>
                  </a:cubicBezTo>
                  <a:cubicBezTo>
                    <a:pt x="50800" y="409321"/>
                    <a:pt x="154305" y="512826"/>
                    <a:pt x="282194" y="512826"/>
                  </a:cubicBezTo>
                  <a:cubicBezTo>
                    <a:pt x="410083" y="512826"/>
                    <a:pt x="513588" y="409321"/>
                    <a:pt x="513588" y="281813"/>
                  </a:cubicBezTo>
                  <a:cubicBezTo>
                    <a:pt x="513588" y="154305"/>
                    <a:pt x="410083" y="50800"/>
                    <a:pt x="282194" y="50800"/>
                  </a:cubicBezTo>
                  <a:lnTo>
                    <a:pt x="282194" y="25400"/>
                  </a:lnTo>
                  <a:lnTo>
                    <a:pt x="282194" y="50800"/>
                  </a:lnTo>
                  <a:cubicBezTo>
                    <a:pt x="154305" y="50800"/>
                    <a:pt x="50800" y="154305"/>
                    <a:pt x="50800" y="281813"/>
                  </a:cubicBezTo>
                  <a:close/>
                </a:path>
              </a:pathLst>
            </a:custGeom>
            <a:solidFill>
              <a:srgbClr val="0091EA"/>
            </a:solidFill>
          </p:spPr>
        </p:sp>
      </p:grpSp>
      <p:sp>
        <p:nvSpPr>
          <p:cNvPr name="TextBox 43" id="43"/>
          <p:cNvSpPr txBox="true"/>
          <p:nvPr/>
        </p:nvSpPr>
        <p:spPr>
          <a:xfrm rot="0">
            <a:off x="3402825" y="2518425"/>
            <a:ext cx="11482350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sz="8800">
                <a:solidFill>
                  <a:srgbClr val="0091EA"/>
                </a:solidFill>
                <a:latin typeface="Roboto Slab Bold"/>
              </a:rPr>
              <a:t>White Box Testing Techniques 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402825" y="5377800"/>
            <a:ext cx="11482350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Control Flow Graph</a:t>
            </a:r>
            <a:r>
              <a:rPr lang="en-US" sz="3999">
                <a:solidFill>
                  <a:srgbClr val="000000"/>
                </a:solidFill>
                <a:latin typeface="Nunito"/>
              </a:rPr>
              <a:t> 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Statement Coverage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Decision Coverage / Branch Coverage </a:t>
            </a:r>
          </a:p>
          <a:p>
            <a:pPr algn="just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Nunito"/>
              </a:rPr>
              <a:t>Condition Coverage 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11985832" y="649273"/>
            <a:ext cx="5614622" cy="1482753"/>
            <a:chOff x="0" y="0"/>
            <a:chExt cx="7486162" cy="197700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448327" y="0"/>
              <a:ext cx="2037835" cy="1977004"/>
            </a:xfrm>
            <a:custGeom>
              <a:avLst/>
              <a:gdLst/>
              <a:ahLst/>
              <a:cxnLst/>
              <a:rect r="r" b="b" t="t" l="l"/>
              <a:pathLst>
                <a:path h="1977004" w="2037835">
                  <a:moveTo>
                    <a:pt x="0" y="0"/>
                  </a:moveTo>
                  <a:lnTo>
                    <a:pt x="2037835" y="0"/>
                  </a:lnTo>
                  <a:lnTo>
                    <a:pt x="2037835" y="1977004"/>
                  </a:lnTo>
                  <a:lnTo>
                    <a:pt x="0" y="1977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47" id="47"/>
            <p:cNvSpPr txBox="true"/>
            <p:nvPr/>
          </p:nvSpPr>
          <p:spPr>
            <a:xfrm rot="0">
              <a:off x="0" y="422717"/>
              <a:ext cx="5328169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>
                  <a:solidFill>
                    <a:srgbClr val="333333"/>
                  </a:solidFill>
                  <a:latin typeface="Poppins Light"/>
                </a:rPr>
                <a:t>Faculty of Engineering &amp; Computing, NUML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DAF2xPZvh7A</dc:identifier>
  <dcterms:modified xsi:type="dcterms:W3CDTF">2011-08-01T06:04:30Z</dcterms:modified>
  <cp:revision>1</cp:revision>
  <dc:title>White_Box_Testing_Techniques </dc:title>
</cp:coreProperties>
</file>