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308" r:id="rId2"/>
    <p:sldId id="575" r:id="rId3"/>
    <p:sldId id="576" r:id="rId4"/>
    <p:sldId id="577" r:id="rId5"/>
    <p:sldId id="578" r:id="rId6"/>
    <p:sldId id="579" r:id="rId7"/>
    <p:sldId id="580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H5PH0uCIwrky2T0C+WWFQA==" hashData="mq7uaQngsS4diDvK0dIKobPk0rdWIInXKvBD7dyR8iOgfdDJqaa06lmY1UNiThcIdoQ8sf47O3IJu0mRXVufV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4B210D1-BB10-4D3F-84EE-23EFEA341F4D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9735464-44F0-47AE-8A8C-CFA2DB979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5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98C4478-F009-4084-AF5B-5BBC1C5391ED}" type="datetimeFigureOut">
              <a:rPr lang="en-US"/>
              <a:pPr>
                <a:defRPr/>
              </a:pPr>
              <a:t>12/28/2023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E8BB69-AF1B-45E0-A550-DEEAC09AE99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851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charset="0"/>
                <a:cs typeface="Arial" charset="0"/>
              </a:rPr>
              <a:t>Header1</a:t>
            </a:r>
            <a:endParaRPr lang="en-US" altLang="ko-KR" dirty="0">
              <a:latin typeface="Arial" charset="0"/>
              <a:cs typeface="Arial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2F0B80D-AA9C-4B07-9B7A-DEF1E9678A05}" type="slidenum">
              <a:rPr lang="ko-KR" altLang="en-US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ko-KR" dirty="0">
              <a:latin typeface="Arial" charset="0"/>
              <a:cs typeface="Arial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6762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</p:spPr>
        <p:txBody>
          <a:bodyPr wrap="square" lIns="95059" tIns="47530" rIns="95059" bIns="4753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baseline="0" dirty="0">
                <a:cs typeface="Arial" charset="0"/>
              </a:rPr>
              <a:t> 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5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BA362-69E2-4DDC-BADC-7B11D5BE817A}" type="datetimeFigureOut">
              <a:rPr lang="en-US"/>
              <a:pPr>
                <a:defRPr/>
              </a:pPr>
              <a:t>12/28/2023</a:t>
            </a:fld>
            <a:endParaRPr lang="en-AU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8EB19-C617-4428-9A2B-3B89409218E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4BA9B-DFDF-4564-91A2-6DF83062B79A}" type="datetimeFigureOut">
              <a:rPr lang="en-US"/>
              <a:pPr>
                <a:defRPr/>
              </a:pPr>
              <a:t>12/28/2023</a:t>
            </a:fld>
            <a:endParaRPr lang="en-AU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0A575-958F-452E-A13F-7BD0F68F6B4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D23C4-0CBE-41AD-9915-09C3EB7D8FC5}" type="datetimeFigureOut">
              <a:rPr lang="en-US"/>
              <a:pPr>
                <a:defRPr/>
              </a:pPr>
              <a:t>12/28/2023</a:t>
            </a:fld>
            <a:endParaRPr lang="en-AU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7BE41-6580-421D-AAB4-199544DFCC6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111073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8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3722BA4-39B3-45A1-A7AC-1F3918C8D142}" type="datetimeFigureOut">
              <a:rPr lang="en-US"/>
              <a:pPr>
                <a:defRPr/>
              </a:pPr>
              <a:t>12/28/2023</a:t>
            </a:fld>
            <a:endParaRPr lang="en-A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E03B330-A60E-4F9A-B368-AA9E0D2C0C6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928D8-2A07-4C9A-AC2B-B87C68A18E32}" type="datetimeFigureOut">
              <a:rPr lang="en-US"/>
              <a:pPr>
                <a:defRPr/>
              </a:pPr>
              <a:t>12/28/2023</a:t>
            </a:fld>
            <a:endParaRPr lang="en-AU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B0840-58FB-42AE-B722-DA08D68A1B7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E289E5-BF1E-4F65-9039-EDEE690F93CE}" type="datetimeFigureOut">
              <a:rPr lang="en-US"/>
              <a:pPr>
                <a:defRPr/>
              </a:pPr>
              <a:t>12/28/2023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6944B55-65F2-47D6-AA9A-06DBBEBDF1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752A6-4FF7-4D96-86DC-D5737A5BCD80}" type="datetimeFigureOut">
              <a:rPr lang="en-US"/>
              <a:pPr>
                <a:defRPr/>
              </a:pPr>
              <a:t>12/28/2023</a:t>
            </a:fld>
            <a:endParaRPr lang="en-AU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7F683-B714-4840-9F7B-D54158E195F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5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6632DF-7466-44F8-B14F-7E352A8B1400}" type="datetimeFigureOut">
              <a:rPr lang="en-US"/>
              <a:pPr>
                <a:defRPr/>
              </a:pPr>
              <a:t>12/28/2023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B62068E-3DF5-4F07-A479-6ECFC5B4334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FF663F3-C0EA-42A8-9D3C-15DAC77F7ABD}" type="datetimeFigureOut">
              <a:rPr lang="en-US"/>
              <a:pPr>
                <a:defRPr/>
              </a:pPr>
              <a:t>12/28/2023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A95174-CFA5-499D-88D0-D09D2FB1806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8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9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32F19D3-364E-4BE1-AB1D-9389337F1716}" type="datetimeFigureOut">
              <a:rPr lang="en-US"/>
              <a:pPr>
                <a:defRPr/>
              </a:pPr>
              <a:t>12/28/2023</a:t>
            </a:fld>
            <a:endParaRPr lang="en-AU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314A49B-29C5-41E1-9157-AF7F5FD4ACA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9DBE8-5B23-4758-B47C-E9E341EE3328}" type="datetimeFigureOut">
              <a:rPr lang="en-US"/>
              <a:pPr>
                <a:defRPr/>
              </a:pPr>
              <a:t>12/28/2023</a:t>
            </a:fld>
            <a:endParaRPr lang="en-AU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8FE86-17E6-4DB8-A3B4-0AF1C45D9D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4674603B-BE21-4B82-834E-441265CC936A}" type="datetimeFigureOut">
              <a:rPr lang="en-US"/>
              <a:pPr>
                <a:defRPr/>
              </a:pPr>
              <a:t>12/28/2023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fld id="{25D2816C-7373-4FF3-9DF2-CB9F7B7A5F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8" r:id="rId2"/>
    <p:sldLayoutId id="2147483703" r:id="rId3"/>
    <p:sldLayoutId id="2147483709" r:id="rId4"/>
    <p:sldLayoutId id="2147483704" r:id="rId5"/>
    <p:sldLayoutId id="2147483710" r:id="rId6"/>
    <p:sldLayoutId id="2147483711" r:id="rId7"/>
    <p:sldLayoutId id="2147483712" r:id="rId8"/>
    <p:sldLayoutId id="2147483705" r:id="rId9"/>
    <p:sldLayoutId id="2147483706" r:id="rId10"/>
    <p:sldLayoutId id="2147483707" r:id="rId11"/>
    <p:sldLayoutId id="214748371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all-about-quality-assurance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8"/>
          <p:cNvSpPr>
            <a:spLocks noChangeArrowheads="1"/>
          </p:cNvSpPr>
          <p:nvPr/>
        </p:nvSpPr>
        <p:spPr bwMode="auto">
          <a:xfrm>
            <a:off x="107504" y="236124"/>
            <a:ext cx="8893006" cy="15366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bg1"/>
              </a:buClr>
              <a:buFontTx/>
              <a:buChar char="•"/>
            </a:pPr>
            <a:endParaRPr lang="en-US" sz="2800" dirty="0">
              <a:latin typeface="Goudy Stout" pitchFamily="18" charset="0"/>
            </a:endParaRP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269513" y="2514600"/>
            <a:ext cx="85689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marL="511175" indent="-279400" algn="ctr"/>
            <a:endParaRPr lang="en-US" sz="1200" dirty="0">
              <a:cs typeface="Times New Roman" pitchFamily="18" charset="0"/>
            </a:endParaRPr>
          </a:p>
          <a:p>
            <a:pPr marL="511175" indent="-279400" algn="ctr"/>
            <a:endParaRPr lang="en-US" sz="800" dirty="0"/>
          </a:p>
          <a:p>
            <a:pPr marL="511175" indent="-279400" algn="ctr"/>
            <a:endParaRPr lang="en-US" b="1" dirty="0">
              <a:cs typeface="Times New Roman" pitchFamily="18" charset="0"/>
            </a:endParaRPr>
          </a:p>
          <a:p>
            <a:pPr marL="511175" indent="-279400" algn="ctr"/>
            <a:endParaRPr lang="en-US" dirty="0"/>
          </a:p>
          <a:p>
            <a:pPr marL="511175" indent="-279400" algn="ctr"/>
            <a:endParaRPr lang="en-US" dirty="0"/>
          </a:p>
          <a:p>
            <a:pPr marL="511175" indent="-279400" algn="ctr"/>
            <a:r>
              <a:rPr lang="en-US" dirty="0"/>
              <a:t>Department of Software Engineering</a:t>
            </a:r>
          </a:p>
          <a:p>
            <a:pPr marL="511175" indent="-279400" algn="ctr"/>
            <a:r>
              <a:rPr lang="en-US" dirty="0"/>
              <a:t>National University of Modern Languages, Islamabad</a:t>
            </a:r>
          </a:p>
          <a:p>
            <a:pPr marL="511175" indent="-279400"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370068C-DD74-4ED8-9B03-A9F8221E847B}"/>
              </a:ext>
            </a:extLst>
          </p:cNvPr>
          <p:cNvSpPr txBox="1"/>
          <p:nvPr/>
        </p:nvSpPr>
        <p:spPr>
          <a:xfrm>
            <a:off x="269513" y="742860"/>
            <a:ext cx="8568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b="1" dirty="0">
                <a:latin typeface="Times" panose="02020603060405020304" pitchFamily="18" charset="0"/>
              </a:rPr>
              <a:t>Software </a:t>
            </a:r>
            <a:r>
              <a:rPr lang="en-MY" sz="2800" b="1" dirty="0" smtClean="0">
                <a:latin typeface="Times" panose="02020603060405020304" pitchFamily="18" charset="0"/>
              </a:rPr>
              <a:t>Quality Engineering</a:t>
            </a:r>
            <a:endParaRPr lang="en-MY" sz="2800" b="1" dirty="0">
              <a:latin typeface="Times" panose="0202060306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0A121-0E29-49A4-A3A6-64F659BE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Test Maturity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85F53A-5B29-48AD-960F-5419899C3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Level 1: Initial</a:t>
            </a:r>
          </a:p>
          <a:p>
            <a:r>
              <a:rPr lang="en-MY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Goals</a:t>
            </a:r>
            <a:r>
              <a:rPr lang="en-MY" dirty="0">
                <a:solidFill>
                  <a:srgbClr val="222222"/>
                </a:solidFill>
                <a:latin typeface="Source Sans Pro" panose="020B0503030403020204" pitchFamily="34" charset="0"/>
              </a:rPr>
              <a:t>: </a:t>
            </a:r>
            <a:r>
              <a:rPr lang="en-MY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Software should run successfully</a:t>
            </a:r>
            <a:endParaRPr lang="en-MY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At this level, no process areas are identified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An objective of testing is to ensure that software is working fine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This level lacks resources, tools, and trained staff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ource Sans Pro" panose="020B0503030403020204" pitchFamily="34" charset="0"/>
              </a:rPr>
              <a:t>No</a:t>
            </a:r>
            <a:r>
              <a:rPr lang="en-US" b="0" i="0" u="none" strike="noStrike" dirty="0">
                <a:effectLst/>
                <a:latin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 </a:t>
            </a:r>
            <a:r>
              <a:rPr lang="en-US" b="0" i="0" u="none" strike="noStrike" dirty="0">
                <a:effectLst/>
                <a:latin typeface="Source Sans Pro" panose="020B0503030403020204" pitchFamily="34" charset="0"/>
              </a:rPr>
              <a:t>Quality Assurance</a:t>
            </a:r>
            <a:r>
              <a:rPr lang="en-US" b="0" i="0" u="none" strike="noStrike" dirty="0">
                <a:effectLst/>
                <a:latin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 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checks before software delivery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4295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0A121-0E29-49A4-A3A6-64F659BE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Test Maturity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85F53A-5B29-48AD-960F-5419899C3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Level 2: Defined</a:t>
            </a:r>
          </a:p>
          <a:p>
            <a:r>
              <a:rPr lang="en-MY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Goals</a:t>
            </a:r>
            <a:r>
              <a:rPr lang="en-MY" dirty="0">
                <a:solidFill>
                  <a:srgbClr val="222222"/>
                </a:solidFill>
                <a:latin typeface="Source Sans Pro" panose="020B0503030403020204" pitchFamily="34" charset="0"/>
              </a:rPr>
              <a:t>: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Develop testing and debugging goals and policies.</a:t>
            </a:r>
            <a:endParaRPr lang="en-MY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This level distinguish testing from debugging &amp; they are considered distinct activities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Testing phase comes after coding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primary goal of testing is to show software meets specification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Basic testing methods and techniques are in place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0701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0A121-0E29-49A4-A3A6-64F659BE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Test Maturity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85F53A-5B29-48AD-960F-5419899C3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Level 3: Integrated</a:t>
            </a:r>
          </a:p>
          <a:p>
            <a:r>
              <a:rPr lang="en-MY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Goals</a:t>
            </a:r>
            <a:r>
              <a:rPr lang="en-MY" dirty="0">
                <a:solidFill>
                  <a:srgbClr val="222222"/>
                </a:solidFill>
                <a:latin typeface="Source Sans Pro" panose="020B0503030403020204" pitchFamily="34" charset="0"/>
              </a:rPr>
              <a:t>: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Integration of testing into the software lifecycle</a:t>
            </a:r>
            <a:endParaRPr lang="en-MY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Testing gets integrated into an entire life cycle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Based on requirements test objectives are defined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Test organization exists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Testing recognized as a professional activity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2968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0A121-0E29-49A4-A3A6-64F659BE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Test Maturity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85F53A-5B29-48AD-960F-5419899C3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Level 4: Management and Measurement</a:t>
            </a:r>
          </a:p>
          <a:p>
            <a:r>
              <a:rPr lang="en-MY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Goals</a:t>
            </a:r>
            <a:r>
              <a:rPr lang="en-MY" dirty="0">
                <a:solidFill>
                  <a:srgbClr val="222222"/>
                </a:solidFill>
                <a:latin typeface="Source Sans Pro" panose="020B0503030403020204" pitchFamily="34" charset="0"/>
              </a:rPr>
              <a:t>: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Establish a test measurement program</a:t>
            </a:r>
            <a:endParaRPr lang="en-MY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Testing is a measured and quantified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Review at all development phases are recognized as 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For reuse an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d </a:t>
            </a:r>
            <a:r>
              <a:rPr lang="en-US" b="0" i="0" u="none" strike="noStrike" dirty="0">
                <a:effectLst/>
                <a:latin typeface="Source Sans Pro" panose="020B0503030403020204" pitchFamily="34" charset="0"/>
              </a:rPr>
              <a:t>Regression Testing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, test ca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ses are gathered and recorded in a test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Defects are logged and given severity levels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7728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0A121-0E29-49A4-A3A6-64F659BE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Test Maturity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85F53A-5B29-48AD-960F-5419899C3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100" y="1417638"/>
            <a:ext cx="7499350" cy="4800600"/>
          </a:xfrm>
        </p:spPr>
        <p:txBody>
          <a:bodyPr/>
          <a:lstStyle/>
          <a:p>
            <a:r>
              <a:rPr lang="en-MY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Level 5:  Optimized</a:t>
            </a:r>
          </a:p>
          <a:p>
            <a:pPr algn="just"/>
            <a:r>
              <a:rPr lang="en-MY" sz="36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Goals</a:t>
            </a:r>
            <a:r>
              <a:rPr lang="en-MY" sz="3600" dirty="0">
                <a:solidFill>
                  <a:srgbClr val="222222"/>
                </a:solidFill>
                <a:latin typeface="Source Sans Pro" panose="020B0503030403020204" pitchFamily="34" charset="0"/>
              </a:rPr>
              <a:t>: </a:t>
            </a:r>
            <a:r>
              <a:rPr lang="en-MY" sz="3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Test process optimization</a:t>
            </a:r>
            <a:endParaRPr lang="en-MY" sz="3600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Testing is managed and defined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Testing effectiveness and costs can be monitored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Testing can be  continuously improved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5622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A0A121-0E29-49A4-A3A6-64F659BE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Test Maturity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85F53A-5B29-48AD-960F-5419899C3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100" y="1417638"/>
            <a:ext cx="7499350" cy="4800600"/>
          </a:xfrm>
        </p:spPr>
        <p:txBody>
          <a:bodyPr/>
          <a:lstStyle/>
          <a:p>
            <a:r>
              <a:rPr lang="en-MY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Level 5:  Optimized</a:t>
            </a:r>
          </a:p>
          <a:p>
            <a:r>
              <a:rPr lang="en-MY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Goals</a:t>
            </a:r>
            <a:r>
              <a:rPr lang="en-MY" dirty="0">
                <a:solidFill>
                  <a:srgbClr val="222222"/>
                </a:solidFill>
                <a:latin typeface="Source Sans Pro" panose="020B0503030403020204" pitchFamily="34" charset="0"/>
              </a:rPr>
              <a:t>: </a:t>
            </a:r>
          </a:p>
          <a:p>
            <a:pPr lvl="1" algn="just"/>
            <a:r>
              <a:rPr lang="en-US" sz="32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Testing can be  continuously improved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Quality control and  defect prevention are practiced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Test related metrics also have tool support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Tools provide support for test case design and defect collection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53164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2271</TotalTime>
  <Words>202</Words>
  <Application>Microsoft Office PowerPoint</Application>
  <PresentationFormat>On-screen Show (4:3)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맑은 고딕</vt:lpstr>
      <vt:lpstr>Arial</vt:lpstr>
      <vt:lpstr>Calibri</vt:lpstr>
      <vt:lpstr>Gill Sans MT</vt:lpstr>
      <vt:lpstr>Goudy Stout</vt:lpstr>
      <vt:lpstr>Source Sans Pro</vt:lpstr>
      <vt:lpstr>Times</vt:lpstr>
      <vt:lpstr>Times New Roman</vt:lpstr>
      <vt:lpstr>Verdana</vt:lpstr>
      <vt:lpstr>Wingdings 2</vt:lpstr>
      <vt:lpstr>Solstice</vt:lpstr>
      <vt:lpstr>PowerPoint Presentation</vt:lpstr>
      <vt:lpstr>Test Maturity Model</vt:lpstr>
      <vt:lpstr>Test Maturity Model</vt:lpstr>
      <vt:lpstr>Test Maturity Model</vt:lpstr>
      <vt:lpstr>Test Maturity Model</vt:lpstr>
      <vt:lpstr>Test Maturity Model</vt:lpstr>
      <vt:lpstr>Test Maturity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Fatimah</dc:creator>
  <cp:lastModifiedBy>Sumaira</cp:lastModifiedBy>
  <cp:revision>202</cp:revision>
  <cp:lastPrinted>2014-09-07T17:36:35Z</cp:lastPrinted>
  <dcterms:created xsi:type="dcterms:W3CDTF">2006-12-08T11:09:38Z</dcterms:created>
  <dcterms:modified xsi:type="dcterms:W3CDTF">2023-12-28T03:57:51Z</dcterms:modified>
</cp:coreProperties>
</file>