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1"/>
  </p:notesMasterIdLst>
  <p:handoutMasterIdLst>
    <p:handoutMasterId r:id="rId22"/>
  </p:handoutMasterIdLst>
  <p:sldIdLst>
    <p:sldId id="308" r:id="rId2"/>
    <p:sldId id="309" r:id="rId3"/>
    <p:sldId id="310" r:id="rId4"/>
    <p:sldId id="311" r:id="rId5"/>
    <p:sldId id="266" r:id="rId6"/>
    <p:sldId id="312" r:id="rId7"/>
    <p:sldId id="313" r:id="rId8"/>
    <p:sldId id="314" r:id="rId9"/>
    <p:sldId id="318" r:id="rId10"/>
    <p:sldId id="325" r:id="rId11"/>
    <p:sldId id="319" r:id="rId12"/>
    <p:sldId id="320" r:id="rId13"/>
    <p:sldId id="326" r:id="rId14"/>
    <p:sldId id="321" r:id="rId15"/>
    <p:sldId id="327" r:id="rId16"/>
    <p:sldId id="322" r:id="rId17"/>
    <p:sldId id="323" r:id="rId18"/>
    <p:sldId id="328" r:id="rId19"/>
    <p:sldId id="32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PoenWdTGzZ8C5Erl285fQ==" hashData="DjPAXLb7SOY2GvbKlM7KpPB3FZQIILcNY9n5/K0Dm9avfnssLuaJR0fQKIY/z3EeDPQKx3bKTHIUL9cDeSK6b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ee" initials="S" lastIdx="17" clrIdx="0"/>
  <p:cmAuthor id="1" name="Hp" initials="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02020"/>
    <a:srgbClr val="B9DFC2"/>
    <a:srgbClr val="FFCCCC"/>
    <a:srgbClr val="006600"/>
    <a:srgbClr val="E1CDB7"/>
    <a:srgbClr val="6B618F"/>
    <a:srgbClr val="0000FF"/>
    <a:srgbClr val="FF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6" autoAdjust="0"/>
    <p:restoredTop sz="93792" autoAdjust="0"/>
  </p:normalViewPr>
  <p:slideViewPr>
    <p:cSldViewPr>
      <p:cViewPr varScale="1">
        <p:scale>
          <a:sx n="70" d="100"/>
          <a:sy n="70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3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7CF4B-9645-4A7B-8203-B3FA0788D36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01/26/2015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982DD-099B-4C22-BD3A-1DD3C5B2FD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9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0D0A8-E1F9-4A2E-A64E-A2D06F83B0B5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01/26/2015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4C719D9-CCCC-479C-8E5B-B4668CC71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charset="0"/>
                <a:cs typeface="Arial" charset="0"/>
              </a:rPr>
              <a:t>Header1</a:t>
            </a:r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F0B80D-AA9C-4B07-9B7A-DEF1E9678A05}" type="slidenum">
              <a:rPr lang="ko-KR" alt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</p:spPr>
        <p:txBody>
          <a:bodyPr wrap="square" lIns="95059" tIns="47530" rIns="95059" bIns="475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aseline="0" dirty="0">
                <a:cs typeface="Arial" charset="0"/>
              </a:rPr>
              <a:t> 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5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01369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32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61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1377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761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46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765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21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90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013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spd="slow">
    <p:blinds dir="vert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C574B2F-B9DD-43E8-AC9B-C5D26F5B26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602"/>
            <a:ext cx="9144000" cy="1592048"/>
          </a:xfrm>
          <a:prstGeom prst="rect">
            <a:avLst/>
          </a:prstGeom>
        </p:spPr>
      </p:pic>
      <p:sp>
        <p:nvSpPr>
          <p:cNvPr id="34817" name="Rectangle 8"/>
          <p:cNvSpPr>
            <a:spLocks noChangeArrowheads="1"/>
          </p:cNvSpPr>
          <p:nvPr/>
        </p:nvSpPr>
        <p:spPr bwMode="auto">
          <a:xfrm>
            <a:off x="0" y="2514600"/>
            <a:ext cx="9144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endParaRPr lang="en-US" sz="2800" dirty="0">
              <a:latin typeface="Goudy Stout" pitchFamily="18" charset="0"/>
            </a:endParaRPr>
          </a:p>
        </p:txBody>
      </p:sp>
      <p:sp>
        <p:nvSpPr>
          <p:cNvPr id="34818" name="Line 3"/>
          <p:cNvSpPr>
            <a:spLocks noChangeShapeType="1"/>
          </p:cNvSpPr>
          <p:nvPr/>
        </p:nvSpPr>
        <p:spPr bwMode="auto">
          <a:xfrm flipV="1">
            <a:off x="-1" y="1568446"/>
            <a:ext cx="9144001" cy="3175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84512" y="281515"/>
            <a:ext cx="88392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sz="2800" b="1" dirty="0">
                <a:solidFill>
                  <a:srgbClr val="A02020"/>
                </a:solidFill>
                <a:cs typeface="+mn-cs"/>
              </a:rPr>
              <a:t>Software Quality Engineering</a:t>
            </a:r>
          </a:p>
          <a:p>
            <a:pPr algn="ctr"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sz="2800" b="1" dirty="0">
                <a:solidFill>
                  <a:srgbClr val="A02020"/>
                </a:solidFill>
              </a:rPr>
              <a:t>Software Quality during SDLC </a:t>
            </a:r>
            <a:endParaRPr lang="en-US" sz="2800" b="1" dirty="0">
              <a:solidFill>
                <a:srgbClr val="A02020"/>
              </a:solidFill>
              <a:cs typeface="+mn-cs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81000" y="2031695"/>
            <a:ext cx="85689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511175" indent="-279400" algn="ctr"/>
            <a:endParaRPr lang="en-US" sz="1200" dirty="0">
              <a:cs typeface="Times New Roman" pitchFamily="18" charset="0"/>
            </a:endParaRPr>
          </a:p>
          <a:p>
            <a:pPr marL="511175" indent="-279400" algn="ctr"/>
            <a:endParaRPr lang="en-US" sz="2000" b="1" dirty="0">
              <a:cs typeface="Times New Roman" pitchFamily="18" charset="0"/>
            </a:endParaRPr>
          </a:p>
          <a:p>
            <a:pPr marL="511175" indent="-279400" algn="ctr"/>
            <a:endParaRPr lang="en-US" sz="800" dirty="0"/>
          </a:p>
          <a:p>
            <a:pPr marL="511175" indent="-279400" algn="ctr"/>
            <a:r>
              <a:rPr lang="en-US" b="1" dirty="0">
                <a:cs typeface="Times New Roman" pitchFamily="18" charset="0"/>
              </a:rPr>
              <a:t>Dr.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Sumaira</a:t>
            </a:r>
            <a:r>
              <a:rPr lang="en-US" sz="1800" b="1" dirty="0">
                <a:cs typeface="Times New Roman" pitchFamily="18" charset="0"/>
              </a:rPr>
              <a:t> Nazir</a:t>
            </a:r>
          </a:p>
          <a:p>
            <a:pPr marL="511175" indent="-279400" algn="ctr"/>
            <a:r>
              <a:rPr lang="en-US" dirty="0"/>
              <a:t>Assistant Professor</a:t>
            </a:r>
          </a:p>
          <a:p>
            <a:pPr marL="511175" indent="-279400" algn="ctr"/>
            <a:endParaRPr lang="en-US" dirty="0"/>
          </a:p>
          <a:p>
            <a:pPr marL="511175" indent="-279400" algn="ctr"/>
            <a:r>
              <a:rPr lang="en-US" dirty="0"/>
              <a:t>Department of Software Engineering</a:t>
            </a:r>
          </a:p>
          <a:p>
            <a:pPr marL="511175" indent="-279400" algn="ctr"/>
            <a:r>
              <a:rPr lang="en-US" dirty="0"/>
              <a:t>National University of Modern Languages, Islamabad</a:t>
            </a:r>
          </a:p>
          <a:p>
            <a:pPr marL="511175" indent="-279400" algn="ctr"/>
            <a:endParaRPr lang="en-US" dirty="0"/>
          </a:p>
        </p:txBody>
      </p:sp>
      <p:sp>
        <p:nvSpPr>
          <p:cNvPr id="34823" name="Rectangle 34"/>
          <p:cNvSpPr>
            <a:spLocks noChangeArrowheads="1"/>
          </p:cNvSpPr>
          <p:nvPr/>
        </p:nvSpPr>
        <p:spPr bwMode="auto">
          <a:xfrm>
            <a:off x="533400" y="3486723"/>
            <a:ext cx="8229600" cy="306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endParaRPr kumimoji="1"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Design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3600" dirty="0"/>
              <a:t>Coupling</a:t>
            </a:r>
          </a:p>
          <a:p>
            <a:pPr lvl="2" algn="just"/>
            <a:r>
              <a:rPr lang="en-US" sz="3600" dirty="0"/>
              <a:t>The modules should be as independent as possible.</a:t>
            </a:r>
          </a:p>
          <a:p>
            <a:pPr lvl="1" algn="just"/>
            <a:r>
              <a:rPr lang="en-US" sz="3600" dirty="0"/>
              <a:t>Cohesion</a:t>
            </a:r>
          </a:p>
          <a:p>
            <a:pPr lvl="2" algn="just"/>
            <a:r>
              <a:rPr lang="en-US" sz="3600" dirty="0"/>
              <a:t>Design should ensure that each module carries out a single, problem related function.</a:t>
            </a:r>
          </a:p>
        </p:txBody>
      </p:sp>
    </p:spTree>
    <p:extLst>
      <p:ext uri="{BB962C8B-B14F-4D97-AF65-F5344CB8AC3E}">
        <p14:creationId xmlns:p14="http://schemas.microsoft.com/office/powerpoint/2010/main" val="209204949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Design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Object Oriented Design Paradigm, object visibility and data hiding should be used accordingly.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Design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How we addressed all the requirements mentioned in the SRS?</a:t>
            </a:r>
          </a:p>
          <a:p>
            <a:pPr algn="just"/>
            <a:r>
              <a:rPr lang="en-US" dirty="0"/>
              <a:t>Has the SRS been put under document control?</a:t>
            </a:r>
          </a:p>
          <a:p>
            <a:pPr algn="just"/>
            <a:r>
              <a:rPr lang="en-US" dirty="0"/>
              <a:t>Have the requirements related to the following features been addressed during the design?</a:t>
            </a:r>
          </a:p>
          <a:p>
            <a:pPr lvl="1" algn="just"/>
            <a:r>
              <a:rPr lang="en-US" dirty="0"/>
              <a:t>Performance</a:t>
            </a:r>
          </a:p>
          <a:p>
            <a:pPr lvl="1" algn="just"/>
            <a:r>
              <a:rPr lang="en-US" dirty="0"/>
              <a:t>Security</a:t>
            </a:r>
          </a:p>
          <a:p>
            <a:pPr lvl="1" algn="just"/>
            <a:r>
              <a:rPr lang="en-US" dirty="0"/>
              <a:t>Concurrency</a:t>
            </a:r>
          </a:p>
          <a:p>
            <a:pPr lvl="1" algn="just"/>
            <a:r>
              <a:rPr lang="en-US" dirty="0"/>
              <a:t>Usability</a:t>
            </a:r>
          </a:p>
          <a:p>
            <a:pPr lvl="1" algn="just"/>
            <a:r>
              <a:rPr lang="en-US" dirty="0"/>
              <a:t>Portability</a:t>
            </a:r>
          </a:p>
          <a:p>
            <a:pPr lvl="1" algn="just"/>
            <a:r>
              <a:rPr lang="en-US" dirty="0"/>
              <a:t>Testability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Design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How we addressed all the requirements mentioned in the SRS?</a:t>
            </a:r>
          </a:p>
          <a:p>
            <a:pPr algn="just"/>
            <a:r>
              <a:rPr lang="en-US" dirty="0"/>
              <a:t>Has the SRS been put under document control?</a:t>
            </a:r>
          </a:p>
          <a:p>
            <a:pPr algn="just"/>
            <a:r>
              <a:rPr lang="en-US" dirty="0"/>
              <a:t>Have the requirements related to the following features been addressed during the design?</a:t>
            </a:r>
          </a:p>
          <a:p>
            <a:pPr lvl="1" algn="just"/>
            <a:r>
              <a:rPr lang="en-US" dirty="0"/>
              <a:t>Performance</a:t>
            </a:r>
          </a:p>
          <a:p>
            <a:pPr lvl="1" algn="just"/>
            <a:r>
              <a:rPr lang="en-US" dirty="0"/>
              <a:t>Security</a:t>
            </a:r>
          </a:p>
          <a:p>
            <a:pPr lvl="1" algn="just"/>
            <a:r>
              <a:rPr lang="en-US" dirty="0"/>
              <a:t>Concurrency</a:t>
            </a:r>
          </a:p>
          <a:p>
            <a:pPr lvl="1" algn="just"/>
            <a:r>
              <a:rPr lang="en-US" dirty="0"/>
              <a:t>Usability</a:t>
            </a:r>
          </a:p>
          <a:p>
            <a:pPr lvl="1" algn="just"/>
            <a:r>
              <a:rPr lang="en-US" dirty="0"/>
              <a:t>Portability</a:t>
            </a:r>
          </a:p>
          <a:p>
            <a:pPr lvl="1" algn="just"/>
            <a:r>
              <a:rPr lang="en-US" dirty="0"/>
              <a:t>Testability</a:t>
            </a:r>
          </a:p>
          <a:p>
            <a:pPr lvl="1" algn="just"/>
            <a:r>
              <a:rPr lang="en-US" dirty="0"/>
              <a:t>Language/DB/OS/Hardware Requirement</a:t>
            </a:r>
          </a:p>
          <a:p>
            <a:pPr lvl="1" algn="just"/>
            <a:r>
              <a:rPr lang="en-US" dirty="0"/>
              <a:t>Development Environment</a:t>
            </a:r>
          </a:p>
          <a:p>
            <a:pPr lvl="1" algn="just"/>
            <a:r>
              <a:rPr lang="en-US" dirty="0"/>
              <a:t>Compatibility (existing products)</a:t>
            </a:r>
          </a:p>
          <a:p>
            <a:pPr lvl="1" algn="just"/>
            <a:r>
              <a:rPr lang="en-US" dirty="0"/>
              <a:t>Adherence to industry standards</a:t>
            </a:r>
          </a:p>
          <a:p>
            <a:pPr lvl="1" algn="just"/>
            <a:r>
              <a:rPr lang="en-US" dirty="0"/>
              <a:t>Scalability/Expandability</a:t>
            </a:r>
          </a:p>
          <a:p>
            <a:pPr lvl="1" algn="just"/>
            <a:r>
              <a:rPr lang="en-US" dirty="0"/>
              <a:t>Exception Handling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1438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During Design Checklist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</a:t>
            </a:r>
            <a:r>
              <a:rPr lang="en-US" sz="3300" dirty="0"/>
              <a:t>s the design methodology chosen appropriate for the type of software project to be developed?</a:t>
            </a:r>
          </a:p>
          <a:p>
            <a:pPr algn="just"/>
            <a:r>
              <a:rPr lang="en-US" sz="3300" dirty="0"/>
              <a:t>Clarity</a:t>
            </a:r>
          </a:p>
          <a:p>
            <a:pPr algn="just"/>
            <a:r>
              <a:rPr lang="en-US" sz="3300" dirty="0"/>
              <a:t>Compatibility with existing software (if applicable)</a:t>
            </a:r>
          </a:p>
          <a:p>
            <a:pPr algn="just"/>
            <a:r>
              <a:rPr lang="en-US" sz="3300" dirty="0"/>
              <a:t>Component level</a:t>
            </a:r>
          </a:p>
          <a:p>
            <a:pPr algn="just"/>
            <a:r>
              <a:rPr lang="en-US" sz="3300" dirty="0"/>
              <a:t>Data Structure and algorithms</a:t>
            </a:r>
          </a:p>
          <a:p>
            <a:pPr algn="just"/>
            <a:r>
              <a:rPr lang="en-US" sz="3300" dirty="0"/>
              <a:t>Error/Exception handing</a:t>
            </a:r>
          </a:p>
          <a:p>
            <a:pPr algn="just"/>
            <a:r>
              <a:rPr lang="en-US" sz="3300" dirty="0"/>
              <a:t>Procedure interfaces</a:t>
            </a:r>
          </a:p>
          <a:p>
            <a:pPr algn="just"/>
            <a:r>
              <a:rPr lang="en-US" sz="3300" dirty="0"/>
              <a:t>Procedure level</a:t>
            </a:r>
          </a:p>
          <a:p>
            <a:pPr algn="just"/>
            <a:r>
              <a:rPr lang="en-US" sz="3300" dirty="0"/>
              <a:t>Quality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During Design Checklist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300" dirty="0"/>
              <a:t>Requirements</a:t>
            </a:r>
          </a:p>
          <a:p>
            <a:pPr algn="just"/>
            <a:r>
              <a:rPr lang="en-US" sz="3300" dirty="0"/>
              <a:t>Reuse</a:t>
            </a:r>
          </a:p>
          <a:p>
            <a:pPr algn="just"/>
            <a:r>
              <a:rPr lang="en-US" sz="3300" dirty="0"/>
              <a:t>System level</a:t>
            </a:r>
          </a:p>
          <a:p>
            <a:pPr algn="just"/>
            <a:r>
              <a:rPr lang="en-US" sz="3300" dirty="0"/>
              <a:t>User Interface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1970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sz="4000" dirty="0"/>
              <a:t>Quality during Implementation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during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Quality during implementation can be checked with the help of various testing techniques and code reviews.</a:t>
            </a:r>
          </a:p>
          <a:p>
            <a:pPr algn="just"/>
            <a:r>
              <a:rPr lang="en-US" dirty="0"/>
              <a:t>Testing:</a:t>
            </a:r>
          </a:p>
          <a:p>
            <a:pPr lvl="1" algn="just"/>
            <a:r>
              <a:rPr lang="en-US" dirty="0"/>
              <a:t>Testing is the process of executing a software program/segment of code with the intend of finding errors.</a:t>
            </a:r>
          </a:p>
          <a:p>
            <a:pPr algn="just"/>
            <a:r>
              <a:rPr lang="en-US" dirty="0"/>
              <a:t>Code reviews:</a:t>
            </a:r>
          </a:p>
          <a:p>
            <a:pPr lvl="1" algn="just"/>
            <a:r>
              <a:rPr lang="en-US" dirty="0"/>
              <a:t>Code reviews help to detect the defects from the code segments or test cases without its execution.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</a:t>
            </a:r>
            <a:r>
              <a:rPr lang="en-US"/>
              <a:t>during </a:t>
            </a:r>
            <a:r>
              <a:rPr lang="en-US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centra-book"/>
              </a:rPr>
              <a:t>Quality assurance in software development plays a less crucial role in the deployment phase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centra-book"/>
              </a:rPr>
              <a:t>Smoke Testing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entra-book"/>
              </a:rPr>
              <a:t> to make sure the deployment didn’t c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centra-book"/>
              </a:rPr>
              <a:t>ause any issues when it went into production.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Smoke Testing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software testing process that determines whether the deployed software build is stable or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74500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during </a:t>
            </a:r>
            <a:r>
              <a:rPr lang="en-MY" sz="4400" i="0" dirty="0">
                <a:solidFill>
                  <a:srgbClr val="212529"/>
                </a:solidFill>
                <a:effectLst/>
                <a:latin typeface="centra-medium"/>
              </a:rPr>
              <a:t>Maintenance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entra-book"/>
              </a:rPr>
              <a:t>Test bug fixes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12529"/>
                </a:solidFill>
                <a:latin typeface="centra-book"/>
              </a:rPr>
              <a:t>U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entra-book"/>
              </a:rPr>
              <a:t>pgrades to features.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129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      </a:t>
            </a:r>
          </a:p>
          <a:p>
            <a:pPr>
              <a:buNone/>
            </a:pPr>
            <a:r>
              <a:rPr lang="en-US" sz="4400" dirty="0"/>
              <a:t>         Quality during Analysis                       </a:t>
            </a:r>
            <a:r>
              <a:rPr lang="en-US" dirty="0"/>
              <a:t> 			  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There are three major activities that foster quality during the requirements analysis phase of SDLC:</a:t>
            </a:r>
          </a:p>
          <a:p>
            <a:pPr lvl="1" algn="just"/>
            <a:r>
              <a:rPr lang="en-US" sz="3600" dirty="0"/>
              <a:t>Measurement of process attributes</a:t>
            </a:r>
          </a:p>
          <a:p>
            <a:pPr lvl="1" algn="just"/>
            <a:r>
              <a:rPr lang="en-US" sz="3600" dirty="0"/>
              <a:t>Verification &amp; Validation</a:t>
            </a:r>
          </a:p>
          <a:p>
            <a:pPr lvl="1" algn="just"/>
            <a:r>
              <a:rPr lang="en-US" sz="3600" dirty="0"/>
              <a:t>Management 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Analysis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really will not know how well analysis has succeeded until the end of the project.</a:t>
            </a:r>
          </a:p>
          <a:p>
            <a:pPr algn="just"/>
            <a:r>
              <a:rPr lang="en-US" dirty="0"/>
              <a:t>It will be very useful if we compare predicted schedule, cost, feasibility and market acceptance, staffing etc with actual figures</a:t>
            </a:r>
          </a:p>
          <a:p>
            <a:pPr algn="just"/>
            <a:r>
              <a:rPr lang="en-US" dirty="0"/>
              <a:t>Verification: </a:t>
            </a:r>
          </a:p>
          <a:p>
            <a:pPr lvl="1" algn="just"/>
            <a:r>
              <a:rPr lang="en-US" dirty="0"/>
              <a:t>Ensure that software correctly implements a specific function</a:t>
            </a:r>
          </a:p>
          <a:p>
            <a:pPr lvl="1" algn="just"/>
            <a:r>
              <a:rPr lang="en-US" dirty="0"/>
              <a:t>“Are we building the product right?”</a:t>
            </a:r>
          </a:p>
          <a:p>
            <a:pPr lvl="1" algn="just"/>
            <a:r>
              <a:rPr lang="en-US" dirty="0"/>
              <a:t>Functional, non-functional requirements &amp; constraints (in SRS) determined during analysis are according to customer request.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Analysis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Validation:</a:t>
            </a:r>
          </a:p>
          <a:p>
            <a:pPr lvl="1" algn="just"/>
            <a:r>
              <a:rPr lang="en-US" dirty="0"/>
              <a:t>Ensure that the software that has been built is traceable to customer requirements.</a:t>
            </a:r>
          </a:p>
          <a:p>
            <a:pPr lvl="1" algn="just"/>
            <a:r>
              <a:rPr lang="en-US" dirty="0"/>
              <a:t>“Are we building the right product”</a:t>
            </a:r>
          </a:p>
          <a:p>
            <a:pPr lvl="1" algn="just"/>
            <a:r>
              <a:rPr lang="en-US" dirty="0"/>
              <a:t>Let users review project plan and demonstrate prototypes.</a:t>
            </a:r>
          </a:p>
          <a:p>
            <a:pPr algn="just"/>
            <a:r>
              <a:rPr lang="en-US" dirty="0"/>
              <a:t>Managing quality at the analysis stage is a challenge because requirements may not be very clear.</a:t>
            </a:r>
          </a:p>
          <a:p>
            <a:pPr algn="just"/>
            <a:r>
              <a:rPr lang="en-US" dirty="0"/>
              <a:t>It is at this point that the most important management decisions for the rest of the project will be made.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Deficiencies at Analysis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Most important management decisions are made at Analysis stage.</a:t>
            </a:r>
          </a:p>
          <a:p>
            <a:pPr algn="just"/>
            <a:r>
              <a:rPr lang="en-US" dirty="0"/>
              <a:t>The major management deficiencies in the most software development projects seems to be:</a:t>
            </a:r>
          </a:p>
          <a:p>
            <a:pPr lvl="1" algn="just"/>
            <a:r>
              <a:rPr lang="en-US" dirty="0"/>
              <a:t>Incorrect Schedule</a:t>
            </a:r>
          </a:p>
          <a:p>
            <a:pPr lvl="1" algn="just"/>
            <a:r>
              <a:rPr lang="en-US" dirty="0"/>
              <a:t>Incorrect cost estimates</a:t>
            </a:r>
          </a:p>
          <a:p>
            <a:pPr lvl="1" algn="just"/>
            <a:r>
              <a:rPr lang="en-US" dirty="0"/>
              <a:t>Inadequate project accountability procedures</a:t>
            </a:r>
          </a:p>
          <a:p>
            <a:pPr lvl="1" algn="just"/>
            <a:r>
              <a:rPr lang="en-US" dirty="0"/>
              <a:t>Inadequate quality assurance procedures</a:t>
            </a:r>
          </a:p>
          <a:p>
            <a:pPr lvl="1" algn="just"/>
            <a:r>
              <a:rPr lang="en-US" dirty="0"/>
              <a:t>Imprecise goals</a:t>
            </a:r>
          </a:p>
          <a:p>
            <a:pPr lvl="1" algn="just"/>
            <a:r>
              <a:rPr lang="en-US" dirty="0"/>
              <a:t>Imprecise success criteria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	</a:t>
            </a:r>
            <a:r>
              <a:rPr lang="en-US" sz="4400" dirty="0"/>
              <a:t>Quality During Design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Lack of Quality in Design (even after having very good Requirement Specification) </a:t>
            </a:r>
          </a:p>
          <a:p>
            <a:pPr lvl="1" algn="just"/>
            <a:r>
              <a:rPr lang="en-US" sz="3400" dirty="0"/>
              <a:t>makes correct Implementation impossible.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During Design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evaluate design, it is necessary to choose a set of design attributes that will be measured along with some objective metrics, which can be applied in a procedural way to the design.</a:t>
            </a:r>
          </a:p>
          <a:p>
            <a:pPr algn="just"/>
            <a:r>
              <a:rPr lang="en-US" dirty="0"/>
              <a:t>One of the fundamental principles of structured design is that a large system should be partitioned into manageable modules with appropriate Coupling and </a:t>
            </a:r>
            <a:r>
              <a:rPr lang="en-US" dirty="0" smtClean="0"/>
              <a:t>Cohesion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134600</TotalTime>
  <Words>667</Words>
  <Application>Microsoft Office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centra-book</vt:lpstr>
      <vt:lpstr>centra-medium</vt:lpstr>
      <vt:lpstr>Goudy Stout</vt:lpstr>
      <vt:lpstr>Source Sans Pro</vt:lpstr>
      <vt:lpstr>Times New Roman</vt:lpstr>
      <vt:lpstr>Wingdings</vt:lpstr>
      <vt:lpstr>Retrospect</vt:lpstr>
      <vt:lpstr>PowerPoint Presentation</vt:lpstr>
      <vt:lpstr>PowerPoint Presentation</vt:lpstr>
      <vt:lpstr>Quality During Analysis</vt:lpstr>
      <vt:lpstr>Quality During Analysis Cont…</vt:lpstr>
      <vt:lpstr>Quality During Analysis Cont..</vt:lpstr>
      <vt:lpstr>Project Deficiencies at Analysis Stage</vt:lpstr>
      <vt:lpstr>PowerPoint Presentation</vt:lpstr>
      <vt:lpstr>Quality During Design</vt:lpstr>
      <vt:lpstr>Quality During Design Cont..</vt:lpstr>
      <vt:lpstr>Quality During Design Cont..</vt:lpstr>
      <vt:lpstr>Quality During Design Cont..</vt:lpstr>
      <vt:lpstr>Quality During Design Checklist</vt:lpstr>
      <vt:lpstr>Quality During Design Checklist</vt:lpstr>
      <vt:lpstr>Quality During Design Checklist Cont..</vt:lpstr>
      <vt:lpstr>Quality During Design Checklist Cont..</vt:lpstr>
      <vt:lpstr>PowerPoint Presentation</vt:lpstr>
      <vt:lpstr>Quality during Implementation</vt:lpstr>
      <vt:lpstr>Quality during Deployment</vt:lpstr>
      <vt:lpstr>Quality during Maintenance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Networks</dc:title>
  <dc:creator>Assad</dc:creator>
  <cp:lastModifiedBy>Sumaira</cp:lastModifiedBy>
  <cp:revision>2004</cp:revision>
  <dcterms:created xsi:type="dcterms:W3CDTF">2012-03-05T21:22:22Z</dcterms:created>
  <dcterms:modified xsi:type="dcterms:W3CDTF">2023-10-24T08:16:48Z</dcterms:modified>
</cp:coreProperties>
</file>