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4" r:id="rId4"/>
  </p:sldMasterIdLst>
  <p:notesMasterIdLst>
    <p:notesMasterId r:id="rId28"/>
  </p:notesMasterIdLst>
  <p:handoutMasterIdLst>
    <p:handoutMasterId r:id="rId29"/>
  </p:handoutMasterIdLst>
  <p:sldIdLst>
    <p:sldId id="267" r:id="rId5"/>
    <p:sldId id="371" r:id="rId6"/>
    <p:sldId id="346" r:id="rId7"/>
    <p:sldId id="375" r:id="rId8"/>
    <p:sldId id="347" r:id="rId9"/>
    <p:sldId id="372" r:id="rId10"/>
    <p:sldId id="348" r:id="rId11"/>
    <p:sldId id="349" r:id="rId12"/>
    <p:sldId id="350" r:id="rId13"/>
    <p:sldId id="383" r:id="rId14"/>
    <p:sldId id="376" r:id="rId15"/>
    <p:sldId id="353" r:id="rId16"/>
    <p:sldId id="354" r:id="rId17"/>
    <p:sldId id="373" r:id="rId18"/>
    <p:sldId id="355" r:id="rId19"/>
    <p:sldId id="374" r:id="rId20"/>
    <p:sldId id="377" r:id="rId21"/>
    <p:sldId id="356" r:id="rId22"/>
    <p:sldId id="378" r:id="rId23"/>
    <p:sldId id="381" r:id="rId24"/>
    <p:sldId id="379" r:id="rId25"/>
    <p:sldId id="382" r:id="rId26"/>
    <p:sldId id="3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KX/NYSa9O8Q6PDyZ+IVJA==" hashData="IN7S34P3NDw0O7U2X3Xoqqg8SJt62uT1GeBljuqYK8pZvuFkDIdwr9ziot6VNV6T4FJ5JQCAY3CESf9scs31+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AD322-406B-4C6E-9958-434C9DB99E4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0CA7DADB-33EB-4B2D-9427-507303959D0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Software Quality Assurance</a:t>
          </a:r>
        </a:p>
      </dgm:t>
    </dgm:pt>
    <dgm:pt modelId="{F42E56EC-DAA3-4089-9682-2706D6CF1ADA}" type="parTrans" cxnId="{D5CADFE8-2880-4CF7-8272-39909D9D1183}">
      <dgm:prSet/>
      <dgm:spPr/>
      <dgm:t>
        <a:bodyPr/>
        <a:lstStyle/>
        <a:p>
          <a:endParaRPr lang="en-MY"/>
        </a:p>
      </dgm:t>
    </dgm:pt>
    <dgm:pt modelId="{951F16D2-D89F-45F5-87DE-3FD3602DD220}" type="sibTrans" cxnId="{D5CADFE8-2880-4CF7-8272-39909D9D1183}">
      <dgm:prSet/>
      <dgm:spPr/>
      <dgm:t>
        <a:bodyPr/>
        <a:lstStyle/>
        <a:p>
          <a:endParaRPr lang="en-MY"/>
        </a:p>
      </dgm:t>
    </dgm:pt>
    <dgm:pt modelId="{C737511A-7D30-4A4C-8AE7-2AC3AFB5860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Software Quality Planning</a:t>
          </a:r>
        </a:p>
      </dgm:t>
    </dgm:pt>
    <dgm:pt modelId="{AF8FF423-1949-4DCD-9703-25B3F82EE017}" type="parTrans" cxnId="{26BDF5F6-D412-4DA8-95C8-7E7D2A9A2E60}">
      <dgm:prSet/>
      <dgm:spPr/>
      <dgm:t>
        <a:bodyPr/>
        <a:lstStyle/>
        <a:p>
          <a:endParaRPr lang="en-MY"/>
        </a:p>
      </dgm:t>
    </dgm:pt>
    <dgm:pt modelId="{44479C25-E380-4823-8E50-32203E9D2206}" type="sibTrans" cxnId="{26BDF5F6-D412-4DA8-95C8-7E7D2A9A2E60}">
      <dgm:prSet/>
      <dgm:spPr/>
      <dgm:t>
        <a:bodyPr/>
        <a:lstStyle/>
        <a:p>
          <a:endParaRPr lang="en-MY"/>
        </a:p>
      </dgm:t>
    </dgm:pt>
    <dgm:pt modelId="{3E024264-A21B-4DC6-B87B-B1DB840F6D4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Software </a:t>
          </a:r>
          <a:r>
            <a:rPr lang="en-US" dirty="0">
              <a:solidFill>
                <a:schemeClr val="tx1"/>
              </a:solidFill>
            </a:rPr>
            <a:t>Quality Control</a:t>
          </a:r>
        </a:p>
      </dgm:t>
    </dgm:pt>
    <dgm:pt modelId="{0BE8651C-456C-4201-BC6F-EFAA487A44A0}" type="parTrans" cxnId="{7853DF15-8851-4D29-9735-C3AD2F44F94E}">
      <dgm:prSet/>
      <dgm:spPr/>
      <dgm:t>
        <a:bodyPr/>
        <a:lstStyle/>
        <a:p>
          <a:endParaRPr lang="en-MY"/>
        </a:p>
      </dgm:t>
    </dgm:pt>
    <dgm:pt modelId="{EB1BE74F-CE78-4951-92F2-EE0E8F632DB0}" type="sibTrans" cxnId="{7853DF15-8851-4D29-9735-C3AD2F44F94E}">
      <dgm:prSet/>
      <dgm:spPr/>
      <dgm:t>
        <a:bodyPr/>
        <a:lstStyle/>
        <a:p>
          <a:endParaRPr lang="en-MY"/>
        </a:p>
      </dgm:t>
    </dgm:pt>
    <dgm:pt modelId="{C4EC509E-533A-4C7C-BE84-470B80BE6CF1}" type="pres">
      <dgm:prSet presAssocID="{8E0AD322-406B-4C6E-9958-434C9DB99E4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BE18DB-49B7-48CE-9252-5B61863BBEEF}" type="pres">
      <dgm:prSet presAssocID="{0CA7DADB-33EB-4B2D-9427-507303959D00}" presName="parentLin" presStyleCnt="0"/>
      <dgm:spPr/>
    </dgm:pt>
    <dgm:pt modelId="{12DB1F0F-EC5E-490F-ABC1-0C4B4EFB412D}" type="pres">
      <dgm:prSet presAssocID="{0CA7DADB-33EB-4B2D-9427-507303959D0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870EB02-B647-4AAC-8A33-843E35C4CE6B}" type="pres">
      <dgm:prSet presAssocID="{0CA7DADB-33EB-4B2D-9427-507303959D0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7D48D-5004-43E2-9287-06668AEF5F70}" type="pres">
      <dgm:prSet presAssocID="{0CA7DADB-33EB-4B2D-9427-507303959D00}" presName="negativeSpace" presStyleCnt="0"/>
      <dgm:spPr/>
    </dgm:pt>
    <dgm:pt modelId="{FDE4F23F-BA5A-41A0-AE93-A6B41AECC3B6}" type="pres">
      <dgm:prSet presAssocID="{0CA7DADB-33EB-4B2D-9427-507303959D00}" presName="childText" presStyleLbl="conFgAcc1" presStyleIdx="0" presStyleCnt="3">
        <dgm:presLayoutVars>
          <dgm:bulletEnabled val="1"/>
        </dgm:presLayoutVars>
      </dgm:prSet>
      <dgm:spPr/>
    </dgm:pt>
    <dgm:pt modelId="{ADB7455F-EA1A-46D7-BC61-E0925828EEB1}" type="pres">
      <dgm:prSet presAssocID="{951F16D2-D89F-45F5-87DE-3FD3602DD220}" presName="spaceBetweenRectangles" presStyleCnt="0"/>
      <dgm:spPr/>
    </dgm:pt>
    <dgm:pt modelId="{57DA7B39-328F-4981-ACB2-598B46104271}" type="pres">
      <dgm:prSet presAssocID="{C737511A-7D30-4A4C-8AE7-2AC3AFB5860E}" presName="parentLin" presStyleCnt="0"/>
      <dgm:spPr/>
    </dgm:pt>
    <dgm:pt modelId="{5572FDB9-5504-4C57-83EA-79917C1EA93A}" type="pres">
      <dgm:prSet presAssocID="{C737511A-7D30-4A4C-8AE7-2AC3AFB5860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62EE431-4DE1-405B-9DD1-44D8733EBEB2}" type="pres">
      <dgm:prSet presAssocID="{C737511A-7D30-4A4C-8AE7-2AC3AFB5860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3204C-BF93-4125-8737-F9BB012F899A}" type="pres">
      <dgm:prSet presAssocID="{C737511A-7D30-4A4C-8AE7-2AC3AFB5860E}" presName="negativeSpace" presStyleCnt="0"/>
      <dgm:spPr/>
    </dgm:pt>
    <dgm:pt modelId="{8BA89D65-C029-4674-8B64-86BDEA62A616}" type="pres">
      <dgm:prSet presAssocID="{C737511A-7D30-4A4C-8AE7-2AC3AFB5860E}" presName="childText" presStyleLbl="conFgAcc1" presStyleIdx="1" presStyleCnt="3">
        <dgm:presLayoutVars>
          <dgm:bulletEnabled val="1"/>
        </dgm:presLayoutVars>
      </dgm:prSet>
      <dgm:spPr/>
    </dgm:pt>
    <dgm:pt modelId="{CE77983E-3DE2-4D61-93D3-A1222F5BB5EF}" type="pres">
      <dgm:prSet presAssocID="{44479C25-E380-4823-8E50-32203E9D2206}" presName="spaceBetweenRectangles" presStyleCnt="0"/>
      <dgm:spPr/>
    </dgm:pt>
    <dgm:pt modelId="{183FF1A7-074E-4689-80BC-C205DD6F4BFB}" type="pres">
      <dgm:prSet presAssocID="{3E024264-A21B-4DC6-B87B-B1DB840F6D46}" presName="parentLin" presStyleCnt="0"/>
      <dgm:spPr/>
    </dgm:pt>
    <dgm:pt modelId="{17DE8D64-7BAC-4D7E-8AEF-CD0218543F75}" type="pres">
      <dgm:prSet presAssocID="{3E024264-A21B-4DC6-B87B-B1DB840F6D4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1CDFAD4-94AE-402D-B2B6-98501D689B16}" type="pres">
      <dgm:prSet presAssocID="{3E024264-A21B-4DC6-B87B-B1DB840F6D4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2D1E3-64E8-40F0-98D2-BEBE4950B869}" type="pres">
      <dgm:prSet presAssocID="{3E024264-A21B-4DC6-B87B-B1DB840F6D46}" presName="negativeSpace" presStyleCnt="0"/>
      <dgm:spPr/>
    </dgm:pt>
    <dgm:pt modelId="{EBA8EC5B-E964-47AD-9B9C-C366658CB28D}" type="pres">
      <dgm:prSet presAssocID="{3E024264-A21B-4DC6-B87B-B1DB840F6D4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80A7D0D-6F7B-4F5A-85FA-0BCD001B455B}" type="presOf" srcId="{3E024264-A21B-4DC6-B87B-B1DB840F6D46}" destId="{01CDFAD4-94AE-402D-B2B6-98501D689B16}" srcOrd="1" destOrd="0" presId="urn:microsoft.com/office/officeart/2005/8/layout/list1"/>
    <dgm:cxn modelId="{C93E0B34-D830-4601-924B-A0D39D425B7D}" type="presOf" srcId="{C737511A-7D30-4A4C-8AE7-2AC3AFB5860E}" destId="{F62EE431-4DE1-405B-9DD1-44D8733EBEB2}" srcOrd="1" destOrd="0" presId="urn:microsoft.com/office/officeart/2005/8/layout/list1"/>
    <dgm:cxn modelId="{26BDF5F6-D412-4DA8-95C8-7E7D2A9A2E60}" srcId="{8E0AD322-406B-4C6E-9958-434C9DB99E46}" destId="{C737511A-7D30-4A4C-8AE7-2AC3AFB5860E}" srcOrd="1" destOrd="0" parTransId="{AF8FF423-1949-4DCD-9703-25B3F82EE017}" sibTransId="{44479C25-E380-4823-8E50-32203E9D2206}"/>
    <dgm:cxn modelId="{A2BA4822-45AF-41B4-A813-416C0F74BDC2}" type="presOf" srcId="{0CA7DADB-33EB-4B2D-9427-507303959D00}" destId="{12DB1F0F-EC5E-490F-ABC1-0C4B4EFB412D}" srcOrd="0" destOrd="0" presId="urn:microsoft.com/office/officeart/2005/8/layout/list1"/>
    <dgm:cxn modelId="{127F25AB-EEF4-4F44-AB9E-3851416A9EAF}" type="presOf" srcId="{3E024264-A21B-4DC6-B87B-B1DB840F6D46}" destId="{17DE8D64-7BAC-4D7E-8AEF-CD0218543F75}" srcOrd="0" destOrd="0" presId="urn:microsoft.com/office/officeart/2005/8/layout/list1"/>
    <dgm:cxn modelId="{CFB73C0A-46E5-4752-B0EB-720F8ED1A4F1}" type="presOf" srcId="{8E0AD322-406B-4C6E-9958-434C9DB99E46}" destId="{C4EC509E-533A-4C7C-BE84-470B80BE6CF1}" srcOrd="0" destOrd="0" presId="urn:microsoft.com/office/officeart/2005/8/layout/list1"/>
    <dgm:cxn modelId="{D5CADFE8-2880-4CF7-8272-39909D9D1183}" srcId="{8E0AD322-406B-4C6E-9958-434C9DB99E46}" destId="{0CA7DADB-33EB-4B2D-9427-507303959D00}" srcOrd="0" destOrd="0" parTransId="{F42E56EC-DAA3-4089-9682-2706D6CF1ADA}" sibTransId="{951F16D2-D89F-45F5-87DE-3FD3602DD220}"/>
    <dgm:cxn modelId="{E38FEC13-A38A-4F42-B828-AB89B9113DAD}" type="presOf" srcId="{0CA7DADB-33EB-4B2D-9427-507303959D00}" destId="{3870EB02-B647-4AAC-8A33-843E35C4CE6B}" srcOrd="1" destOrd="0" presId="urn:microsoft.com/office/officeart/2005/8/layout/list1"/>
    <dgm:cxn modelId="{B3824A90-E527-4278-90BD-F44DA81F34E4}" type="presOf" srcId="{C737511A-7D30-4A4C-8AE7-2AC3AFB5860E}" destId="{5572FDB9-5504-4C57-83EA-79917C1EA93A}" srcOrd="0" destOrd="0" presId="urn:microsoft.com/office/officeart/2005/8/layout/list1"/>
    <dgm:cxn modelId="{7853DF15-8851-4D29-9735-C3AD2F44F94E}" srcId="{8E0AD322-406B-4C6E-9958-434C9DB99E46}" destId="{3E024264-A21B-4DC6-B87B-B1DB840F6D46}" srcOrd="2" destOrd="0" parTransId="{0BE8651C-456C-4201-BC6F-EFAA487A44A0}" sibTransId="{EB1BE74F-CE78-4951-92F2-EE0E8F632DB0}"/>
    <dgm:cxn modelId="{E912F552-9291-4A18-A753-57DD1E453702}" type="presParOf" srcId="{C4EC509E-533A-4C7C-BE84-470B80BE6CF1}" destId="{FFBE18DB-49B7-48CE-9252-5B61863BBEEF}" srcOrd="0" destOrd="0" presId="urn:microsoft.com/office/officeart/2005/8/layout/list1"/>
    <dgm:cxn modelId="{F6491179-820C-4D06-B448-23747B3B6B83}" type="presParOf" srcId="{FFBE18DB-49B7-48CE-9252-5B61863BBEEF}" destId="{12DB1F0F-EC5E-490F-ABC1-0C4B4EFB412D}" srcOrd="0" destOrd="0" presId="urn:microsoft.com/office/officeart/2005/8/layout/list1"/>
    <dgm:cxn modelId="{11F1BE19-EA17-4448-B0B6-492792328FB5}" type="presParOf" srcId="{FFBE18DB-49B7-48CE-9252-5B61863BBEEF}" destId="{3870EB02-B647-4AAC-8A33-843E35C4CE6B}" srcOrd="1" destOrd="0" presId="urn:microsoft.com/office/officeart/2005/8/layout/list1"/>
    <dgm:cxn modelId="{BA77EB8E-D18B-4F04-8EF9-6C827D31AC4C}" type="presParOf" srcId="{C4EC509E-533A-4C7C-BE84-470B80BE6CF1}" destId="{5F57D48D-5004-43E2-9287-06668AEF5F70}" srcOrd="1" destOrd="0" presId="urn:microsoft.com/office/officeart/2005/8/layout/list1"/>
    <dgm:cxn modelId="{F72409C2-C3D1-4E6F-925F-EA5E07E5FBAB}" type="presParOf" srcId="{C4EC509E-533A-4C7C-BE84-470B80BE6CF1}" destId="{FDE4F23F-BA5A-41A0-AE93-A6B41AECC3B6}" srcOrd="2" destOrd="0" presId="urn:microsoft.com/office/officeart/2005/8/layout/list1"/>
    <dgm:cxn modelId="{AE88A501-304A-47A8-8FE2-EA612BFE02FB}" type="presParOf" srcId="{C4EC509E-533A-4C7C-BE84-470B80BE6CF1}" destId="{ADB7455F-EA1A-46D7-BC61-E0925828EEB1}" srcOrd="3" destOrd="0" presId="urn:microsoft.com/office/officeart/2005/8/layout/list1"/>
    <dgm:cxn modelId="{713D3AA5-83E5-46D0-9DAA-1EE90906D10B}" type="presParOf" srcId="{C4EC509E-533A-4C7C-BE84-470B80BE6CF1}" destId="{57DA7B39-328F-4981-ACB2-598B46104271}" srcOrd="4" destOrd="0" presId="urn:microsoft.com/office/officeart/2005/8/layout/list1"/>
    <dgm:cxn modelId="{A9924CAA-30FF-4506-ABE6-A771CF3AC4F0}" type="presParOf" srcId="{57DA7B39-328F-4981-ACB2-598B46104271}" destId="{5572FDB9-5504-4C57-83EA-79917C1EA93A}" srcOrd="0" destOrd="0" presId="urn:microsoft.com/office/officeart/2005/8/layout/list1"/>
    <dgm:cxn modelId="{1E8EB291-8E87-4F8C-BE44-33D614F6F915}" type="presParOf" srcId="{57DA7B39-328F-4981-ACB2-598B46104271}" destId="{F62EE431-4DE1-405B-9DD1-44D8733EBEB2}" srcOrd="1" destOrd="0" presId="urn:microsoft.com/office/officeart/2005/8/layout/list1"/>
    <dgm:cxn modelId="{6014577B-1982-4F41-BF93-5012BBF4E837}" type="presParOf" srcId="{C4EC509E-533A-4C7C-BE84-470B80BE6CF1}" destId="{ED63204C-BF93-4125-8737-F9BB012F899A}" srcOrd="5" destOrd="0" presId="urn:microsoft.com/office/officeart/2005/8/layout/list1"/>
    <dgm:cxn modelId="{10E3E0DF-3BCB-488E-A525-5AF8A3899E11}" type="presParOf" srcId="{C4EC509E-533A-4C7C-BE84-470B80BE6CF1}" destId="{8BA89D65-C029-4674-8B64-86BDEA62A616}" srcOrd="6" destOrd="0" presId="urn:microsoft.com/office/officeart/2005/8/layout/list1"/>
    <dgm:cxn modelId="{91FCC8CA-D8C6-41FB-83F4-786B8E17E539}" type="presParOf" srcId="{C4EC509E-533A-4C7C-BE84-470B80BE6CF1}" destId="{CE77983E-3DE2-4D61-93D3-A1222F5BB5EF}" srcOrd="7" destOrd="0" presId="urn:microsoft.com/office/officeart/2005/8/layout/list1"/>
    <dgm:cxn modelId="{D55AC15E-94AC-483B-BEA1-E39937BA7942}" type="presParOf" srcId="{C4EC509E-533A-4C7C-BE84-470B80BE6CF1}" destId="{183FF1A7-074E-4689-80BC-C205DD6F4BFB}" srcOrd="8" destOrd="0" presId="urn:microsoft.com/office/officeart/2005/8/layout/list1"/>
    <dgm:cxn modelId="{CBCC45B1-CBF4-43AB-9379-37BF66A60EFD}" type="presParOf" srcId="{183FF1A7-074E-4689-80BC-C205DD6F4BFB}" destId="{17DE8D64-7BAC-4D7E-8AEF-CD0218543F75}" srcOrd="0" destOrd="0" presId="urn:microsoft.com/office/officeart/2005/8/layout/list1"/>
    <dgm:cxn modelId="{335D96F0-DAF2-4A65-A530-868FDEEAAF55}" type="presParOf" srcId="{183FF1A7-074E-4689-80BC-C205DD6F4BFB}" destId="{01CDFAD4-94AE-402D-B2B6-98501D689B16}" srcOrd="1" destOrd="0" presId="urn:microsoft.com/office/officeart/2005/8/layout/list1"/>
    <dgm:cxn modelId="{80FF1606-37D4-49F3-AA93-2FEBE6DF5F03}" type="presParOf" srcId="{C4EC509E-533A-4C7C-BE84-470B80BE6CF1}" destId="{97A2D1E3-64E8-40F0-98D2-BEBE4950B869}" srcOrd="9" destOrd="0" presId="urn:microsoft.com/office/officeart/2005/8/layout/list1"/>
    <dgm:cxn modelId="{5EB6E6E7-E922-4206-9E9B-7116D2546FA9}" type="presParOf" srcId="{C4EC509E-533A-4C7C-BE84-470B80BE6CF1}" destId="{EBA8EC5B-E964-47AD-9B9C-C366658CB2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4F23F-BA5A-41A0-AE93-A6B41AECC3B6}">
      <dsp:nvSpPr>
        <dsp:cNvPr id="0" name=""/>
        <dsp:cNvSpPr/>
      </dsp:nvSpPr>
      <dsp:spPr>
        <a:xfrm>
          <a:off x="0" y="4939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0EB02-B647-4AAC-8A33-843E35C4CE6B}">
      <dsp:nvSpPr>
        <dsp:cNvPr id="0" name=""/>
        <dsp:cNvSpPr/>
      </dsp:nvSpPr>
      <dsp:spPr>
        <a:xfrm>
          <a:off x="377190" y="511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chemeClr val="tx1"/>
              </a:solidFill>
            </a:rPr>
            <a:t>Software Quality Assurance</a:t>
          </a:r>
        </a:p>
      </dsp:txBody>
      <dsp:txXfrm>
        <a:off x="420421" y="94393"/>
        <a:ext cx="5194198" cy="799138"/>
      </dsp:txXfrm>
    </dsp:sp>
    <dsp:sp modelId="{8BA89D65-C029-4674-8B64-86BDEA62A616}">
      <dsp:nvSpPr>
        <dsp:cNvPr id="0" name=""/>
        <dsp:cNvSpPr/>
      </dsp:nvSpPr>
      <dsp:spPr>
        <a:xfrm>
          <a:off x="0" y="18547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EE431-4DE1-405B-9DD1-44D8733EBEB2}">
      <dsp:nvSpPr>
        <dsp:cNvPr id="0" name=""/>
        <dsp:cNvSpPr/>
      </dsp:nvSpPr>
      <dsp:spPr>
        <a:xfrm>
          <a:off x="377190" y="14119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solidFill>
                <a:schemeClr val="tx1"/>
              </a:solidFill>
            </a:rPr>
            <a:t>Software Quality Planning</a:t>
          </a:r>
        </a:p>
      </dsp:txBody>
      <dsp:txXfrm>
        <a:off x="420421" y="1455193"/>
        <a:ext cx="5194198" cy="799138"/>
      </dsp:txXfrm>
    </dsp:sp>
    <dsp:sp modelId="{EBA8EC5B-E964-47AD-9B9C-C366658CB28D}">
      <dsp:nvSpPr>
        <dsp:cNvPr id="0" name=""/>
        <dsp:cNvSpPr/>
      </dsp:nvSpPr>
      <dsp:spPr>
        <a:xfrm>
          <a:off x="0" y="3215562"/>
          <a:ext cx="75438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DFAD4-94AE-402D-B2B6-98501D689B16}">
      <dsp:nvSpPr>
        <dsp:cNvPr id="0" name=""/>
        <dsp:cNvSpPr/>
      </dsp:nvSpPr>
      <dsp:spPr>
        <a:xfrm>
          <a:off x="377190" y="2772762"/>
          <a:ext cx="528066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Software </a:t>
          </a:r>
          <a:r>
            <a:rPr lang="en-US" sz="3000" kern="1200" dirty="0">
              <a:solidFill>
                <a:schemeClr val="tx1"/>
              </a:solidFill>
            </a:rPr>
            <a:t>Quality Control</a:t>
          </a:r>
        </a:p>
      </dsp:txBody>
      <dsp:txXfrm>
        <a:off x="420421" y="2815993"/>
        <a:ext cx="519419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4E13-67E5-4E7F-A8CF-255C59A6950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851E7-1DC5-4351-9DA8-DDCF3E23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0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719D9-CCCC-479C-8E5B-B4668CC71D8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0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719D9-CCCC-479C-8E5B-B4668CC71D8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2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L-Shape 17">
            <a:extLst>
              <a:ext uri="{FF2B5EF4-FFF2-40B4-BE49-F238E27FC236}">
                <a16:creationId xmlns=""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=""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L-Shape 21">
            <a:extLst>
              <a:ext uri="{FF2B5EF4-FFF2-40B4-BE49-F238E27FC236}">
                <a16:creationId xmlns=""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=""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07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6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3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85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36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186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71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579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10/2/2023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=""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=""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=""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=""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 smtClean="0"/>
              <a:t>Click to edit Master text styles</a:t>
            </a:r>
          </a:p>
          <a:p>
            <a:pPr marL="0" lvl="1" indent="0" algn="ctr">
              <a:buNone/>
            </a:pPr>
            <a:r>
              <a:rPr lang="en-US" noProof="0" smtClean="0"/>
              <a:t>Second level</a:t>
            </a:r>
          </a:p>
          <a:p>
            <a:pPr marL="0" lvl="2" indent="0" algn="ctr">
              <a:buNone/>
            </a:pPr>
            <a:r>
              <a:rPr lang="en-US" noProof="0" smtClean="0"/>
              <a:t>Third level</a:t>
            </a:r>
          </a:p>
          <a:p>
            <a:pPr marL="0" lvl="3" indent="0" algn="ctr">
              <a:buNone/>
            </a:pPr>
            <a:r>
              <a:rPr lang="en-US" noProof="0" smtClean="0"/>
              <a:t>Fourth level</a:t>
            </a:r>
          </a:p>
          <a:p>
            <a:pPr marL="0" lvl="4" indent="0" algn="ctr">
              <a:buNone/>
            </a:pPr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=""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10/2/2023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=""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=""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=""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=""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2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L-Shape 6">
            <a:extLst>
              <a:ext uri="{FF2B5EF4-FFF2-40B4-BE49-F238E27FC236}">
                <a16:creationId xmlns=""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=""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96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3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=""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=""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51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11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34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pPr/>
              <a:t>10/2/2023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=""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=""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=""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=""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70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pPr/>
              <a:t>10/2/2023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: Diagonal Corners Snipped 10">
            <a:extLst>
              <a:ext uri="{FF2B5EF4-FFF2-40B4-BE49-F238E27FC236}">
                <a16:creationId xmlns=""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=""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L-Shape 9">
            <a:extLst>
              <a:ext uri="{FF2B5EF4-FFF2-40B4-BE49-F238E27FC236}">
                <a16:creationId xmlns=""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1" name="L-Shape 10">
            <a:extLst>
              <a:ext uri="{FF2B5EF4-FFF2-40B4-BE49-F238E27FC236}">
                <a16:creationId xmlns=""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=""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2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10/2/2023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Rectangle 17" title="Side bar">
            <a:extLst>
              <a:ext uri="{FF2B5EF4-FFF2-40B4-BE49-F238E27FC236}">
                <a16:creationId xmlns=""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736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71" r:id="rId17"/>
    <p:sldLayoutId id="214748367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62000"/>
            <a:ext cx="7766936" cy="1169831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Software Quality Engineering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7DC842-2DF4-46F3-AEC5-E38386DA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190" y="3863719"/>
            <a:ext cx="7766936" cy="1096899"/>
          </a:xfrm>
        </p:spPr>
        <p:txBody>
          <a:bodyPr>
            <a:noAutofit/>
          </a:bodyPr>
          <a:lstStyle/>
          <a:p>
            <a:pPr>
              <a:defRPr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By: </a:t>
            </a:r>
            <a:r>
              <a:rPr lang="en-US" sz="1600" smtClean="0">
                <a:solidFill>
                  <a:schemeClr val="tx1"/>
                </a:solidFill>
              </a:rPr>
              <a:t>Engr. Dr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chemeClr val="tx1"/>
                </a:solidFill>
              </a:rPr>
              <a:t>Sumaira </a:t>
            </a:r>
            <a:r>
              <a:rPr lang="en-US" sz="1600" dirty="0" err="1" smtClean="0">
                <a:solidFill>
                  <a:schemeClr val="tx1"/>
                </a:solidFill>
              </a:rPr>
              <a:t>Nazir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Assistant Professor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Department of Software Engineering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National University of Modern Languages Islamabad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074" y="718782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rocess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074" y="1682916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Process Standards are  </a:t>
            </a:r>
            <a:r>
              <a:rPr lang="en-US" sz="2000" dirty="0">
                <a:solidFill>
                  <a:schemeClr val="tx1"/>
                </a:solidFill>
              </a:rPr>
              <a:t>the standards that define the process which should be followed during software </a:t>
            </a:r>
            <a:r>
              <a:rPr lang="en-US" sz="2000" dirty="0" smtClean="0">
                <a:solidFill>
                  <a:schemeClr val="tx1"/>
                </a:solidFill>
              </a:rPr>
              <a:t>development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Example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ISO 9001 Quality Management for Process Quality Framework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Capability Maturity Model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667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Software Quality Planning</a:t>
            </a:r>
          </a:p>
        </p:txBody>
      </p:sp>
    </p:spTree>
    <p:extLst>
      <p:ext uri="{BB962C8B-B14F-4D97-AF65-F5344CB8AC3E}">
        <p14:creationId xmlns:p14="http://schemas.microsoft.com/office/powerpoint/2010/main" val="21310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60" y="83978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Quality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960" y="1764804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Quality Plan lists all of the quality functions that are expected to be conducted throughout the project life cycle to support the project in achieving its required quality goals. 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It should begin at the early stage in the software process.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 quality plan should set out the desired product qualities and define how these are to be assessed. It therefore defines what ‘high quality’ software actually means.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The result of the quality planning process is a project quality plan. </a:t>
            </a:r>
          </a:p>
        </p:txBody>
      </p:sp>
    </p:spTree>
    <p:extLst>
      <p:ext uri="{BB962C8B-B14F-4D97-AF65-F5344CB8AC3E}">
        <p14:creationId xmlns:p14="http://schemas.microsoft.com/office/powerpoint/2010/main" val="42488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778" y="83978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Quality Planning Cont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778" y="1696565"/>
            <a:ext cx="8596668" cy="388077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The project quality plan should select those organizational standards that are appropriate to a particular product and development process.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New </a:t>
            </a:r>
            <a:r>
              <a:rPr lang="en-US" sz="2400" dirty="0">
                <a:solidFill>
                  <a:schemeClr val="tx1"/>
                </a:solidFill>
              </a:rPr>
              <a:t>standards may have to be defined if the project uses new methods and tools.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2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26" y="73243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Quality Planning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26" y="1792099"/>
            <a:ext cx="8596668" cy="388077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The Project Quality Plan must describe: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What quality functions will be performed?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Who will perform them?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During what phase of the product life cycle will they be performed?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Who has approval authority?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How will conflicts over nonconformance be resolved?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60" y="3894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Quality P</a:t>
            </a:r>
            <a:r>
              <a:rPr lang="en-US" sz="4000" dirty="0" smtClean="0">
                <a:solidFill>
                  <a:schemeClr val="tx1"/>
                </a:solidFill>
              </a:rPr>
              <a:t>lan Structure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sz="3100" i="1" dirty="0" smtClean="0">
                <a:solidFill>
                  <a:schemeClr val="tx1"/>
                </a:solidFill>
              </a:rPr>
              <a:t>By </a:t>
            </a:r>
            <a:r>
              <a:rPr lang="en-US" sz="3100" i="1" dirty="0" err="1" smtClean="0">
                <a:solidFill>
                  <a:schemeClr val="tx1"/>
                </a:solidFill>
              </a:rPr>
              <a:t>Humphery</a:t>
            </a:r>
            <a:r>
              <a:rPr lang="en-US" sz="3100" i="1" dirty="0" smtClean="0">
                <a:solidFill>
                  <a:schemeClr val="tx1"/>
                </a:solidFill>
              </a:rPr>
              <a:t>)</a:t>
            </a:r>
            <a:r>
              <a:rPr lang="en-US" i="1" dirty="0">
                <a:solidFill>
                  <a:schemeClr val="tx1"/>
                </a:solidFill>
              </a:rPr>
              <a:t/>
            </a:r>
            <a:br>
              <a:rPr lang="en-US" i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960" y="171021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Quality Plan includes: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Product Introduction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A description of the product, its intended market and quality expectations for the product.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Product Plans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The critical release dates and responsibilities for the product along with plans for distribution and product servicing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1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245" y="839789"/>
            <a:ext cx="8917042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Quality Plan Structure </a:t>
            </a:r>
            <a:r>
              <a:rPr lang="en-US" i="1" dirty="0" smtClean="0">
                <a:solidFill>
                  <a:schemeClr val="tx1"/>
                </a:solidFill>
              </a:rPr>
              <a:t>(</a:t>
            </a:r>
            <a:r>
              <a:rPr lang="en-US" sz="3100" i="1" dirty="0" smtClean="0">
                <a:solidFill>
                  <a:schemeClr val="tx1"/>
                </a:solidFill>
              </a:rPr>
              <a:t>By </a:t>
            </a:r>
            <a:r>
              <a:rPr lang="en-US" sz="3100" i="1" dirty="0" err="1" smtClean="0">
                <a:solidFill>
                  <a:schemeClr val="tx1"/>
                </a:solidFill>
              </a:rPr>
              <a:t>Humphery</a:t>
            </a:r>
            <a:r>
              <a:rPr lang="en-US" sz="3100" i="1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03" y="1873986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sz="2400" dirty="0">
                <a:solidFill>
                  <a:schemeClr val="tx1"/>
                </a:solidFill>
              </a:rPr>
              <a:t>Process Descriptions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The development and service processes which should be used for product development and management.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Quality Goals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The quality goals and plans for the product, including an identification and justification of critical product  quality attributes.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Risks and Risks management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The key risks which might affect the product quality and the actions to address these risks 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667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Software 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6819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765A1C-3192-4D41-8AE3-FFAD7CBA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665" y="83978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Quality Control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F30FB8-6E97-4D72-8B91-819A41148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665" y="1819395"/>
            <a:ext cx="8596668" cy="3880773"/>
          </a:xfrm>
        </p:spPr>
        <p:txBody>
          <a:bodyPr/>
          <a:lstStyle/>
          <a:p>
            <a:pPr algn="just"/>
            <a:r>
              <a:rPr lang="en-US" sz="2800" b="1" dirty="0"/>
              <a:t>Quality Control (QC) </a:t>
            </a:r>
            <a:r>
              <a:rPr lang="en-US" sz="2800" dirty="0"/>
              <a:t>is a set of activities for ensuring quality in products. </a:t>
            </a:r>
            <a:r>
              <a:rPr lang="en-US" sz="2800" dirty="0" smtClean="0"/>
              <a:t>These </a:t>
            </a:r>
            <a:r>
              <a:rPr lang="en-US" sz="2800" dirty="0"/>
              <a:t>activities focus on </a:t>
            </a:r>
            <a:r>
              <a:rPr lang="en-US" sz="2800" b="1" dirty="0">
                <a:solidFill>
                  <a:schemeClr val="tx1"/>
                </a:solidFill>
              </a:rPr>
              <a:t>identifying </a:t>
            </a:r>
            <a:r>
              <a:rPr lang="en-US" sz="2800" b="1" dirty="0" smtClean="0">
                <a:solidFill>
                  <a:schemeClr val="tx1"/>
                </a:solidFill>
              </a:rPr>
              <a:t>defects</a:t>
            </a:r>
            <a:endParaRPr lang="en-US" sz="2800" b="1" dirty="0">
              <a:solidFill>
                <a:schemeClr val="tx1"/>
              </a:solidFill>
            </a:endParaRPr>
          </a:p>
          <a:p>
            <a:pPr lvl="1" algn="just"/>
            <a:r>
              <a:rPr lang="en-US" sz="2800" dirty="0"/>
              <a:t>Quality control, therefore, is a </a:t>
            </a:r>
            <a:r>
              <a:rPr lang="en-US" sz="2800" b="1" dirty="0">
                <a:solidFill>
                  <a:schemeClr val="tx1"/>
                </a:solidFill>
              </a:rPr>
              <a:t>reactive</a:t>
            </a:r>
            <a:r>
              <a:rPr lang="en-US" sz="2800" dirty="0"/>
              <a:t> process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C2F59B-67B0-4AE9-A5CF-B3F8E469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27" y="83978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Quality </a:t>
            </a:r>
            <a:r>
              <a:rPr lang="en-US" dirty="0" smtClean="0">
                <a:solidFill>
                  <a:schemeClr val="tx1"/>
                </a:solidFill>
              </a:rPr>
              <a:t>Control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27" y="1778452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Quality control evaluates or checks the quality of the products and life-cycle work products. 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Quality control functions or activities help to determine if the product or work product is within defined standards and of acceptable quality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667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Software Quality Engineering Activities</a:t>
            </a:r>
          </a:p>
        </p:txBody>
      </p:sp>
    </p:spTree>
    <p:extLst>
      <p:ext uri="{BB962C8B-B14F-4D97-AF65-F5344CB8AC3E}">
        <p14:creationId xmlns:p14="http://schemas.microsoft.com/office/powerpoint/2010/main" val="4119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27" y="1751156"/>
            <a:ext cx="8596668" cy="3880773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Quality Control observe whether requirements and standards are met or not.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Examples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Quality Reviews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Automated Software Assessment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2427" y="83978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Software Quality Control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836" y="83978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Quality Reviews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836" y="1682917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quality reviews the software, its documentation and the processes used to produce that software are reviewed by a group of people.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</a:rPr>
              <a:t>They </a:t>
            </a:r>
            <a:r>
              <a:rPr lang="en-US" sz="2200" dirty="0">
                <a:solidFill>
                  <a:schemeClr val="tx1"/>
                </a:solidFill>
              </a:rPr>
              <a:t>are responsible for checking that the project standards have been followed and that the software and documents conform to these </a:t>
            </a:r>
            <a:r>
              <a:rPr lang="en-US" sz="2200" dirty="0" smtClean="0">
                <a:solidFill>
                  <a:schemeClr val="tx1"/>
                </a:solidFill>
              </a:rPr>
              <a:t>standards.</a:t>
            </a:r>
          </a:p>
        </p:txBody>
      </p:sp>
    </p:spTree>
    <p:extLst>
      <p:ext uri="{BB962C8B-B14F-4D97-AF65-F5344CB8AC3E}">
        <p14:creationId xmlns:p14="http://schemas.microsoft.com/office/powerpoint/2010/main" val="4388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836" y="83978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Quality </a:t>
            </a:r>
            <a:r>
              <a:rPr lang="en-US" dirty="0" smtClean="0">
                <a:solidFill>
                  <a:schemeClr val="tx1"/>
                </a:solidFill>
              </a:rPr>
              <a:t>Reviews Cont.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836" y="1682917"/>
            <a:ext cx="8596668" cy="3880773"/>
          </a:xfrm>
        </p:spPr>
        <p:txBody>
          <a:bodyPr>
            <a:noAutofit/>
          </a:bodyPr>
          <a:lstStyle/>
          <a:p>
            <a:pPr lvl="1" algn="just"/>
            <a:r>
              <a:rPr lang="en-US" sz="2400" dirty="0" smtClean="0">
                <a:solidFill>
                  <a:schemeClr val="tx1"/>
                </a:solidFill>
              </a:rPr>
              <a:t>Deviations </a:t>
            </a:r>
            <a:r>
              <a:rPr lang="en-US" sz="2400" dirty="0">
                <a:solidFill>
                  <a:schemeClr val="tx1"/>
                </a:solidFill>
              </a:rPr>
              <a:t>from the standards are noted and brought to the attention of project management.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Software inspection process</a:t>
            </a:r>
          </a:p>
          <a:p>
            <a:pPr lvl="2" algn="just"/>
            <a:r>
              <a:rPr lang="en-US" sz="2400" dirty="0">
                <a:solidFill>
                  <a:schemeClr val="tx1"/>
                </a:solidFill>
              </a:rPr>
              <a:t>Formal Technical Review Process</a:t>
            </a:r>
          </a:p>
        </p:txBody>
      </p:sp>
    </p:spTree>
    <p:extLst>
      <p:ext uri="{BB962C8B-B14F-4D97-AF65-F5344CB8AC3E}">
        <p14:creationId xmlns:p14="http://schemas.microsoft.com/office/powerpoint/2010/main" val="40347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313" y="839789"/>
            <a:ext cx="9926976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Automated </a:t>
            </a:r>
            <a:r>
              <a:rPr lang="en-US" dirty="0" smtClean="0">
                <a:solidFill>
                  <a:schemeClr val="tx1"/>
                </a:solidFill>
              </a:rPr>
              <a:t>Software Quality </a:t>
            </a:r>
            <a:r>
              <a:rPr lang="en-US" dirty="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313" y="168291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automated software assessment the software and the documents which are produced are processed by some program and compared to the standards which apply to that particular development </a:t>
            </a:r>
            <a:r>
              <a:rPr lang="en-US" sz="2400" dirty="0" smtClean="0">
                <a:solidFill>
                  <a:schemeClr val="tx1"/>
                </a:solidFill>
              </a:rPr>
              <a:t>projects.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Example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</a:rPr>
              <a:t>Automated </a:t>
            </a:r>
            <a:r>
              <a:rPr lang="en-US" sz="2400" dirty="0">
                <a:solidFill>
                  <a:schemeClr val="tx1"/>
                </a:solidFill>
              </a:rPr>
              <a:t>Testing Tools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750DDE-0049-493D-82D6-BC5834EF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19" y="800669"/>
            <a:ext cx="10814081" cy="1320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Software Quality Engineering Activities  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F4991E76-C633-4BCF-9725-4567DB657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896593"/>
              </p:ext>
            </p:extLst>
          </p:nvPr>
        </p:nvGraphicFramePr>
        <p:xfrm>
          <a:off x="2346325" y="1846264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E082F7-34DD-4AF7-B6C5-399D6EFC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667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2301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4678FA-EF91-4FC9-B1E6-C8722ADA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70" y="705135"/>
            <a:ext cx="8596668" cy="13208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Software Quality Assurance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D31421-E728-47DC-B5C9-3956EF63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370" y="1778452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tx1"/>
                </a:solidFill>
              </a:rPr>
              <a:t>Quality Assurance (QA) </a:t>
            </a:r>
            <a:r>
              <a:rPr lang="en-US" sz="2800" dirty="0">
                <a:solidFill>
                  <a:schemeClr val="tx1"/>
                </a:solidFill>
              </a:rPr>
              <a:t>is a set of activities for ensuring quality </a:t>
            </a:r>
            <a:r>
              <a:rPr lang="en-US" sz="2800" i="1" dirty="0">
                <a:solidFill>
                  <a:schemeClr val="tx1"/>
                </a:solidFill>
              </a:rPr>
              <a:t>in the </a:t>
            </a:r>
            <a:r>
              <a:rPr lang="en-US" sz="2800" b="1" dirty="0">
                <a:solidFill>
                  <a:schemeClr val="tx1"/>
                </a:solidFill>
              </a:rPr>
              <a:t>processes</a:t>
            </a:r>
            <a:r>
              <a:rPr lang="en-US" sz="2800" dirty="0">
                <a:solidFill>
                  <a:schemeClr val="tx1"/>
                </a:solidFill>
              </a:rPr>
              <a:t> by which products are </a:t>
            </a:r>
            <a:r>
              <a:rPr lang="en-US" sz="2800" dirty="0" smtClean="0">
                <a:solidFill>
                  <a:schemeClr val="tx1"/>
                </a:solidFill>
              </a:rPr>
              <a:t>developed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It includes establishment </a:t>
            </a:r>
            <a:r>
              <a:rPr lang="en-US" sz="2800" dirty="0">
                <a:solidFill>
                  <a:schemeClr val="tx1"/>
                </a:solidFill>
              </a:rPr>
              <a:t>of a framework of organizational procedures and standards</a:t>
            </a:r>
          </a:p>
          <a:p>
            <a:endParaRPr lang="en-MY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3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666" y="718783"/>
            <a:ext cx="9135406" cy="97354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Software Quality </a:t>
            </a:r>
            <a:r>
              <a:rPr lang="en-US" sz="4800" b="1" dirty="0" smtClean="0">
                <a:solidFill>
                  <a:schemeClr val="tx1"/>
                </a:solidFill>
              </a:rPr>
              <a:t>Assurance Cont.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85" y="1692323"/>
            <a:ext cx="8596668" cy="3880773"/>
          </a:xfrm>
        </p:spPr>
        <p:txBody>
          <a:bodyPr/>
          <a:lstStyle/>
          <a:p>
            <a:pPr lvl="1" algn="just"/>
            <a:r>
              <a:rPr lang="en-US" sz="2800" dirty="0"/>
              <a:t>QA aims to prevent defects </a:t>
            </a:r>
            <a:r>
              <a:rPr lang="en-US" sz="2800" dirty="0" smtClean="0"/>
              <a:t>by focusing </a:t>
            </a:r>
            <a:r>
              <a:rPr lang="en-US" sz="2800" dirty="0"/>
              <a:t>on the </a:t>
            </a:r>
            <a:r>
              <a:rPr lang="en-US" sz="2800" b="1" dirty="0" smtClean="0">
                <a:solidFill>
                  <a:schemeClr val="tx1"/>
                </a:solidFill>
              </a:rPr>
              <a:t>processes</a:t>
            </a:r>
            <a:r>
              <a:rPr lang="en-US" sz="2800" dirty="0" smtClean="0"/>
              <a:t> </a:t>
            </a:r>
            <a:r>
              <a:rPr lang="en-US" sz="2800" dirty="0"/>
              <a:t>used to make the product. 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goal of QA is to improve processes so that defects do not arise during product </a:t>
            </a:r>
            <a:r>
              <a:rPr lang="en-US" sz="2800" dirty="0" smtClean="0"/>
              <a:t>development</a:t>
            </a:r>
          </a:p>
          <a:p>
            <a:pPr lvl="1" algn="just"/>
            <a:r>
              <a:rPr lang="en-US" sz="2800" dirty="0"/>
              <a:t>It is a </a:t>
            </a:r>
            <a:r>
              <a:rPr lang="en-US" sz="2800" b="1" dirty="0">
                <a:solidFill>
                  <a:schemeClr val="tx1"/>
                </a:solidFill>
              </a:rPr>
              <a:t>proactive</a:t>
            </a:r>
            <a:r>
              <a:rPr lang="en-US" sz="2800" dirty="0"/>
              <a:t> quality process</a:t>
            </a:r>
          </a:p>
          <a:p>
            <a:pPr lvl="1" algn="just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4678FA-EF91-4FC9-B1E6-C8722ADA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722" y="750321"/>
            <a:ext cx="9135406" cy="132080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Software Quality Assurance Cont.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D31421-E728-47DC-B5C9-3956EF63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722" y="173750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It provides confidence that product will fulfill requirements for quality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provided by quality assurance is twofold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MY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internally to management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MY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externally to customers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endParaRPr lang="en-MY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665" y="839789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Software Quality Assurance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665" y="1819394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It </a:t>
            </a:r>
            <a:r>
              <a:rPr lang="en-US" sz="2400" dirty="0" smtClean="0">
                <a:solidFill>
                  <a:schemeClr val="tx1"/>
                </a:solidFill>
              </a:rPr>
              <a:t>includes </a:t>
            </a:r>
            <a:r>
              <a:rPr lang="en-US" sz="2400" dirty="0">
                <a:solidFill>
                  <a:schemeClr val="tx1"/>
                </a:solidFill>
              </a:rPr>
              <a:t>defining and selecting of the standards that should be applied to the software development process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Software </a:t>
            </a:r>
            <a:r>
              <a:rPr lang="en-US" sz="2400" dirty="0">
                <a:solidFill>
                  <a:schemeClr val="tx1"/>
                </a:solidFill>
              </a:rPr>
              <a:t>Quality Assurance includes defining and selecting the following standards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Product Standards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Process Standards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074" y="718782"/>
            <a:ext cx="8596668" cy="13208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Product </a:t>
            </a:r>
            <a:r>
              <a:rPr lang="en-US" sz="4000" b="1" dirty="0">
                <a:solidFill>
                  <a:schemeClr val="tx1"/>
                </a:solidFill>
              </a:rPr>
              <a:t>Standards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074" y="1682916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Product </a:t>
            </a:r>
            <a:r>
              <a:rPr lang="en-US" sz="2000" dirty="0" smtClean="0">
                <a:solidFill>
                  <a:schemeClr val="tx1"/>
                </a:solidFill>
              </a:rPr>
              <a:t>Standards are </a:t>
            </a:r>
            <a:r>
              <a:rPr lang="en-US" sz="2000" dirty="0">
                <a:solidFill>
                  <a:schemeClr val="tx1"/>
                </a:solidFill>
              </a:rPr>
              <a:t>applied to the software products being developed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Example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ISO 9126 Standard Quality Model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Goal-Question-Metric Model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05DA89-9689-4EB7-83A3-32913C232C3C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753</Words>
  <Application>Microsoft Office PowerPoint</Application>
  <PresentationFormat>Widescreen</PresentationFormat>
  <Paragraphs>100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Helvetica</vt:lpstr>
      <vt:lpstr>Times New Roman</vt:lpstr>
      <vt:lpstr>Trebuchet MS</vt:lpstr>
      <vt:lpstr>Wingdings</vt:lpstr>
      <vt:lpstr>Wingdings 3</vt:lpstr>
      <vt:lpstr>Facet</vt:lpstr>
      <vt:lpstr>Software Quality Engineering</vt:lpstr>
      <vt:lpstr>Software Quality Engineering Activities</vt:lpstr>
      <vt:lpstr>Software Quality Engineering Activities  </vt:lpstr>
      <vt:lpstr>Software Quality Assurance</vt:lpstr>
      <vt:lpstr>Software Quality Assurance</vt:lpstr>
      <vt:lpstr>Software Quality Assurance Cont.</vt:lpstr>
      <vt:lpstr>Software Quality Assurance Cont.</vt:lpstr>
      <vt:lpstr>Software Quality Assurance Cont.</vt:lpstr>
      <vt:lpstr>Product Standards </vt:lpstr>
      <vt:lpstr>Process Standards</vt:lpstr>
      <vt:lpstr>Software Quality Planning</vt:lpstr>
      <vt:lpstr>Software Quality Planning</vt:lpstr>
      <vt:lpstr>Software Quality Planning Cont.</vt:lpstr>
      <vt:lpstr>Software Quality Planning Cont.</vt:lpstr>
      <vt:lpstr> Quality Plan Structure (By Humphery) </vt:lpstr>
      <vt:lpstr>Quality Plan Structure (By Humphery) Cont.</vt:lpstr>
      <vt:lpstr>Software Quality Control</vt:lpstr>
      <vt:lpstr>Software Quality Control</vt:lpstr>
      <vt:lpstr>Software Quality Control Cont.</vt:lpstr>
      <vt:lpstr>PowerPoint Presentation</vt:lpstr>
      <vt:lpstr>Software Quality Reviews </vt:lpstr>
      <vt:lpstr>Software Quality Reviews Cont. </vt:lpstr>
      <vt:lpstr>Automated Software Quality Assessment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2020-10-12T15:52:37Z</dcterms:created>
  <dcterms:modified xsi:type="dcterms:W3CDTF">2023-10-02T04:58:46Z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