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4" r:id="rId4"/>
  </p:sldMasterIdLst>
  <p:notesMasterIdLst>
    <p:notesMasterId r:id="rId22"/>
  </p:notesMasterIdLst>
  <p:handoutMasterIdLst>
    <p:handoutMasterId r:id="rId23"/>
  </p:handoutMasterIdLst>
  <p:sldIdLst>
    <p:sldId id="267" r:id="rId5"/>
    <p:sldId id="327" r:id="rId6"/>
    <p:sldId id="311" r:id="rId7"/>
    <p:sldId id="328" r:id="rId8"/>
    <p:sldId id="312" r:id="rId9"/>
    <p:sldId id="326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5" r:id="rId18"/>
    <p:sldId id="272" r:id="rId19"/>
    <p:sldId id="273" r:id="rId20"/>
    <p:sldId id="33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p2s8mVJDN42Azn359dv75Q==" hashData="segCcNdOUId9TYFT6WxlKoyEBeTgToMT8ghbUUx7bKHwHjQgtBZTAFav339iah1u1F/69M/OQxpm7M6NvaWcgg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06799F8-075E-4A3A-A7F6-7FBC6576F1A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2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E47F476-161E-4A04-A0FB-965A0EEB43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32E49AB-875B-42C8-941C-0DE0DBD2D3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6B955-9ABA-47D4-BA0F-43D209E6DE06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3EFBA4A-EC84-4A1C-951D-F76333FEE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0085306-E124-4DA3-9455-10E28A78F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A0D8-202C-4D3D-887A-429ECB6FFB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06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44E13-67E5-4E7F-A8CF-255C59A6950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851E7-1DC5-4351-9DA8-DDCF3E23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0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851E7-1DC5-4351-9DA8-DDCF3E2396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89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L-Shape 17">
            <a:extLst>
              <a:ext uri="{FF2B5EF4-FFF2-40B4-BE49-F238E27FC236}">
                <a16:creationId xmlns="" xmlns:a16="http://schemas.microsoft.com/office/drawing/2014/main" id="{79965FD7-DA9A-4AFB-B8C8-34AC1FEE9F72}"/>
              </a:ext>
            </a:extLst>
          </p:cNvPr>
          <p:cNvSpPr/>
          <p:nvPr userDrawn="1"/>
        </p:nvSpPr>
        <p:spPr>
          <a:xfrm flipV="1">
            <a:off x="887674" y="726883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L-Shape 19">
            <a:extLst>
              <a:ext uri="{FF2B5EF4-FFF2-40B4-BE49-F238E27FC236}">
                <a16:creationId xmlns="" xmlns:a16="http://schemas.microsoft.com/office/drawing/2014/main" id="{92465177-72B9-4DCF-8F98-0C79F3EE32EC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L-Shape 21">
            <a:extLst>
              <a:ext uri="{FF2B5EF4-FFF2-40B4-BE49-F238E27FC236}">
                <a16:creationId xmlns="" xmlns:a16="http://schemas.microsoft.com/office/drawing/2014/main" id="{B5516E7A-AEB0-4772-8098-8B0F8B5F1126}"/>
              </a:ext>
            </a:extLst>
          </p:cNvPr>
          <p:cNvSpPr/>
          <p:nvPr userDrawn="1"/>
        </p:nvSpPr>
        <p:spPr>
          <a:xfrm flipV="1">
            <a:off x="752858" y="609652"/>
            <a:ext cx="3152309" cy="4408489"/>
          </a:xfrm>
          <a:prstGeom prst="corner">
            <a:avLst>
              <a:gd name="adj1" fmla="val 6149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L-Shape 22">
            <a:extLst>
              <a:ext uri="{FF2B5EF4-FFF2-40B4-BE49-F238E27FC236}">
                <a16:creationId xmlns="" xmlns:a16="http://schemas.microsoft.com/office/drawing/2014/main" id="{E864F603-D3F0-4241-9005-3F6C3BD62BEF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6773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407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162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4345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5858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9368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186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6719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579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title="Background Shape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6246" y="400665"/>
            <a:ext cx="4858460" cy="1428136"/>
          </a:xfrm>
        </p:spPr>
        <p:txBody>
          <a:bodyPr anchor="ctr" anchorCtr="0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246" y="6443554"/>
            <a:ext cx="132432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3/24/2023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25377" y="6453386"/>
            <a:ext cx="2619329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87939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L-Shape 20">
            <a:extLst>
              <a:ext uri="{FF2B5EF4-FFF2-40B4-BE49-F238E27FC236}">
                <a16:creationId xmlns="" xmlns:a16="http://schemas.microsoft.com/office/drawing/2014/main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L-Shape 22">
            <a:extLst>
              <a:ext uri="{FF2B5EF4-FFF2-40B4-BE49-F238E27FC236}">
                <a16:creationId xmlns="" xmlns:a16="http://schemas.microsoft.com/office/drawing/2014/main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L-Shape 23">
            <a:extLst>
              <a:ext uri="{FF2B5EF4-FFF2-40B4-BE49-F238E27FC236}">
                <a16:creationId xmlns="" xmlns:a16="http://schemas.microsoft.com/office/drawing/2014/main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L-Shape 24">
            <a:extLst>
              <a:ext uri="{FF2B5EF4-FFF2-40B4-BE49-F238E27FC236}">
                <a16:creationId xmlns="" xmlns:a16="http://schemas.microsoft.com/office/drawing/2014/main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ED439475-E625-4449-B42E-8F291D64A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60" y="518474"/>
            <a:ext cx="4910394" cy="5759777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1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lang="en-US" sz="18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lang="en-US" sz="16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lang="en-US"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lang="en-US"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marL="0" lvl="0" indent="0" algn="ctr">
              <a:buNone/>
            </a:pPr>
            <a:r>
              <a:rPr lang="en-US" noProof="0" smtClean="0"/>
              <a:t>Click to edit Master text styles</a:t>
            </a:r>
          </a:p>
          <a:p>
            <a:pPr marL="0" lvl="1" indent="0" algn="ctr">
              <a:buNone/>
            </a:pPr>
            <a:r>
              <a:rPr lang="en-US" noProof="0" smtClean="0"/>
              <a:t>Second level</a:t>
            </a:r>
          </a:p>
          <a:p>
            <a:pPr marL="0" lvl="2" indent="0" algn="ctr">
              <a:buNone/>
            </a:pPr>
            <a:r>
              <a:rPr lang="en-US" noProof="0" smtClean="0"/>
              <a:t>Third level</a:t>
            </a:r>
          </a:p>
          <a:p>
            <a:pPr marL="0" lvl="3" indent="0" algn="ctr">
              <a:buNone/>
            </a:pPr>
            <a:r>
              <a:rPr lang="en-US" noProof="0" smtClean="0"/>
              <a:t>Fourth level</a:t>
            </a:r>
          </a:p>
          <a:p>
            <a:pPr marL="0" lvl="4" indent="0" algn="ctr">
              <a:buNone/>
            </a:pPr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602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: Diagonal Corners Snipped 10">
            <a:extLst>
              <a:ext uri="{FF2B5EF4-FFF2-40B4-BE49-F238E27FC236}">
                <a16:creationId xmlns="" xmlns:a16="http://schemas.microsoft.com/office/drawing/2014/main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5945780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30776" y="477366"/>
            <a:ext cx="4644000" cy="1341602"/>
          </a:xfrm>
        </p:spPr>
        <p:txBody>
          <a:bodyPr anchor="ctr" anchorCtr="0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759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3/24/2023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0396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L-Shape 11">
            <a:extLst>
              <a:ext uri="{FF2B5EF4-FFF2-40B4-BE49-F238E27FC236}">
                <a16:creationId xmlns="" xmlns:a16="http://schemas.microsoft.com/office/drawing/2014/main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="" xmlns:a16="http://schemas.microsoft.com/office/drawing/2014/main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="" xmlns:a16="http://schemas.microsoft.com/office/drawing/2014/main" id="{D57F3340-8A42-40F0-BF5B-EEF6E3E88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6246" y="668595"/>
            <a:ext cx="4646651" cy="5383413"/>
          </a:xfrm>
          <a:custGeom>
            <a:avLst/>
            <a:gdLst>
              <a:gd name="connsiteX0" fmla="*/ 0 w 4646651"/>
              <a:gd name="connsiteY0" fmla="*/ 0 h 5383413"/>
              <a:gd name="connsiteX1" fmla="*/ 4168046 w 4646651"/>
              <a:gd name="connsiteY1" fmla="*/ 0 h 5383413"/>
              <a:gd name="connsiteX2" fmla="*/ 4646651 w 4646651"/>
              <a:gd name="connsiteY2" fmla="*/ 478605 h 5383413"/>
              <a:gd name="connsiteX3" fmla="*/ 4646651 w 4646651"/>
              <a:gd name="connsiteY3" fmla="*/ 5383413 h 5383413"/>
              <a:gd name="connsiteX4" fmla="*/ 478605 w 4646651"/>
              <a:gd name="connsiteY4" fmla="*/ 5383413 h 5383413"/>
              <a:gd name="connsiteX5" fmla="*/ 0 w 4646651"/>
              <a:gd name="connsiteY5" fmla="*/ 4904808 h 538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6651" h="5383413">
                <a:moveTo>
                  <a:pt x="0" y="0"/>
                </a:moveTo>
                <a:lnTo>
                  <a:pt x="4168046" y="0"/>
                </a:lnTo>
                <a:lnTo>
                  <a:pt x="4646651" y="478605"/>
                </a:lnTo>
                <a:lnTo>
                  <a:pt x="4646651" y="5383413"/>
                </a:lnTo>
                <a:lnTo>
                  <a:pt x="478605" y="5383413"/>
                </a:lnTo>
                <a:lnTo>
                  <a:pt x="0" y="4904808"/>
                </a:lnTo>
                <a:close/>
              </a:path>
            </a:pathLst>
          </a:custGeom>
          <a:ln w="571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L-Shape 19">
            <a:extLst>
              <a:ext uri="{FF2B5EF4-FFF2-40B4-BE49-F238E27FC236}">
                <a16:creationId xmlns="" xmlns:a16="http://schemas.microsoft.com/office/drawing/2014/main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21" name="L-Shape 20">
            <a:extLst>
              <a:ext uri="{FF2B5EF4-FFF2-40B4-BE49-F238E27FC236}">
                <a16:creationId xmlns="" xmlns:a16="http://schemas.microsoft.com/office/drawing/2014/main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8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CBEFB83C-E1EC-41AC-BFF6-9D094E2D43C6}"/>
              </a:ext>
            </a:extLst>
          </p:cNvPr>
          <p:cNvCxnSpPr/>
          <p:nvPr userDrawn="1"/>
        </p:nvCxnSpPr>
        <p:spPr>
          <a:xfrm>
            <a:off x="1465008" y="1445344"/>
            <a:ext cx="9468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02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L-Shape 6">
            <a:extLst>
              <a:ext uri="{FF2B5EF4-FFF2-40B4-BE49-F238E27FC236}">
                <a16:creationId xmlns="" xmlns:a16="http://schemas.microsoft.com/office/drawing/2014/main" id="{BF5B4C6D-2825-4690-8D32-39CBF5E0F7E6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="" xmlns:a16="http://schemas.microsoft.com/office/drawing/2014/main" id="{DFD43940-6D78-4E75-BDB6-8792768BB894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5837"/>
              <a:gd name="adj2" fmla="val 6502"/>
            </a:avLst>
          </a:prstGeom>
          <a:solidFill>
            <a:srgbClr val="EFEDE3"/>
          </a:solidFill>
          <a:ln>
            <a:solidFill>
              <a:srgbClr val="EFEDE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963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3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L-Shape 9">
            <a:extLst>
              <a:ext uri="{FF2B5EF4-FFF2-40B4-BE49-F238E27FC236}">
                <a16:creationId xmlns="" xmlns:a16="http://schemas.microsoft.com/office/drawing/2014/main" id="{91236E78-C797-4C31-BA0C-DB193BAF6D2D}"/>
              </a:ext>
            </a:extLst>
          </p:cNvPr>
          <p:cNvSpPr/>
          <p:nvPr userDrawn="1"/>
        </p:nvSpPr>
        <p:spPr>
          <a:xfrm rot="10800000" flipV="1">
            <a:off x="8391654" y="1873024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L-Shape 10">
            <a:extLst>
              <a:ext uri="{FF2B5EF4-FFF2-40B4-BE49-F238E27FC236}">
                <a16:creationId xmlns="" xmlns:a16="http://schemas.microsoft.com/office/drawing/2014/main" id="{BFA658F0-F295-40A9-8BA8-1F6CBDFBBE09}"/>
              </a:ext>
            </a:extLst>
          </p:cNvPr>
          <p:cNvSpPr/>
          <p:nvPr userDrawn="1"/>
        </p:nvSpPr>
        <p:spPr>
          <a:xfrm flipH="1">
            <a:off x="8152968" y="1752327"/>
            <a:ext cx="3152309" cy="4408489"/>
          </a:xfrm>
          <a:prstGeom prst="corner">
            <a:avLst>
              <a:gd name="adj1" fmla="val 7085"/>
              <a:gd name="adj2" fmla="val 775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651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711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34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pPr/>
              <a:t>3/24/2023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L-Shape 8">
            <a:extLst>
              <a:ext uri="{FF2B5EF4-FFF2-40B4-BE49-F238E27FC236}">
                <a16:creationId xmlns="" xmlns:a16="http://schemas.microsoft.com/office/drawing/2014/main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L-Shape 9">
            <a:extLst>
              <a:ext uri="{FF2B5EF4-FFF2-40B4-BE49-F238E27FC236}">
                <a16:creationId xmlns="" xmlns:a16="http://schemas.microsoft.com/office/drawing/2014/main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L-Shape 10">
            <a:extLst>
              <a:ext uri="{FF2B5EF4-FFF2-40B4-BE49-F238E27FC236}">
                <a16:creationId xmlns="" xmlns:a16="http://schemas.microsoft.com/office/drawing/2014/main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L-Shape 11">
            <a:extLst>
              <a:ext uri="{FF2B5EF4-FFF2-40B4-BE49-F238E27FC236}">
                <a16:creationId xmlns="" xmlns:a16="http://schemas.microsoft.com/office/drawing/2014/main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070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pPr/>
              <a:t>3/24/2023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: Diagonal Corners Snipped 10">
            <a:extLst>
              <a:ext uri="{FF2B5EF4-FFF2-40B4-BE49-F238E27FC236}">
                <a16:creationId xmlns="" xmlns:a16="http://schemas.microsoft.com/office/drawing/2014/main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5945780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L-Shape 8">
            <a:extLst>
              <a:ext uri="{FF2B5EF4-FFF2-40B4-BE49-F238E27FC236}">
                <a16:creationId xmlns="" xmlns:a16="http://schemas.microsoft.com/office/drawing/2014/main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0" name="L-Shape 9">
            <a:extLst>
              <a:ext uri="{FF2B5EF4-FFF2-40B4-BE49-F238E27FC236}">
                <a16:creationId xmlns="" xmlns:a16="http://schemas.microsoft.com/office/drawing/2014/main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1" name="L-Shape 10">
            <a:extLst>
              <a:ext uri="{FF2B5EF4-FFF2-40B4-BE49-F238E27FC236}">
                <a16:creationId xmlns="" xmlns:a16="http://schemas.microsoft.com/office/drawing/2014/main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2" name="L-Shape 11">
            <a:extLst>
              <a:ext uri="{FF2B5EF4-FFF2-40B4-BE49-F238E27FC236}">
                <a16:creationId xmlns="" xmlns:a16="http://schemas.microsoft.com/office/drawing/2014/main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02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Rectangle 17" title="Side bar">
            <a:extLst>
              <a:ext uri="{FF2B5EF4-FFF2-40B4-BE49-F238E27FC236}">
                <a16:creationId xmlns="" xmlns:a16="http://schemas.microsoft.com/office/drawing/2014/main" id="{FFA7AFEF-D97A-4A94-A884-7F95E91332B7}"/>
              </a:ext>
            </a:extLst>
          </p:cNvPr>
          <p:cNvSpPr/>
          <p:nvPr userDrawn="1"/>
        </p:nvSpPr>
        <p:spPr>
          <a:xfrm>
            <a:off x="622095" y="0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736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71" r:id="rId17"/>
    <p:sldLayoutId id="214748367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1889FE-7B85-40C7-8441-909223A9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802944"/>
            <a:ext cx="8960766" cy="1169831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Software </a:t>
            </a:r>
            <a:r>
              <a:rPr lang="en-US" sz="3600" dirty="0" smtClean="0">
                <a:solidFill>
                  <a:schemeClr val="tx1"/>
                </a:solidFill>
              </a:rPr>
              <a:t>Quality Challenges &amp; Importance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87DC842-2DF4-46F3-AEC5-E38386DA6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5190" y="3863719"/>
            <a:ext cx="7766936" cy="1096899"/>
          </a:xfrm>
        </p:spPr>
        <p:txBody>
          <a:bodyPr>
            <a:noAutofit/>
          </a:bodyPr>
          <a:lstStyle/>
          <a:p>
            <a:pPr>
              <a:defRPr/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By: Engr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smtClean="0">
                <a:solidFill>
                  <a:schemeClr val="tx1"/>
                </a:solidFill>
              </a:rPr>
              <a:t>Dr. Sumaira </a:t>
            </a:r>
            <a:r>
              <a:rPr lang="en-US" sz="1600" dirty="0" err="1" smtClean="0">
                <a:solidFill>
                  <a:schemeClr val="tx1"/>
                </a:solidFill>
              </a:rPr>
              <a:t>Nazir</a:t>
            </a:r>
            <a:endParaRPr lang="en-US" sz="16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Assistant Professor</a:t>
            </a:r>
          </a:p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Department of Software Engineering</a:t>
            </a:r>
          </a:p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National University of Modern Languages Islamabad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6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08" y="699752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Global </a:t>
            </a:r>
            <a:r>
              <a:rPr lang="en-US" dirty="0">
                <a:solidFill>
                  <a:schemeClr val="tx1"/>
                </a:solidFill>
              </a:rPr>
              <a:t>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308" y="2020552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Maintaining Quality standard gives an edge to </a:t>
            </a:r>
            <a:r>
              <a:rPr lang="en-US" sz="2400" dirty="0" smtClean="0">
                <a:solidFill>
                  <a:schemeClr val="tx1"/>
                </a:solidFill>
              </a:rPr>
              <a:t>enter the international market.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Small </a:t>
            </a:r>
            <a:r>
              <a:rPr lang="en-US" sz="2400" dirty="0">
                <a:solidFill>
                  <a:schemeClr val="tx1"/>
                </a:solidFill>
              </a:rPr>
              <a:t>companies can have big clients (Microsoft, Google, </a:t>
            </a:r>
            <a:r>
              <a:rPr lang="en-US" sz="2400" dirty="0" smtClean="0">
                <a:solidFill>
                  <a:schemeClr val="tx1"/>
                </a:solidFill>
              </a:rPr>
              <a:t>Ericsson, </a:t>
            </a:r>
            <a:r>
              <a:rPr lang="en-US" sz="2400" dirty="0">
                <a:solidFill>
                  <a:schemeClr val="tx1"/>
                </a:solidFill>
              </a:rPr>
              <a:t>etc) by having Quality </a:t>
            </a:r>
            <a:r>
              <a:rPr lang="en-US" sz="2400" dirty="0" smtClean="0">
                <a:solidFill>
                  <a:schemeClr val="tx1"/>
                </a:solidFill>
              </a:rPr>
              <a:t>Certification.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Company </a:t>
            </a:r>
            <a:r>
              <a:rPr lang="en-US" sz="2400" dirty="0">
                <a:solidFill>
                  <a:schemeClr val="tx1"/>
                </a:solidFill>
              </a:rPr>
              <a:t>having </a:t>
            </a:r>
            <a:r>
              <a:rPr lang="en-US" sz="2400" dirty="0" smtClean="0">
                <a:solidFill>
                  <a:schemeClr val="tx1"/>
                </a:solidFill>
              </a:rPr>
              <a:t>fewer </a:t>
            </a:r>
            <a:r>
              <a:rPr lang="en-US" sz="2400" dirty="0">
                <a:solidFill>
                  <a:schemeClr val="tx1"/>
                </a:solidFill>
              </a:rPr>
              <a:t>employees can have projects from big companies by maintaining their </a:t>
            </a:r>
            <a:r>
              <a:rPr lang="en-US" sz="2400" dirty="0" smtClean="0">
                <a:solidFill>
                  <a:schemeClr val="tx1"/>
                </a:solidFill>
              </a:rPr>
              <a:t>Quality.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9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08" y="583842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Cost Effective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308" y="1904642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Fixing bugs/defects </a:t>
            </a:r>
            <a:r>
              <a:rPr lang="en-US" sz="2400" dirty="0" smtClean="0">
                <a:solidFill>
                  <a:schemeClr val="tx1"/>
                </a:solidFill>
              </a:rPr>
              <a:t>are costly.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Cost </a:t>
            </a:r>
            <a:r>
              <a:rPr lang="en-US" sz="2400" dirty="0">
                <a:solidFill>
                  <a:schemeClr val="tx1"/>
                </a:solidFill>
              </a:rPr>
              <a:t>of correction earlier &lt; late </a:t>
            </a:r>
            <a:r>
              <a:rPr lang="en-US" sz="2400" dirty="0" smtClean="0">
                <a:solidFill>
                  <a:schemeClr val="tx1"/>
                </a:solidFill>
              </a:rPr>
              <a:t>in the  </a:t>
            </a:r>
            <a:r>
              <a:rPr lang="en-US" sz="2400" dirty="0">
                <a:solidFill>
                  <a:schemeClr val="tx1"/>
                </a:solidFill>
              </a:rPr>
              <a:t>development life </a:t>
            </a:r>
            <a:r>
              <a:rPr lang="en-US" sz="2400" dirty="0" smtClean="0">
                <a:solidFill>
                  <a:schemeClr val="tx1"/>
                </a:solidFill>
              </a:rPr>
              <a:t>cycle.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Cost </a:t>
            </a:r>
            <a:r>
              <a:rPr lang="en-US" sz="2400" dirty="0">
                <a:solidFill>
                  <a:schemeClr val="tx1"/>
                </a:solidFill>
              </a:rPr>
              <a:t>of </a:t>
            </a:r>
            <a:r>
              <a:rPr lang="en-US" sz="2400" dirty="0" smtClean="0">
                <a:solidFill>
                  <a:schemeClr val="tx1"/>
                </a:solidFill>
              </a:rPr>
              <a:t>low-quality </a:t>
            </a:r>
            <a:r>
              <a:rPr lang="en-US" sz="2400" dirty="0">
                <a:solidFill>
                  <a:schemeClr val="tx1"/>
                </a:solidFill>
              </a:rPr>
              <a:t>products &gt; 50% of total costs in </a:t>
            </a:r>
            <a:r>
              <a:rPr lang="en-US" sz="2400" dirty="0" smtClean="0">
                <a:solidFill>
                  <a:schemeClr val="tx1"/>
                </a:solidFill>
              </a:rPr>
              <a:t>the Software company.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Redirecting </a:t>
            </a:r>
            <a:r>
              <a:rPr lang="en-US" sz="2400" dirty="0">
                <a:solidFill>
                  <a:schemeClr val="tx1"/>
                </a:solidFill>
              </a:rPr>
              <a:t>resources towards prevention </a:t>
            </a:r>
            <a:r>
              <a:rPr lang="en-US" sz="2400" dirty="0" smtClean="0">
                <a:solidFill>
                  <a:schemeClr val="tx1"/>
                </a:solidFill>
              </a:rPr>
              <a:t>decrease cost.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Initial </a:t>
            </a:r>
            <a:r>
              <a:rPr lang="en-US" sz="2400" dirty="0">
                <a:solidFill>
                  <a:schemeClr val="tx1"/>
                </a:solidFill>
              </a:rPr>
              <a:t>cost for establishing </a:t>
            </a:r>
            <a:r>
              <a:rPr lang="en-US" sz="2400" dirty="0" smtClean="0">
                <a:solidFill>
                  <a:schemeClr val="tx1"/>
                </a:solidFill>
              </a:rPr>
              <a:t>a quality </a:t>
            </a:r>
            <a:r>
              <a:rPr lang="en-US" sz="2400" dirty="0">
                <a:solidFill>
                  <a:schemeClr val="tx1"/>
                </a:solidFill>
              </a:rPr>
              <a:t>system is greater but it reduces </a:t>
            </a:r>
            <a:r>
              <a:rPr lang="en-US" sz="2400" dirty="0" smtClean="0">
                <a:solidFill>
                  <a:schemeClr val="tx1"/>
                </a:solidFill>
              </a:rPr>
              <a:t>later.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9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29" y="596721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Retain </a:t>
            </a:r>
            <a:r>
              <a:rPr lang="en-US" dirty="0">
                <a:solidFill>
                  <a:schemeClr val="tx1"/>
                </a:solidFill>
              </a:rPr>
              <a:t>Customers and Increase Profits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429" y="1917521"/>
            <a:ext cx="8596668" cy="388077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Customers </a:t>
            </a:r>
            <a:r>
              <a:rPr lang="en-US" sz="2400" dirty="0" smtClean="0">
                <a:solidFill>
                  <a:schemeClr val="tx1"/>
                </a:solidFill>
              </a:rPr>
              <a:t>demands</a:t>
            </a:r>
            <a:r>
              <a:rPr lang="en-US" sz="2400" i="1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quality.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Poor </a:t>
            </a:r>
            <a:r>
              <a:rPr lang="en-US" sz="2400" dirty="0">
                <a:solidFill>
                  <a:schemeClr val="tx1"/>
                </a:solidFill>
              </a:rPr>
              <a:t>quality costs customers more than </a:t>
            </a:r>
            <a:r>
              <a:rPr lang="en-US" sz="2400" dirty="0" smtClean="0">
                <a:solidFill>
                  <a:schemeClr val="tx1"/>
                </a:solidFill>
              </a:rPr>
              <a:t>the supplier.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Most </a:t>
            </a:r>
            <a:r>
              <a:rPr lang="en-US" sz="2400" dirty="0">
                <a:solidFill>
                  <a:schemeClr val="tx1"/>
                </a:solidFill>
              </a:rPr>
              <a:t>customers don’t tolerate bad quality and place their business somewhere </a:t>
            </a:r>
            <a:r>
              <a:rPr lang="en-US" sz="2400" dirty="0" smtClean="0">
                <a:solidFill>
                  <a:schemeClr val="tx1"/>
                </a:solidFill>
              </a:rPr>
              <a:t>else.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Better </a:t>
            </a:r>
            <a:r>
              <a:rPr lang="en-US" sz="2400" dirty="0">
                <a:solidFill>
                  <a:schemeClr val="tx1"/>
                </a:solidFill>
              </a:rPr>
              <a:t>quality leads to improved customer </a:t>
            </a:r>
            <a:r>
              <a:rPr lang="en-US" sz="2400" dirty="0" smtClean="0">
                <a:solidFill>
                  <a:schemeClr val="tx1"/>
                </a:solidFill>
              </a:rPr>
              <a:t>satisfaction.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Retaining Customers 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Cost of getting new </a:t>
            </a:r>
            <a:r>
              <a:rPr lang="en-US" sz="2400" dirty="0" smtClean="0">
                <a:solidFill>
                  <a:schemeClr val="tx1"/>
                </a:solidFill>
              </a:rPr>
              <a:t>customers </a:t>
            </a:r>
            <a:r>
              <a:rPr lang="en-US" sz="2400" dirty="0">
                <a:solidFill>
                  <a:schemeClr val="tx1"/>
                </a:solidFill>
              </a:rPr>
              <a:t>is much </a:t>
            </a:r>
            <a:r>
              <a:rPr lang="en-US" sz="2400" dirty="0" smtClean="0">
                <a:solidFill>
                  <a:schemeClr val="tx1"/>
                </a:solidFill>
              </a:rPr>
              <a:t>higher.</a:t>
            </a:r>
            <a:endParaRPr lang="en-US" sz="2400" dirty="0">
              <a:solidFill>
                <a:schemeClr val="tx1"/>
              </a:solidFill>
            </a:endParaRP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</a:rPr>
              <a:t>5</a:t>
            </a:r>
            <a:r>
              <a:rPr lang="en-US" sz="2400" dirty="0">
                <a:solidFill>
                  <a:schemeClr val="tx1"/>
                </a:solidFill>
              </a:rPr>
              <a:t>% increase in customer retention increased profit by 35</a:t>
            </a:r>
            <a:r>
              <a:rPr lang="en-US" sz="2400" dirty="0" smtClean="0">
                <a:solidFill>
                  <a:schemeClr val="tx1"/>
                </a:solidFill>
              </a:rPr>
              <a:t>%.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12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09" y="558084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Software Quality and ROI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752600"/>
            <a:ext cx="7119938" cy="409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7275" y="6000750"/>
            <a:ext cx="24574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2914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667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Changing View of Quality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49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0134" y="609600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Changing View of Quality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90134" y="1930400"/>
            <a:ext cx="4184035" cy="38807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 3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</a:t>
            </a:r>
            <a:r>
              <a:rPr lang="en-US" b="1" dirty="0" smtClean="0">
                <a:solidFill>
                  <a:schemeClr val="tx1"/>
                </a:solidFill>
              </a:rPr>
              <a:t>PAST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Quality is the responsibility of blue-collar workers and direct labor employees working on the product.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Quality defects should be hidden from the customer and management.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Quality problems lead to blaming, faulty justification, and excuses.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half" idx="4294967295"/>
          </p:nvPr>
        </p:nvSpPr>
        <p:spPr>
          <a:xfrm>
            <a:off x="6055885" y="1877251"/>
            <a:ext cx="4184034" cy="38807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</a:t>
            </a:r>
            <a:r>
              <a:rPr lang="en-US" b="1" dirty="0" smtClean="0">
                <a:solidFill>
                  <a:schemeClr val="tx1"/>
                </a:solidFill>
              </a:rPr>
              <a:t>PRESENT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Q</a:t>
            </a:r>
            <a:r>
              <a:rPr lang="en-US" dirty="0" smtClean="0">
                <a:solidFill>
                  <a:schemeClr val="tx1"/>
                </a:solidFill>
              </a:rPr>
              <a:t>uality is everyone’s responsibility, including white-collar workers, the indirect labor force. and the overhead staff.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Defects should be highlighted and brought to the surface for corrective action.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Quality problems lead to co-operative solutions.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8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94787" y="581464"/>
            <a:ext cx="8596668" cy="1331742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Changing View of </a:t>
            </a:r>
            <a:r>
              <a:rPr lang="en-US" dirty="0" smtClean="0">
                <a:solidFill>
                  <a:schemeClr val="tx1"/>
                </a:solidFill>
              </a:rPr>
              <a:t>Quality Cont.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488703" y="1928767"/>
            <a:ext cx="4184035" cy="3880772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	       </a:t>
            </a:r>
            <a:r>
              <a:rPr lang="en-US" b="1" dirty="0" smtClean="0">
                <a:solidFill>
                  <a:schemeClr val="tx1"/>
                </a:solidFill>
              </a:rPr>
              <a:t>PAST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Corrections-to-quality problems should be accompanied with minimum documentation.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Increased quality will increase project costs.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Quality is internally focused.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Quality will not occur without the close supervision of people.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Quality occurs during project execution.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72200" y="1806265"/>
            <a:ext cx="3962400" cy="436271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 3" charset="2"/>
              <a:buNone/>
            </a:pPr>
            <a:r>
              <a:rPr lang="en-US" b="1" dirty="0" smtClean="0"/>
              <a:t>                    PRESENT</a:t>
            </a:r>
          </a:p>
          <a:p>
            <a:pPr algn="just"/>
            <a:r>
              <a:rPr lang="en-US" dirty="0" smtClean="0"/>
              <a:t>Documentation is essential for “lessons learned” so that mistakes are not repeated.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Improved quality saves money and increases business.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Quality is customer-focused.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People want to produce quality products.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Quality occurs at project initiation and must be planned for within the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3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552" y="83220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Assignment #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552" y="1846691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Explain the relationship between the improved quality and ROI based on Deming’s chain reaction with the help of any case study.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53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667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Quality Challenges</a:t>
            </a:r>
          </a:p>
        </p:txBody>
      </p:sp>
    </p:spTree>
    <p:extLst>
      <p:ext uri="{BB962C8B-B14F-4D97-AF65-F5344CB8AC3E}">
        <p14:creationId xmlns:p14="http://schemas.microsoft.com/office/powerpoint/2010/main" val="8293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30" y="596721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Quality </a:t>
            </a:r>
            <a:r>
              <a:rPr lang="en-US" dirty="0" smtClean="0">
                <a:solidFill>
                  <a:schemeClr val="tx1"/>
                </a:solidFill>
              </a:rPr>
              <a:t>Challenges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430" y="1735586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Software Quality Measures differ from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</a:rPr>
              <a:t>Project </a:t>
            </a:r>
            <a:r>
              <a:rPr lang="en-US" sz="2000" dirty="0">
                <a:solidFill>
                  <a:schemeClr val="tx1"/>
                </a:solidFill>
              </a:rPr>
              <a:t>to Project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</a:rPr>
              <a:t>Organization </a:t>
            </a:r>
            <a:r>
              <a:rPr lang="en-US" sz="2000" dirty="0">
                <a:solidFill>
                  <a:schemeClr val="tx1"/>
                </a:solidFill>
              </a:rPr>
              <a:t>to Organization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</a:rPr>
              <a:t>User </a:t>
            </a:r>
            <a:r>
              <a:rPr lang="en-US" sz="2000" dirty="0">
                <a:solidFill>
                  <a:schemeClr val="tx1"/>
                </a:solidFill>
              </a:rPr>
              <a:t>to User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</a:rPr>
              <a:t>Small </a:t>
            </a:r>
            <a:r>
              <a:rPr lang="en-US" sz="2000" dirty="0">
                <a:solidFill>
                  <a:schemeClr val="tx1"/>
                </a:solidFill>
              </a:rPr>
              <a:t>Systems to Large Systems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</a:rPr>
              <a:t>Real-time </a:t>
            </a:r>
            <a:r>
              <a:rPr lang="en-US" sz="2000" dirty="0">
                <a:solidFill>
                  <a:schemeClr val="tx1"/>
                </a:solidFill>
              </a:rPr>
              <a:t>Applications to Non Real-time </a:t>
            </a:r>
            <a:r>
              <a:rPr lang="en-US" sz="2000" dirty="0" smtClean="0">
                <a:solidFill>
                  <a:schemeClr val="tx1"/>
                </a:solidFill>
              </a:rPr>
              <a:t>Applications</a:t>
            </a:r>
          </a:p>
          <a:p>
            <a:pPr marL="457200" lvl="1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1" indent="0" algn="just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63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035" y="673995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Quality </a:t>
            </a:r>
            <a:r>
              <a:rPr lang="en-US" dirty="0" smtClean="0">
                <a:solidFill>
                  <a:schemeClr val="tx1"/>
                </a:solidFill>
              </a:rPr>
              <a:t>Challenges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035" y="1890132"/>
            <a:ext cx="8596668" cy="3880773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Evaluation takes place at each step of SDLC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</a:rPr>
              <a:t>Quality criteria vary dramatically depending on the phases of the project at which the evaluation takes place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lvl="1" algn="just"/>
            <a:endParaRPr lang="en-US" sz="21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Must be planned from the beginning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</a:rPr>
              <a:t>Quality must be planned into the project structure, constantly evaluated, and corrections applied when deficiencies are identified.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399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551" y="622478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Quality </a:t>
            </a:r>
            <a:r>
              <a:rPr lang="en-US" dirty="0" smtClean="0">
                <a:solidFill>
                  <a:schemeClr val="tx1"/>
                </a:solidFill>
              </a:rPr>
              <a:t>Challenges Cont…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551" y="1838617"/>
            <a:ext cx="8596668" cy="388077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Quality </a:t>
            </a:r>
            <a:r>
              <a:rPr lang="en-US" sz="2400" dirty="0">
                <a:solidFill>
                  <a:schemeClr val="tx1"/>
                </a:solidFill>
              </a:rPr>
              <a:t>goals must be clearly </a:t>
            </a:r>
            <a:r>
              <a:rPr lang="en-US" sz="2400" dirty="0" smtClean="0">
                <a:solidFill>
                  <a:schemeClr val="tx1"/>
                </a:solidFill>
              </a:rPr>
              <a:t>defined, effectively monitored, and rigorously enforced. 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Ensure </a:t>
            </a:r>
            <a:r>
              <a:rPr lang="en-US" sz="2400" dirty="0">
                <a:solidFill>
                  <a:schemeClr val="tx1"/>
                </a:solidFill>
              </a:rPr>
              <a:t>consistency of quality criteria with defined </a:t>
            </a:r>
            <a:r>
              <a:rPr lang="en-US" sz="2400" dirty="0" smtClean="0">
                <a:solidFill>
                  <a:schemeClr val="tx1"/>
                </a:solidFill>
              </a:rPr>
              <a:t>requirements.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Throughout software development, the management of the quality must </a:t>
            </a:r>
            <a:r>
              <a:rPr lang="en-US" sz="2400" dirty="0">
                <a:solidFill>
                  <a:schemeClr val="tx1"/>
                </a:solidFill>
              </a:rPr>
              <a:t>be an overriding concern of all project </a:t>
            </a:r>
            <a:r>
              <a:rPr lang="en-US" sz="2400" dirty="0" smtClean="0">
                <a:solidFill>
                  <a:schemeClr val="tx1"/>
                </a:solidFill>
              </a:rPr>
              <a:t>personnel.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8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667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800" dirty="0" smtClean="0">
                <a:solidFill>
                  <a:schemeClr val="tx1"/>
                </a:solidFill>
              </a:rPr>
              <a:t>Why </a:t>
            </a:r>
            <a:r>
              <a:rPr lang="en-US" sz="4800" dirty="0">
                <a:solidFill>
                  <a:schemeClr val="tx1"/>
                </a:solidFill>
              </a:rPr>
              <a:t>is Quality Important</a:t>
            </a:r>
            <a:r>
              <a:rPr lang="en-US" sz="4800" dirty="0" smtClean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1188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72" y="622478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is Quality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672" y="1943278"/>
            <a:ext cx="8596668" cy="3880773"/>
          </a:xfrm>
        </p:spPr>
        <p:txBody>
          <a:bodyPr>
            <a:normAutofit/>
          </a:bodyPr>
          <a:lstStyle/>
          <a:p>
            <a:pPr marL="342900" lvl="1" indent="-342900" algn="just"/>
            <a:r>
              <a:rPr lang="en-US" sz="2400" dirty="0" smtClean="0">
                <a:solidFill>
                  <a:schemeClr val="tx1"/>
                </a:solidFill>
              </a:rPr>
              <a:t>Competitive </a:t>
            </a:r>
            <a:r>
              <a:rPr lang="en-US" sz="2400" dirty="0">
                <a:solidFill>
                  <a:schemeClr val="tx1"/>
                </a:solidFill>
              </a:rPr>
              <a:t>Issue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Survival and </a:t>
            </a:r>
            <a:r>
              <a:rPr lang="en-US" sz="2400" dirty="0" smtClean="0">
                <a:solidFill>
                  <a:schemeClr val="tx1"/>
                </a:solidFill>
              </a:rPr>
              <a:t>Success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Global Reach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Cost </a:t>
            </a:r>
            <a:r>
              <a:rPr lang="en-US" sz="2400" dirty="0" smtClean="0">
                <a:solidFill>
                  <a:schemeClr val="tx1"/>
                </a:solidFill>
              </a:rPr>
              <a:t>Effective</a:t>
            </a:r>
          </a:p>
          <a:p>
            <a:pPr marL="342900" lvl="1" indent="-342900" algn="just"/>
            <a:r>
              <a:rPr lang="en-US" sz="2400" dirty="0">
                <a:solidFill>
                  <a:schemeClr val="tx1"/>
                </a:solidFill>
              </a:rPr>
              <a:t>Retain Customers and Increase Profits</a:t>
            </a:r>
          </a:p>
          <a:p>
            <a:pPr marL="342900" lvl="1" indent="-342900" algn="just"/>
            <a:r>
              <a:rPr lang="en-US" sz="2400" dirty="0">
                <a:solidFill>
                  <a:schemeClr val="tx1"/>
                </a:solidFill>
              </a:rPr>
              <a:t>Increase Return on </a:t>
            </a:r>
            <a:r>
              <a:rPr lang="en-US" sz="2400" dirty="0" smtClean="0">
                <a:solidFill>
                  <a:schemeClr val="tx1"/>
                </a:solidFill>
              </a:rPr>
              <a:t>Investment(ROI)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64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72" y="64823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Competitive </a:t>
            </a:r>
            <a:r>
              <a:rPr lang="en-US" dirty="0">
                <a:solidFill>
                  <a:schemeClr val="tx1"/>
                </a:solidFill>
              </a:rPr>
              <a:t>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672" y="1969037"/>
            <a:ext cx="8596668" cy="388077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Cannot rely on software functionality alone </a:t>
            </a:r>
            <a:r>
              <a:rPr lang="en-US" sz="2400" dirty="0" smtClean="0">
                <a:solidFill>
                  <a:schemeClr val="tx1"/>
                </a:solidFill>
              </a:rPr>
              <a:t>(numerous </a:t>
            </a:r>
            <a:r>
              <a:rPr lang="en-US" sz="2400" dirty="0">
                <a:solidFill>
                  <a:schemeClr val="tx1"/>
                </a:solidFill>
              </a:rPr>
              <a:t>similar software exists</a:t>
            </a:r>
            <a:r>
              <a:rPr lang="en-US" sz="2400" dirty="0" smtClean="0">
                <a:solidFill>
                  <a:schemeClr val="tx1"/>
                </a:solidFill>
              </a:rPr>
              <a:t>).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Quality </a:t>
            </a:r>
            <a:r>
              <a:rPr lang="en-US" sz="2400" dirty="0">
                <a:solidFill>
                  <a:schemeClr val="tx1"/>
                </a:solidFill>
              </a:rPr>
              <a:t>differentiate your product from your competitors + Quality of </a:t>
            </a:r>
            <a:r>
              <a:rPr lang="en-US" sz="2400" dirty="0" smtClean="0">
                <a:solidFill>
                  <a:schemeClr val="tx1"/>
                </a:solidFill>
              </a:rPr>
              <a:t>support.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Software </a:t>
            </a:r>
            <a:r>
              <a:rPr lang="en-US" sz="2400" dirty="0">
                <a:solidFill>
                  <a:schemeClr val="tx1"/>
                </a:solidFill>
              </a:rPr>
              <a:t>market matures, customers want to be assured of </a:t>
            </a:r>
            <a:r>
              <a:rPr lang="en-US" sz="2400" dirty="0" smtClean="0">
                <a:solidFill>
                  <a:schemeClr val="tx1"/>
                </a:solidFill>
              </a:rPr>
              <a:t>quality.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Customers </a:t>
            </a:r>
            <a:r>
              <a:rPr lang="en-US" sz="2400" dirty="0">
                <a:solidFill>
                  <a:schemeClr val="tx1"/>
                </a:solidFill>
              </a:rPr>
              <a:t>prefer Quality Standards Certified </a:t>
            </a:r>
            <a:r>
              <a:rPr lang="en-US" sz="2400" dirty="0" smtClean="0">
                <a:solidFill>
                  <a:schemeClr val="tx1"/>
                </a:solidFill>
              </a:rPr>
              <a:t>organizations.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Quality </a:t>
            </a:r>
            <a:r>
              <a:rPr lang="en-US" sz="2400" dirty="0">
                <a:solidFill>
                  <a:schemeClr val="tx1"/>
                </a:solidFill>
              </a:rPr>
              <a:t>certification is considered when outsourcing </a:t>
            </a:r>
            <a:r>
              <a:rPr lang="en-US" sz="2400" dirty="0" smtClean="0">
                <a:solidFill>
                  <a:schemeClr val="tx1"/>
                </a:solidFill>
              </a:rPr>
              <a:t>work.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30" y="570963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Survival and Success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430" y="1891763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Difficult to survive if customers are not satisfied with </a:t>
            </a:r>
            <a:r>
              <a:rPr lang="en-US" sz="2400" dirty="0" smtClean="0">
                <a:solidFill>
                  <a:schemeClr val="tx1"/>
                </a:solidFill>
              </a:rPr>
              <a:t>the quality. </a:t>
            </a:r>
          </a:p>
          <a:p>
            <a:pPr lvl="1" algn="just"/>
            <a:r>
              <a:rPr lang="en-US" sz="2200" dirty="0" smtClean="0">
                <a:solidFill>
                  <a:schemeClr val="tx1"/>
                </a:solidFill>
              </a:rPr>
              <a:t>Organizations </a:t>
            </a:r>
            <a:r>
              <a:rPr lang="en-US" sz="2200" dirty="0">
                <a:solidFill>
                  <a:schemeClr val="tx1"/>
                </a:solidFill>
              </a:rPr>
              <a:t>will not succeed in this global market unless they produce quality </a:t>
            </a:r>
            <a:r>
              <a:rPr lang="en-US" sz="2200" dirty="0" smtClean="0">
                <a:solidFill>
                  <a:schemeClr val="tx1"/>
                </a:solidFill>
              </a:rPr>
              <a:t>products/services.</a:t>
            </a:r>
          </a:p>
          <a:p>
            <a:pPr marL="457200" lvl="1" indent="0" algn="just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Large </a:t>
            </a:r>
            <a:r>
              <a:rPr lang="en-US" sz="2400" dirty="0">
                <a:solidFill>
                  <a:schemeClr val="tx1"/>
                </a:solidFill>
              </a:rPr>
              <a:t>organizations are deciding to reduce no. of suppliers &amp; focus on quality </a:t>
            </a:r>
            <a:r>
              <a:rPr lang="en-US" sz="2400" dirty="0" smtClean="0">
                <a:solidFill>
                  <a:schemeClr val="tx1"/>
                </a:solidFill>
              </a:rPr>
              <a:t>improvement.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05DA89-9689-4EB7-83A3-32913C232C3C}">
  <ds:schemaRefs>
    <ds:schemaRef ds:uri="http://schemas.microsoft.com/office/2006/metadata/properties"/>
    <ds:schemaRef ds:uri="16c05727-aa75-4e4a-9b5f-8a80a1165891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1af3243-3dd4-4a8d-8c0d-dd76da1f02a5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70FA373-FC71-43C5-B962-D433940CCD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F44E19-6F9C-40C6-8F6B-82886B9019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627</Words>
  <Application>Microsoft Office PowerPoint</Application>
  <PresentationFormat>Widescreen</PresentationFormat>
  <Paragraphs>103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Software Quality Challenges &amp; Importance</vt:lpstr>
      <vt:lpstr>Quality Challenges</vt:lpstr>
      <vt:lpstr>The Quality Challenges</vt:lpstr>
      <vt:lpstr>The Quality Challenges Cont.</vt:lpstr>
      <vt:lpstr>The Quality Challenges Cont…</vt:lpstr>
      <vt:lpstr>Why is Quality Important?</vt:lpstr>
      <vt:lpstr>Why is Quality Important?</vt:lpstr>
      <vt:lpstr>Competitive Issue</vt:lpstr>
      <vt:lpstr>Survival and Success</vt:lpstr>
      <vt:lpstr>Global Reach</vt:lpstr>
      <vt:lpstr>Cost Effective</vt:lpstr>
      <vt:lpstr>Retain Customers and Increase Profits</vt:lpstr>
      <vt:lpstr>Software Quality and ROI</vt:lpstr>
      <vt:lpstr>Changing View of Quality</vt:lpstr>
      <vt:lpstr>Changing View of Quality</vt:lpstr>
      <vt:lpstr>Changing View of Quality Cont.</vt:lpstr>
      <vt:lpstr>Assignment #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2020-10-12T15:52:37Z</dcterms:created>
  <dcterms:modified xsi:type="dcterms:W3CDTF">2023-03-24T07:58:32Z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