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4" r:id="rId4"/>
  </p:sldMasterIdLst>
  <p:notesMasterIdLst>
    <p:notesMasterId r:id="rId13"/>
  </p:notesMasterIdLst>
  <p:handoutMasterIdLst>
    <p:handoutMasterId r:id="rId14"/>
  </p:handoutMasterIdLst>
  <p:sldIdLst>
    <p:sldId id="267" r:id="rId5"/>
    <p:sldId id="304" r:id="rId6"/>
    <p:sldId id="305" r:id="rId7"/>
    <p:sldId id="329" r:id="rId8"/>
    <p:sldId id="306" r:id="rId9"/>
    <p:sldId id="307" r:id="rId10"/>
    <p:sldId id="308" r:id="rId11"/>
    <p:sldId id="30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N2LNYJBOv9syPfBoRLZJUQ==" hashData="mCeaKghHsMZRNxRlclQlqcnLX8d0dzP6hhCrwhEYlAP5YiekVgcunU8Y+fa2IGys/1UIIn1fzXESoOV5Z8fHYg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06799F8-075E-4A3A-A7F6-7FBC6576F1A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2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3E47F476-161E-4A04-A0FB-965A0EEB43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32E49AB-875B-42C8-941C-0DE0DBD2D3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6B955-9ABA-47D4-BA0F-43D209E6DE06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3EFBA4A-EC84-4A1C-951D-F76333FEE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0085306-E124-4DA3-9455-10E28A78FE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AA0D8-202C-4D3D-887A-429ECB6FFB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06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44E13-67E5-4E7F-A8CF-255C59A6950E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851E7-1DC5-4351-9DA8-DDCF3E239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05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3/24/2023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L-Shape 17">
            <a:extLst>
              <a:ext uri="{FF2B5EF4-FFF2-40B4-BE49-F238E27FC236}">
                <a16:creationId xmlns="" xmlns:a16="http://schemas.microsoft.com/office/drawing/2014/main" id="{79965FD7-DA9A-4AFB-B8C8-34AC1FEE9F72}"/>
              </a:ext>
            </a:extLst>
          </p:cNvPr>
          <p:cNvSpPr/>
          <p:nvPr userDrawn="1"/>
        </p:nvSpPr>
        <p:spPr>
          <a:xfrm flipV="1">
            <a:off x="887674" y="726883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L-Shape 19">
            <a:extLst>
              <a:ext uri="{FF2B5EF4-FFF2-40B4-BE49-F238E27FC236}">
                <a16:creationId xmlns="" xmlns:a16="http://schemas.microsoft.com/office/drawing/2014/main" id="{92465177-72B9-4DCF-8F98-0C79F3EE32EC}"/>
              </a:ext>
            </a:extLst>
          </p:cNvPr>
          <p:cNvSpPr/>
          <p:nvPr userDrawn="1"/>
        </p:nvSpPr>
        <p:spPr>
          <a:xfrm rot="10800000" flipV="1">
            <a:off x="8532326" y="1820272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L-Shape 21">
            <a:extLst>
              <a:ext uri="{FF2B5EF4-FFF2-40B4-BE49-F238E27FC236}">
                <a16:creationId xmlns="" xmlns:a16="http://schemas.microsoft.com/office/drawing/2014/main" id="{B5516E7A-AEB0-4772-8098-8B0F8B5F1126}"/>
              </a:ext>
            </a:extLst>
          </p:cNvPr>
          <p:cNvSpPr/>
          <p:nvPr userDrawn="1"/>
        </p:nvSpPr>
        <p:spPr>
          <a:xfrm flipV="1">
            <a:off x="752858" y="609652"/>
            <a:ext cx="3152309" cy="4408489"/>
          </a:xfrm>
          <a:prstGeom prst="corner">
            <a:avLst>
              <a:gd name="adj1" fmla="val 6149"/>
              <a:gd name="adj2" fmla="val 68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L-Shape 22">
            <a:extLst>
              <a:ext uri="{FF2B5EF4-FFF2-40B4-BE49-F238E27FC236}">
                <a16:creationId xmlns="" xmlns:a16="http://schemas.microsoft.com/office/drawing/2014/main" id="{E864F603-D3F0-4241-9005-3F6C3BD62BEF}"/>
              </a:ext>
            </a:extLst>
          </p:cNvPr>
          <p:cNvSpPr/>
          <p:nvPr userDrawn="1"/>
        </p:nvSpPr>
        <p:spPr>
          <a:xfrm flipH="1">
            <a:off x="8286318" y="1685652"/>
            <a:ext cx="3152309" cy="4408489"/>
          </a:xfrm>
          <a:prstGeom prst="corner">
            <a:avLst>
              <a:gd name="adj1" fmla="val 6773"/>
              <a:gd name="adj2" fmla="val 68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407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3/24/2023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162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3/24/2023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4345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3/24/2023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5858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3/24/2023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9368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3/24/2023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9186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3/24/2023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6719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3/24/2023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579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0A2BD38-4A6C-44EB-900D-A3E3AE37854F}"/>
              </a:ext>
            </a:extLst>
          </p:cNvPr>
          <p:cNvSpPr/>
          <p:nvPr userDrawn="1"/>
        </p:nvSpPr>
        <p:spPr>
          <a:xfrm>
            <a:off x="6581723" y="404614"/>
            <a:ext cx="5191176" cy="604877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36000">
                <a:schemeClr val="tx2"/>
              </a:gs>
              <a:gs pos="69000">
                <a:schemeClr val="tx2">
                  <a:lumMod val="75000"/>
                </a:schemeClr>
              </a:gs>
              <a:gs pos="97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 title="Background Shape"/>
          <p:cNvSpPr/>
          <p:nvPr/>
        </p:nvSpPr>
        <p:spPr>
          <a:xfrm>
            <a:off x="0" y="376"/>
            <a:ext cx="6096000" cy="6857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86246" y="400665"/>
            <a:ext cx="4858460" cy="1428136"/>
          </a:xfrm>
        </p:spPr>
        <p:txBody>
          <a:bodyPr anchor="ctr" anchorCtr="0">
            <a:no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6246" y="2113935"/>
            <a:ext cx="4858460" cy="4247186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246" y="6443554"/>
            <a:ext cx="1324322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3/24/2023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25377" y="6453386"/>
            <a:ext cx="2619329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87939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6024000" y="0"/>
            <a:ext cx="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L-Shape 20">
            <a:extLst>
              <a:ext uri="{FF2B5EF4-FFF2-40B4-BE49-F238E27FC236}">
                <a16:creationId xmlns="" xmlns:a16="http://schemas.microsoft.com/office/drawing/2014/main" id="{CB430D22-8AAF-444F-A6CE-7C02859083DF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516927" y="335049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L-Shape 22">
            <a:extLst>
              <a:ext uri="{FF2B5EF4-FFF2-40B4-BE49-F238E27FC236}">
                <a16:creationId xmlns="" xmlns:a16="http://schemas.microsoft.com/office/drawing/2014/main" id="{0D8BA010-8544-4718-9EA3-B0248C963FD4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5085711" y="33029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L-Shape 23">
            <a:extLst>
              <a:ext uri="{FF2B5EF4-FFF2-40B4-BE49-F238E27FC236}">
                <a16:creationId xmlns="" xmlns:a16="http://schemas.microsoft.com/office/drawing/2014/main" id="{C0FFB550-21A6-456B-BA1A-EF145674866C}"/>
              </a:ext>
            </a:extLst>
          </p:cNvPr>
          <p:cNvSpPr>
            <a:spLocks noChangeAspect="1"/>
          </p:cNvSpPr>
          <p:nvPr userDrawn="1"/>
        </p:nvSpPr>
        <p:spPr>
          <a:xfrm>
            <a:off x="522817" y="1476927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L-Shape 24">
            <a:extLst>
              <a:ext uri="{FF2B5EF4-FFF2-40B4-BE49-F238E27FC236}">
                <a16:creationId xmlns="" xmlns:a16="http://schemas.microsoft.com/office/drawing/2014/main" id="{70EF88E9-8CAC-422B-A9A6-D9FD1F17DAE2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081769" y="148200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ED439475-E625-4449-B42E-8F291D64A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360" y="518474"/>
            <a:ext cx="4910394" cy="5759777"/>
          </a:xfrm>
          <a:solidFill>
            <a:schemeClr val="bg2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1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lang="en-US" sz="18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lang="en-US" sz="16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lang="en-US"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lang="en-US" sz="1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marL="0" lvl="0" indent="0" algn="ctr">
              <a:buNone/>
            </a:pPr>
            <a:r>
              <a:rPr lang="en-US" noProof="0" smtClean="0"/>
              <a:t>Click to edit Master text styles</a:t>
            </a:r>
          </a:p>
          <a:p>
            <a:pPr marL="0" lvl="1" indent="0" algn="ctr">
              <a:buNone/>
            </a:pPr>
            <a:r>
              <a:rPr lang="en-US" noProof="0" smtClean="0"/>
              <a:t>Second level</a:t>
            </a:r>
          </a:p>
          <a:p>
            <a:pPr marL="0" lvl="2" indent="0" algn="ctr">
              <a:buNone/>
            </a:pPr>
            <a:r>
              <a:rPr lang="en-US" noProof="0" smtClean="0"/>
              <a:t>Third level</a:t>
            </a:r>
          </a:p>
          <a:p>
            <a:pPr marL="0" lvl="3" indent="0" algn="ctr">
              <a:buNone/>
            </a:pPr>
            <a:r>
              <a:rPr lang="en-US" noProof="0" smtClean="0"/>
              <a:t>Fourth level</a:t>
            </a:r>
          </a:p>
          <a:p>
            <a:pPr marL="0" lvl="4" indent="0" algn="ctr">
              <a:buNone/>
            </a:pPr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86602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-1" y="376"/>
            <a:ext cx="6234898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: Diagonal Corners Snipped 10">
            <a:extLst>
              <a:ext uri="{FF2B5EF4-FFF2-40B4-BE49-F238E27FC236}">
                <a16:creationId xmlns="" xmlns:a16="http://schemas.microsoft.com/office/drawing/2014/main" id="{836AFDEB-3C72-49E0-9B45-DC9EFBA6587F}"/>
              </a:ext>
            </a:extLst>
          </p:cNvPr>
          <p:cNvSpPr/>
          <p:nvPr userDrawn="1"/>
        </p:nvSpPr>
        <p:spPr bwMode="white">
          <a:xfrm>
            <a:off x="507591" y="409286"/>
            <a:ext cx="5270049" cy="5945780"/>
          </a:xfrm>
          <a:prstGeom prst="snip2DiagRect">
            <a:avLst>
              <a:gd name="adj1" fmla="val 0"/>
              <a:gd name="adj2" fmla="val 10697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30776" y="477366"/>
            <a:ext cx="4644000" cy="1341602"/>
          </a:xfrm>
        </p:spPr>
        <p:txBody>
          <a:bodyPr anchor="ctr" anchorCtr="0">
            <a:norm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0775" y="1966451"/>
            <a:ext cx="4644001" cy="4388615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7591" y="6453386"/>
            <a:ext cx="1204572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3/24/2023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0396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6234897" y="-376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L-Shape 11">
            <a:extLst>
              <a:ext uri="{FF2B5EF4-FFF2-40B4-BE49-F238E27FC236}">
                <a16:creationId xmlns="" xmlns:a16="http://schemas.microsoft.com/office/drawing/2014/main" id="{26A5AA85-E28D-4647-B000-742C83A8047D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6845770" y="372071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3" name="L-Shape 12">
            <a:extLst>
              <a:ext uri="{FF2B5EF4-FFF2-40B4-BE49-F238E27FC236}">
                <a16:creationId xmlns="" xmlns:a16="http://schemas.microsoft.com/office/drawing/2014/main" id="{C3CD9875-0A2E-4F4D-ACB7-87DD98EED9D0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058438" y="5819525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9" name="Picture Placeholder 18">
            <a:extLst>
              <a:ext uri="{FF2B5EF4-FFF2-40B4-BE49-F238E27FC236}">
                <a16:creationId xmlns="" xmlns:a16="http://schemas.microsoft.com/office/drawing/2014/main" id="{D57F3340-8A42-40F0-BF5B-EEF6E3E88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06246" y="668595"/>
            <a:ext cx="4646651" cy="5383413"/>
          </a:xfrm>
          <a:custGeom>
            <a:avLst/>
            <a:gdLst>
              <a:gd name="connsiteX0" fmla="*/ 0 w 4646651"/>
              <a:gd name="connsiteY0" fmla="*/ 0 h 5383413"/>
              <a:gd name="connsiteX1" fmla="*/ 4168046 w 4646651"/>
              <a:gd name="connsiteY1" fmla="*/ 0 h 5383413"/>
              <a:gd name="connsiteX2" fmla="*/ 4646651 w 4646651"/>
              <a:gd name="connsiteY2" fmla="*/ 478605 h 5383413"/>
              <a:gd name="connsiteX3" fmla="*/ 4646651 w 4646651"/>
              <a:gd name="connsiteY3" fmla="*/ 5383413 h 5383413"/>
              <a:gd name="connsiteX4" fmla="*/ 478605 w 4646651"/>
              <a:gd name="connsiteY4" fmla="*/ 5383413 h 5383413"/>
              <a:gd name="connsiteX5" fmla="*/ 0 w 4646651"/>
              <a:gd name="connsiteY5" fmla="*/ 4904808 h 538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6651" h="5383413">
                <a:moveTo>
                  <a:pt x="0" y="0"/>
                </a:moveTo>
                <a:lnTo>
                  <a:pt x="4168046" y="0"/>
                </a:lnTo>
                <a:lnTo>
                  <a:pt x="4646651" y="478605"/>
                </a:lnTo>
                <a:lnTo>
                  <a:pt x="4646651" y="5383413"/>
                </a:lnTo>
                <a:lnTo>
                  <a:pt x="478605" y="5383413"/>
                </a:lnTo>
                <a:lnTo>
                  <a:pt x="0" y="4904808"/>
                </a:lnTo>
                <a:close/>
              </a:path>
            </a:pathLst>
          </a:custGeom>
          <a:ln w="5715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L-Shape 19">
            <a:extLst>
              <a:ext uri="{FF2B5EF4-FFF2-40B4-BE49-F238E27FC236}">
                <a16:creationId xmlns="" xmlns:a16="http://schemas.microsoft.com/office/drawing/2014/main" id="{CC096F9F-3AD4-4FC8-823F-DBD962E2E1C6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1021316" y="361496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21" name="L-Shape 20">
            <a:extLst>
              <a:ext uri="{FF2B5EF4-FFF2-40B4-BE49-F238E27FC236}">
                <a16:creationId xmlns="" xmlns:a16="http://schemas.microsoft.com/office/drawing/2014/main" id="{9CFFEAD0-9992-49A8-A068-3357E08CD7C0}"/>
              </a:ext>
            </a:extLst>
          </p:cNvPr>
          <p:cNvSpPr>
            <a:spLocks noChangeAspect="1"/>
          </p:cNvSpPr>
          <p:nvPr userDrawn="1"/>
        </p:nvSpPr>
        <p:spPr>
          <a:xfrm>
            <a:off x="6865431" y="5819524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D470145D-417E-4648-AB08-0A7974A629E0}"/>
              </a:ext>
            </a:extLst>
          </p:cNvPr>
          <p:cNvCxnSpPr/>
          <p:nvPr userDrawn="1"/>
        </p:nvCxnSpPr>
        <p:spPr>
          <a:xfrm>
            <a:off x="7118556" y="1789472"/>
            <a:ext cx="4284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78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3/24/2023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CBEFB83C-E1EC-41AC-BFF6-9D094E2D43C6}"/>
              </a:ext>
            </a:extLst>
          </p:cNvPr>
          <p:cNvCxnSpPr/>
          <p:nvPr userDrawn="1"/>
        </p:nvCxnSpPr>
        <p:spPr>
          <a:xfrm>
            <a:off x="1465008" y="1445344"/>
            <a:ext cx="9468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02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3/24/2023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L-Shape 6">
            <a:extLst>
              <a:ext uri="{FF2B5EF4-FFF2-40B4-BE49-F238E27FC236}">
                <a16:creationId xmlns="" xmlns:a16="http://schemas.microsoft.com/office/drawing/2014/main" id="{BF5B4C6D-2825-4690-8D32-39CBF5E0F7E6}"/>
              </a:ext>
            </a:extLst>
          </p:cNvPr>
          <p:cNvSpPr/>
          <p:nvPr userDrawn="1"/>
        </p:nvSpPr>
        <p:spPr>
          <a:xfrm rot="10800000" flipV="1">
            <a:off x="8532326" y="1820272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L-Shape 7">
            <a:extLst>
              <a:ext uri="{FF2B5EF4-FFF2-40B4-BE49-F238E27FC236}">
                <a16:creationId xmlns="" xmlns:a16="http://schemas.microsoft.com/office/drawing/2014/main" id="{DFD43940-6D78-4E75-BDB6-8792768BB894}"/>
              </a:ext>
            </a:extLst>
          </p:cNvPr>
          <p:cNvSpPr/>
          <p:nvPr userDrawn="1"/>
        </p:nvSpPr>
        <p:spPr>
          <a:xfrm flipH="1">
            <a:off x="8286318" y="1685652"/>
            <a:ext cx="3152309" cy="4408489"/>
          </a:xfrm>
          <a:prstGeom prst="corner">
            <a:avLst>
              <a:gd name="adj1" fmla="val 5837"/>
              <a:gd name="adj2" fmla="val 6502"/>
            </a:avLst>
          </a:prstGeom>
          <a:solidFill>
            <a:srgbClr val="EFEDE3"/>
          </a:solidFill>
          <a:ln>
            <a:solidFill>
              <a:srgbClr val="EFEDE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963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3/24/2023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93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3/24/2023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L-Shape 9">
            <a:extLst>
              <a:ext uri="{FF2B5EF4-FFF2-40B4-BE49-F238E27FC236}">
                <a16:creationId xmlns="" xmlns:a16="http://schemas.microsoft.com/office/drawing/2014/main" id="{91236E78-C797-4C31-BA0C-DB193BAF6D2D}"/>
              </a:ext>
            </a:extLst>
          </p:cNvPr>
          <p:cNvSpPr/>
          <p:nvPr userDrawn="1"/>
        </p:nvSpPr>
        <p:spPr>
          <a:xfrm rot="10800000" flipV="1">
            <a:off x="8391654" y="1873024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L-Shape 10">
            <a:extLst>
              <a:ext uri="{FF2B5EF4-FFF2-40B4-BE49-F238E27FC236}">
                <a16:creationId xmlns="" xmlns:a16="http://schemas.microsoft.com/office/drawing/2014/main" id="{BFA658F0-F295-40A9-8BA8-1F6CBDFBBE09}"/>
              </a:ext>
            </a:extLst>
          </p:cNvPr>
          <p:cNvSpPr/>
          <p:nvPr userDrawn="1"/>
        </p:nvSpPr>
        <p:spPr>
          <a:xfrm flipH="1">
            <a:off x="8152968" y="1752327"/>
            <a:ext cx="3152309" cy="4408489"/>
          </a:xfrm>
          <a:prstGeom prst="corner">
            <a:avLst>
              <a:gd name="adj1" fmla="val 7085"/>
              <a:gd name="adj2" fmla="val 775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651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3/24/2023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711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3/24/2023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034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pPr/>
              <a:t>3/24/2023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0A2BD38-4A6C-44EB-900D-A3E3AE37854F}"/>
              </a:ext>
            </a:extLst>
          </p:cNvPr>
          <p:cNvSpPr/>
          <p:nvPr userDrawn="1"/>
        </p:nvSpPr>
        <p:spPr>
          <a:xfrm>
            <a:off x="6581723" y="404614"/>
            <a:ext cx="5191176" cy="604877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36000">
                <a:schemeClr val="tx2"/>
              </a:gs>
              <a:gs pos="69000">
                <a:schemeClr val="tx2">
                  <a:lumMod val="75000"/>
                </a:schemeClr>
              </a:gs>
              <a:gs pos="97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L-Shape 8">
            <a:extLst>
              <a:ext uri="{FF2B5EF4-FFF2-40B4-BE49-F238E27FC236}">
                <a16:creationId xmlns="" xmlns:a16="http://schemas.microsoft.com/office/drawing/2014/main" id="{CB430D22-8AAF-444F-A6CE-7C02859083DF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516927" y="335049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L-Shape 9">
            <a:extLst>
              <a:ext uri="{FF2B5EF4-FFF2-40B4-BE49-F238E27FC236}">
                <a16:creationId xmlns="" xmlns:a16="http://schemas.microsoft.com/office/drawing/2014/main" id="{0D8BA010-8544-4718-9EA3-B0248C963FD4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5085711" y="33029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L-Shape 10">
            <a:extLst>
              <a:ext uri="{FF2B5EF4-FFF2-40B4-BE49-F238E27FC236}">
                <a16:creationId xmlns="" xmlns:a16="http://schemas.microsoft.com/office/drawing/2014/main" id="{C0FFB550-21A6-456B-BA1A-EF145674866C}"/>
              </a:ext>
            </a:extLst>
          </p:cNvPr>
          <p:cNvSpPr>
            <a:spLocks noChangeAspect="1"/>
          </p:cNvSpPr>
          <p:nvPr userDrawn="1"/>
        </p:nvSpPr>
        <p:spPr>
          <a:xfrm>
            <a:off x="522817" y="1476927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L-Shape 11">
            <a:extLst>
              <a:ext uri="{FF2B5EF4-FFF2-40B4-BE49-F238E27FC236}">
                <a16:creationId xmlns="" xmlns:a16="http://schemas.microsoft.com/office/drawing/2014/main" id="{70EF88E9-8CAC-422B-A9A6-D9FD1F17DAE2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081769" y="148200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070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pPr/>
              <a:t>3/24/2023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: Diagonal Corners Snipped 10">
            <a:extLst>
              <a:ext uri="{FF2B5EF4-FFF2-40B4-BE49-F238E27FC236}">
                <a16:creationId xmlns="" xmlns:a16="http://schemas.microsoft.com/office/drawing/2014/main" id="{836AFDEB-3C72-49E0-9B45-DC9EFBA6587F}"/>
              </a:ext>
            </a:extLst>
          </p:cNvPr>
          <p:cNvSpPr/>
          <p:nvPr userDrawn="1"/>
        </p:nvSpPr>
        <p:spPr bwMode="white">
          <a:xfrm>
            <a:off x="507591" y="409286"/>
            <a:ext cx="5270049" cy="5945780"/>
          </a:xfrm>
          <a:prstGeom prst="snip2DiagRect">
            <a:avLst>
              <a:gd name="adj1" fmla="val 0"/>
              <a:gd name="adj2" fmla="val 10697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L-Shape 8">
            <a:extLst>
              <a:ext uri="{FF2B5EF4-FFF2-40B4-BE49-F238E27FC236}">
                <a16:creationId xmlns="" xmlns:a16="http://schemas.microsoft.com/office/drawing/2014/main" id="{26A5AA85-E28D-4647-B000-742C83A8047D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6845770" y="372071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0" name="L-Shape 9">
            <a:extLst>
              <a:ext uri="{FF2B5EF4-FFF2-40B4-BE49-F238E27FC236}">
                <a16:creationId xmlns="" xmlns:a16="http://schemas.microsoft.com/office/drawing/2014/main" id="{C3CD9875-0A2E-4F4D-ACB7-87DD98EED9D0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058438" y="5819525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1" name="L-Shape 10">
            <a:extLst>
              <a:ext uri="{FF2B5EF4-FFF2-40B4-BE49-F238E27FC236}">
                <a16:creationId xmlns="" xmlns:a16="http://schemas.microsoft.com/office/drawing/2014/main" id="{CC096F9F-3AD4-4FC8-823F-DBD962E2E1C6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1021316" y="361496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2" name="L-Shape 11">
            <a:extLst>
              <a:ext uri="{FF2B5EF4-FFF2-40B4-BE49-F238E27FC236}">
                <a16:creationId xmlns="" xmlns:a16="http://schemas.microsoft.com/office/drawing/2014/main" id="{9CFFEAD0-9992-49A8-A068-3357E08CD7C0}"/>
              </a:ext>
            </a:extLst>
          </p:cNvPr>
          <p:cNvSpPr>
            <a:spLocks noChangeAspect="1"/>
          </p:cNvSpPr>
          <p:nvPr userDrawn="1"/>
        </p:nvSpPr>
        <p:spPr>
          <a:xfrm>
            <a:off x="6865431" y="5819524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D470145D-417E-4648-AB08-0A7974A629E0}"/>
              </a:ext>
            </a:extLst>
          </p:cNvPr>
          <p:cNvCxnSpPr/>
          <p:nvPr userDrawn="1"/>
        </p:nvCxnSpPr>
        <p:spPr>
          <a:xfrm>
            <a:off x="7118556" y="1789472"/>
            <a:ext cx="4284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02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t>3/24/2023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smtClean="0"/>
              <a:t>Add a footer 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Rectangle 17" title="Side bar">
            <a:extLst>
              <a:ext uri="{FF2B5EF4-FFF2-40B4-BE49-F238E27FC236}">
                <a16:creationId xmlns="" xmlns:a16="http://schemas.microsoft.com/office/drawing/2014/main" id="{FFA7AFEF-D97A-4A94-A884-7F95E91332B7}"/>
              </a:ext>
            </a:extLst>
          </p:cNvPr>
          <p:cNvSpPr/>
          <p:nvPr userDrawn="1"/>
        </p:nvSpPr>
        <p:spPr>
          <a:xfrm>
            <a:off x="622095" y="0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736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71" r:id="rId17"/>
    <p:sldLayoutId id="214748367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1889FE-7B85-40C7-8441-909223A9B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762000"/>
            <a:ext cx="7766936" cy="1169831"/>
          </a:xfrm>
        </p:spPr>
        <p:txBody>
          <a:bodyPr/>
          <a:lstStyle/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Software Quality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87DC842-2DF4-46F3-AEC5-E38386DA6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5190" y="3863719"/>
            <a:ext cx="7766936" cy="1096899"/>
          </a:xfrm>
        </p:spPr>
        <p:txBody>
          <a:bodyPr>
            <a:noAutofit/>
          </a:bodyPr>
          <a:lstStyle/>
          <a:p>
            <a:pPr>
              <a:defRPr/>
            </a:pPr>
            <a:endParaRPr lang="en-US" sz="1600" b="1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By: </a:t>
            </a:r>
            <a:r>
              <a:rPr lang="en-US" sz="1600" smtClean="0">
                <a:solidFill>
                  <a:schemeClr val="tx1"/>
                </a:solidFill>
              </a:rPr>
              <a:t>Engr. Dr</a:t>
            </a:r>
            <a:r>
              <a:rPr lang="en-US" sz="1600" dirty="0" smtClean="0">
                <a:solidFill>
                  <a:schemeClr val="tx1"/>
                </a:solidFill>
              </a:rPr>
              <a:t>. Sumaira </a:t>
            </a:r>
            <a:r>
              <a:rPr lang="en-US" sz="1600" dirty="0" err="1" smtClean="0">
                <a:solidFill>
                  <a:schemeClr val="tx1"/>
                </a:solidFill>
              </a:rPr>
              <a:t>Nazir</a:t>
            </a:r>
            <a:endParaRPr lang="en-US" sz="1600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Assistant Professor</a:t>
            </a:r>
          </a:p>
          <a:p>
            <a:pPr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Department of Software Engineering</a:t>
            </a:r>
          </a:p>
          <a:p>
            <a:pPr>
              <a:defRPr/>
            </a:pPr>
            <a:r>
              <a:rPr lang="en-US" sz="1600" dirty="0" smtClean="0">
                <a:solidFill>
                  <a:schemeClr val="tx1"/>
                </a:solidFill>
              </a:rPr>
              <a:t>National University of Modern Languages Islamabad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67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824" y="532327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Software Quality </a:t>
            </a:r>
            <a:r>
              <a:rPr lang="en-US" dirty="0" smtClean="0">
                <a:solidFill>
                  <a:schemeClr val="tx1"/>
                </a:solidFill>
              </a:rPr>
              <a:t>Engineering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824" y="1606798"/>
            <a:ext cx="8596668" cy="3880773"/>
          </a:xfrm>
        </p:spPr>
        <p:txBody>
          <a:bodyPr>
            <a:noAutofit/>
          </a:bodyPr>
          <a:lstStyle/>
          <a:p>
            <a:pPr algn="just"/>
            <a:r>
              <a:rPr lang="en-US" sz="1400" b="1" dirty="0" smtClean="0">
                <a:solidFill>
                  <a:schemeClr val="tx1"/>
                </a:solidFill>
              </a:rPr>
              <a:t>COURSE BREAKDOWN</a:t>
            </a:r>
            <a:endParaRPr lang="en-US" sz="1400" b="1" dirty="0">
              <a:solidFill>
                <a:schemeClr val="tx1"/>
              </a:solidFill>
            </a:endParaRP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Assignments </a:t>
            </a:r>
            <a:r>
              <a:rPr lang="en-US" sz="1400" dirty="0" smtClean="0">
                <a:solidFill>
                  <a:schemeClr val="tx1"/>
                </a:solidFill>
              </a:rPr>
              <a:t>10%</a:t>
            </a:r>
          </a:p>
          <a:p>
            <a:pPr algn="just"/>
            <a:r>
              <a:rPr lang="en-US" sz="1400" dirty="0" smtClean="0">
                <a:solidFill>
                  <a:schemeClr val="tx1"/>
                </a:solidFill>
              </a:rPr>
              <a:t>Quizzes 10%</a:t>
            </a:r>
            <a:endParaRPr lang="en-US" sz="1400" dirty="0">
              <a:solidFill>
                <a:schemeClr val="tx1"/>
              </a:solidFill>
            </a:endParaRPr>
          </a:p>
          <a:p>
            <a:pPr algn="just"/>
            <a:r>
              <a:rPr lang="en-US" sz="1400" dirty="0" smtClean="0">
                <a:solidFill>
                  <a:schemeClr val="tx1"/>
                </a:solidFill>
              </a:rPr>
              <a:t>Presentation 05%</a:t>
            </a:r>
            <a:endParaRPr lang="en-US" sz="1400" dirty="0">
              <a:solidFill>
                <a:schemeClr val="tx1"/>
              </a:solidFill>
            </a:endParaRP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Midterm exam </a:t>
            </a:r>
            <a:r>
              <a:rPr lang="en-US" sz="1400" dirty="0" smtClean="0">
                <a:solidFill>
                  <a:schemeClr val="tx1"/>
                </a:solidFill>
              </a:rPr>
              <a:t>25% </a:t>
            </a:r>
            <a:endParaRPr lang="en-US" sz="1400" dirty="0">
              <a:solidFill>
                <a:schemeClr val="tx1"/>
              </a:solidFill>
            </a:endParaRP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Final </a:t>
            </a:r>
            <a:r>
              <a:rPr lang="en-US" sz="1400" dirty="0" smtClean="0">
                <a:solidFill>
                  <a:schemeClr val="tx1"/>
                </a:solidFill>
              </a:rPr>
              <a:t>exam 50% </a:t>
            </a:r>
          </a:p>
          <a:p>
            <a:pPr algn="just"/>
            <a:endParaRPr lang="en-US" sz="1400" dirty="0">
              <a:solidFill>
                <a:schemeClr val="tx1"/>
              </a:solidFill>
            </a:endParaRPr>
          </a:p>
          <a:p>
            <a:pPr algn="just"/>
            <a:r>
              <a:rPr lang="en-US" sz="1400" b="1" dirty="0">
                <a:solidFill>
                  <a:schemeClr val="tx1"/>
                </a:solidFill>
              </a:rPr>
              <a:t>RECOMMENDED READINGS / BOOKS: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1.Software Quality Assurance: Principles and Practice (Hardcover). by Nina S. </a:t>
            </a:r>
            <a:r>
              <a:rPr lang="en-US" sz="1400" dirty="0" err="1">
                <a:solidFill>
                  <a:schemeClr val="tx1"/>
                </a:solidFill>
              </a:rPr>
              <a:t>Godbole</a:t>
            </a:r>
            <a:r>
              <a:rPr lang="en-US" sz="1400" dirty="0">
                <a:solidFill>
                  <a:schemeClr val="tx1"/>
                </a:solidFill>
              </a:rPr>
              <a:t>, published by Alpha Science, 2004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2.Software Quality Engineering: Testing, Quality Assurance, and Quantifiable Improvement by Jeff </a:t>
            </a:r>
            <a:r>
              <a:rPr lang="en-US" sz="1400" dirty="0" err="1">
                <a:solidFill>
                  <a:schemeClr val="tx1"/>
                </a:solidFill>
              </a:rPr>
              <a:t>Tian</a:t>
            </a:r>
            <a:r>
              <a:rPr lang="en-US" sz="1400" dirty="0">
                <a:solidFill>
                  <a:schemeClr val="tx1"/>
                </a:solidFill>
              </a:rPr>
              <a:t>, published by John Wiley &amp; sons, 2005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Software quality assurance: from theory to implementation. Daniel </a:t>
            </a:r>
            <a:r>
              <a:rPr lang="en-US" sz="1400" dirty="0" err="1">
                <a:solidFill>
                  <a:schemeClr val="tx1"/>
                </a:solidFill>
              </a:rPr>
              <a:t>Galin</a:t>
            </a:r>
            <a:r>
              <a:rPr lang="en-US" sz="1400" dirty="0">
                <a:solidFill>
                  <a:schemeClr val="tx1"/>
                </a:solidFill>
              </a:rPr>
              <a:t>,. Pearson Education, </a:t>
            </a:r>
            <a:r>
              <a:rPr lang="en-US" sz="1400" dirty="0" smtClean="0">
                <a:solidFill>
                  <a:schemeClr val="tx1"/>
                </a:solidFill>
              </a:rPr>
              <a:t>2004</a:t>
            </a:r>
            <a:endParaRPr lang="en-US" sz="1400" dirty="0">
              <a:solidFill>
                <a:schemeClr val="tx1"/>
              </a:solidFill>
            </a:endParaRP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4.Perfect Software: And other illusions about testing by Gerald M. Weinberg, published </a:t>
            </a:r>
            <a:r>
              <a:rPr lang="en-US" sz="1400" dirty="0" err="1">
                <a:solidFill>
                  <a:schemeClr val="tx1"/>
                </a:solidFill>
              </a:rPr>
              <a:t>DorestHouse</a:t>
            </a:r>
            <a:r>
              <a:rPr lang="en-US" sz="1400" dirty="0">
                <a:solidFill>
                  <a:schemeClr val="tx1"/>
                </a:solidFill>
              </a:rPr>
              <a:t>, 2008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4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1278" y="622479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Quality by Software Quality Specialists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0066" y="1838617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No </a:t>
            </a:r>
            <a:r>
              <a:rPr lang="en-US" sz="2400" dirty="0" smtClean="0">
                <a:solidFill>
                  <a:schemeClr val="tx1"/>
                </a:solidFill>
              </a:rPr>
              <a:t>common </a:t>
            </a:r>
            <a:r>
              <a:rPr lang="en-US" sz="2400" dirty="0">
                <a:solidFill>
                  <a:schemeClr val="tx1"/>
                </a:solidFill>
              </a:rPr>
              <a:t>agreed definition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Achieving </a:t>
            </a:r>
            <a:r>
              <a:rPr lang="en-US" sz="2400" dirty="0">
                <a:solidFill>
                  <a:schemeClr val="tx1"/>
                </a:solidFill>
              </a:rPr>
              <a:t>high level of user satisfaction, portability, maintainability, </a:t>
            </a:r>
            <a:r>
              <a:rPr lang="en-US" sz="2400" dirty="0" smtClean="0">
                <a:solidFill>
                  <a:schemeClr val="tx1"/>
                </a:solidFill>
              </a:rPr>
              <a:t>robustness, </a:t>
            </a:r>
            <a:r>
              <a:rPr lang="en-US" sz="2400" dirty="0">
                <a:solidFill>
                  <a:schemeClr val="tx1"/>
                </a:solidFill>
              </a:rPr>
              <a:t>and fitness for use –</a:t>
            </a:r>
            <a:r>
              <a:rPr lang="en-US" sz="2400" i="1" dirty="0">
                <a:solidFill>
                  <a:schemeClr val="tx1"/>
                </a:solidFill>
              </a:rPr>
              <a:t>Dr. Barry </a:t>
            </a:r>
            <a:r>
              <a:rPr lang="en-US" sz="2400" i="1" dirty="0" smtClean="0">
                <a:solidFill>
                  <a:schemeClr val="tx1"/>
                </a:solidFill>
              </a:rPr>
              <a:t>Boehm</a:t>
            </a:r>
          </a:p>
          <a:p>
            <a:pPr marL="0" indent="0" algn="just">
              <a:buNone/>
            </a:pPr>
            <a:endParaRPr lang="en-US" sz="2400" i="1" dirty="0">
              <a:solidFill>
                <a:schemeClr val="tx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Conformance </a:t>
            </a:r>
            <a:r>
              <a:rPr lang="en-US" sz="2400" dirty="0">
                <a:solidFill>
                  <a:schemeClr val="tx1"/>
                </a:solidFill>
              </a:rPr>
              <a:t>to user requirements –</a:t>
            </a:r>
            <a:r>
              <a:rPr lang="en-US" sz="2400" i="1" dirty="0">
                <a:solidFill>
                  <a:schemeClr val="tx1"/>
                </a:solidFill>
              </a:rPr>
              <a:t>Phil </a:t>
            </a:r>
            <a:r>
              <a:rPr lang="en-US" sz="2400" i="1" dirty="0" smtClean="0">
                <a:solidFill>
                  <a:schemeClr val="tx1"/>
                </a:solidFill>
              </a:rPr>
              <a:t>Crosby</a:t>
            </a:r>
          </a:p>
          <a:p>
            <a:pPr marL="0" indent="0" algn="just">
              <a:buNone/>
            </a:pPr>
            <a:endParaRPr lang="en-US" sz="2400" i="1" dirty="0">
              <a:solidFill>
                <a:schemeClr val="tx1"/>
              </a:solidFill>
            </a:endParaRPr>
          </a:p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Striving </a:t>
            </a:r>
            <a:r>
              <a:rPr lang="en-US" sz="2400" dirty="0">
                <a:solidFill>
                  <a:schemeClr val="tx1"/>
                </a:solidFill>
              </a:rPr>
              <a:t>for excellence –</a:t>
            </a:r>
            <a:r>
              <a:rPr lang="en-US" sz="2400" i="1" dirty="0">
                <a:solidFill>
                  <a:schemeClr val="tx1"/>
                </a:solidFill>
              </a:rPr>
              <a:t>Edward Deming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87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551" y="455053"/>
            <a:ext cx="9445460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Quality by Software Quality Specialists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1941" y="1980285"/>
            <a:ext cx="8596668" cy="388077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Achieving excellent levels of fitness for use, conformance to requirements, reliability, and maintainability –</a:t>
            </a:r>
            <a:r>
              <a:rPr lang="en-US" sz="2400" i="1" dirty="0">
                <a:solidFill>
                  <a:schemeClr val="tx1"/>
                </a:solidFill>
              </a:rPr>
              <a:t>Watts </a:t>
            </a:r>
            <a:r>
              <a:rPr lang="en-US" sz="2400" i="1" dirty="0" smtClean="0">
                <a:solidFill>
                  <a:schemeClr val="tx1"/>
                </a:solidFill>
              </a:rPr>
              <a:t>Humphrey</a:t>
            </a:r>
          </a:p>
          <a:p>
            <a:pPr marL="0" indent="0" algn="just">
              <a:buNone/>
            </a:pPr>
            <a:endParaRPr lang="en-US" sz="2400" i="1" dirty="0">
              <a:solidFill>
                <a:schemeClr val="tx1"/>
              </a:solidFill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Being on time, within budget and meeting user needs –</a:t>
            </a:r>
            <a:r>
              <a:rPr lang="en-US" sz="2400" i="1" dirty="0">
                <a:solidFill>
                  <a:schemeClr val="tx1"/>
                </a:solidFill>
              </a:rPr>
              <a:t>James </a:t>
            </a:r>
            <a:r>
              <a:rPr lang="en-US" sz="2400" i="1" dirty="0" smtClean="0">
                <a:solidFill>
                  <a:schemeClr val="tx1"/>
                </a:solidFill>
              </a:rPr>
              <a:t>Martin</a:t>
            </a:r>
          </a:p>
          <a:p>
            <a:pPr marL="0" indent="0" algn="just">
              <a:buNone/>
            </a:pPr>
            <a:endParaRPr lang="en-US" sz="2400" i="1" dirty="0">
              <a:solidFill>
                <a:schemeClr val="tx1"/>
              </a:solidFill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High levels of user satisfaction and low defect levels –</a:t>
            </a:r>
            <a:r>
              <a:rPr lang="en-US" sz="2400" i="1" dirty="0">
                <a:solidFill>
                  <a:schemeClr val="tx1"/>
                </a:solidFill>
              </a:rPr>
              <a:t>Tom McCabe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822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7035" y="609600"/>
            <a:ext cx="9574249" cy="1320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Quality by Software Quality </a:t>
            </a:r>
            <a:r>
              <a:rPr lang="en-US" dirty="0">
                <a:solidFill>
                  <a:schemeClr val="tx1"/>
                </a:solidFill>
              </a:rPr>
              <a:t>Specialists </a:t>
            </a:r>
            <a:r>
              <a:rPr lang="en-US" dirty="0" smtClean="0">
                <a:solidFill>
                  <a:schemeClr val="tx1"/>
                </a:solidFill>
              </a:rPr>
              <a:t>Cont.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3098" y="1930400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chemeClr val="tx1"/>
                </a:solidFill>
              </a:rPr>
              <a:t>Conformance to explicitly stated functional and performance requirements, explicitly documented standards (e.g. IEEE std.), and implicit characteristics that are expected of all professionally developed software </a:t>
            </a:r>
            <a:r>
              <a:rPr lang="en-US" sz="2800" i="1" dirty="0" smtClean="0">
                <a:solidFill>
                  <a:schemeClr val="tx1"/>
                </a:solidFill>
              </a:rPr>
              <a:t>–Roger S. Pressman</a:t>
            </a:r>
            <a:endParaRPr lang="en-US" sz="28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66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188" y="558085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Quality by IEEE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184" y="1878885"/>
            <a:ext cx="8596668" cy="3880773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The </a:t>
            </a:r>
            <a:r>
              <a:rPr lang="en-US" sz="2800" dirty="0">
                <a:solidFill>
                  <a:schemeClr val="tx1"/>
                </a:solidFill>
              </a:rPr>
              <a:t>degree to which a system, component, or process meets specified </a:t>
            </a:r>
            <a:r>
              <a:rPr lang="en-US" sz="2800" dirty="0" smtClean="0">
                <a:solidFill>
                  <a:schemeClr val="tx1"/>
                </a:solidFill>
              </a:rPr>
              <a:t>requirements</a:t>
            </a:r>
            <a:endParaRPr lang="en-US" sz="2800" dirty="0">
              <a:solidFill>
                <a:schemeClr val="tx1"/>
              </a:solidFill>
            </a:endParaRPr>
          </a:p>
          <a:p>
            <a:pPr marL="457200" lvl="1" indent="0" algn="ctr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AND</a:t>
            </a:r>
            <a:endParaRPr lang="en-US" sz="2800" dirty="0">
              <a:solidFill>
                <a:schemeClr val="tx1"/>
              </a:solidFill>
            </a:endParaRPr>
          </a:p>
          <a:p>
            <a:pPr marL="457200" lvl="1" indent="0" algn="ctr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The </a:t>
            </a:r>
            <a:r>
              <a:rPr lang="en-US" sz="2800" dirty="0">
                <a:solidFill>
                  <a:schemeClr val="tx1"/>
                </a:solidFill>
              </a:rPr>
              <a:t>degree to which a system, component, or process meets </a:t>
            </a:r>
            <a:r>
              <a:rPr lang="en-US" sz="2800" dirty="0" smtClean="0">
                <a:solidFill>
                  <a:schemeClr val="tx1"/>
                </a:solidFill>
              </a:rPr>
              <a:t>customer </a:t>
            </a:r>
            <a:r>
              <a:rPr lang="en-US" sz="2800" dirty="0">
                <a:solidFill>
                  <a:schemeClr val="tx1"/>
                </a:solidFill>
              </a:rPr>
              <a:t>or user needs or </a:t>
            </a:r>
            <a:r>
              <a:rPr lang="en-US" sz="2800" dirty="0" smtClean="0">
                <a:solidFill>
                  <a:schemeClr val="tx1"/>
                </a:solidFill>
              </a:rPr>
              <a:t>expectations</a:t>
            </a:r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71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72" y="635357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Quality by End Users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824" y="1956157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solidFill>
                  <a:schemeClr val="tx1"/>
                </a:solidFill>
              </a:rPr>
              <a:t>An end user’s definition of quality would be:</a:t>
            </a:r>
          </a:p>
          <a:p>
            <a:pPr lvl="1" algn="just"/>
            <a:r>
              <a:rPr lang="en-US" sz="2800" dirty="0" smtClean="0">
                <a:solidFill>
                  <a:schemeClr val="tx1"/>
                </a:solidFill>
              </a:rPr>
              <a:t>“Absence of defects that would make software either stop completely or produce unacceptable results”.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67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551" y="609600"/>
            <a:ext cx="8596668" cy="1320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Quality by End </a:t>
            </a:r>
            <a:r>
              <a:rPr lang="en-US" dirty="0">
                <a:solidFill>
                  <a:schemeClr val="tx1"/>
                </a:solidFill>
              </a:rPr>
              <a:t>Users </a:t>
            </a:r>
            <a:r>
              <a:rPr lang="en-US" dirty="0" smtClean="0">
                <a:solidFill>
                  <a:schemeClr val="tx1"/>
                </a:solidFill>
              </a:rPr>
              <a:t>Cont.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551" y="1838617"/>
            <a:ext cx="8596668" cy="3880773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solidFill>
                  <a:schemeClr val="tx1"/>
                </a:solidFill>
              </a:rPr>
              <a:t>End user </a:t>
            </a:r>
            <a:r>
              <a:rPr lang="en-US" sz="2400" dirty="0">
                <a:solidFill>
                  <a:schemeClr val="tx1"/>
                </a:solidFill>
              </a:rPr>
              <a:t>quality expectations for software </a:t>
            </a:r>
            <a:r>
              <a:rPr lang="en-US" sz="2400" dirty="0" smtClean="0">
                <a:solidFill>
                  <a:schemeClr val="tx1"/>
                </a:solidFill>
              </a:rPr>
              <a:t>systems</a:t>
            </a:r>
            <a:endParaRPr lang="en-US" sz="2400" dirty="0">
              <a:solidFill>
                <a:schemeClr val="tx1"/>
              </a:solidFill>
            </a:endParaRPr>
          </a:p>
          <a:p>
            <a:pPr lvl="1" algn="just"/>
            <a:r>
              <a:rPr lang="en-US" sz="2400" dirty="0">
                <a:solidFill>
                  <a:srgbClr val="006600"/>
                </a:solidFill>
              </a:rPr>
              <a:t>The software systems must do what they are supposed to do. </a:t>
            </a:r>
            <a:r>
              <a:rPr lang="en-US" sz="2400" b="1" i="1" dirty="0" smtClean="0">
                <a:solidFill>
                  <a:srgbClr val="006600"/>
                </a:solidFill>
              </a:rPr>
              <a:t>(Do </a:t>
            </a:r>
            <a:r>
              <a:rPr lang="en-US" sz="2400" b="1" i="1" dirty="0">
                <a:solidFill>
                  <a:srgbClr val="006600"/>
                </a:solidFill>
              </a:rPr>
              <a:t>the right </a:t>
            </a:r>
            <a:r>
              <a:rPr lang="en-US" sz="2400" b="1" i="1" dirty="0" smtClean="0">
                <a:solidFill>
                  <a:srgbClr val="006600"/>
                </a:solidFill>
              </a:rPr>
              <a:t>things).</a:t>
            </a:r>
            <a:endParaRPr lang="en-US" sz="2400" b="1" i="1" dirty="0">
              <a:solidFill>
                <a:srgbClr val="006600"/>
              </a:solidFill>
            </a:endParaRPr>
          </a:p>
          <a:p>
            <a:pPr lvl="2" algn="just"/>
            <a:r>
              <a:rPr lang="en-US" sz="2400" dirty="0">
                <a:solidFill>
                  <a:srgbClr val="0070C0"/>
                </a:solidFill>
              </a:rPr>
              <a:t>For example, an airline reservation system is supposed to handle reservations, not intended to fly airplanes automatically</a:t>
            </a:r>
          </a:p>
          <a:p>
            <a:pPr lvl="1" algn="just"/>
            <a:r>
              <a:rPr lang="en-US" sz="2400" dirty="0">
                <a:solidFill>
                  <a:srgbClr val="006600"/>
                </a:solidFill>
              </a:rPr>
              <a:t>They must perform these specific tasks correctly or satisfactorily. </a:t>
            </a:r>
            <a:r>
              <a:rPr lang="en-US" sz="2400" b="1" i="1" dirty="0" smtClean="0">
                <a:solidFill>
                  <a:srgbClr val="006600"/>
                </a:solidFill>
              </a:rPr>
              <a:t>(Do </a:t>
            </a:r>
            <a:r>
              <a:rPr lang="en-US" sz="2400" b="1" i="1" dirty="0">
                <a:solidFill>
                  <a:srgbClr val="006600"/>
                </a:solidFill>
              </a:rPr>
              <a:t>the things </a:t>
            </a:r>
            <a:r>
              <a:rPr lang="en-US" sz="2400" b="1" i="1" dirty="0" smtClean="0">
                <a:solidFill>
                  <a:srgbClr val="006600"/>
                </a:solidFill>
              </a:rPr>
              <a:t>right).</a:t>
            </a:r>
            <a:endParaRPr lang="en-US" sz="2400" b="1" i="1" dirty="0">
              <a:solidFill>
                <a:srgbClr val="006600"/>
              </a:solidFill>
            </a:endParaRPr>
          </a:p>
          <a:p>
            <a:pPr lvl="2" algn="just"/>
            <a:r>
              <a:rPr lang="en-US" sz="2400" dirty="0">
                <a:solidFill>
                  <a:srgbClr val="0070C0"/>
                </a:solidFill>
              </a:rPr>
              <a:t>the system should help travel agents or individual travelers make valid reservations within a pre-specified time limit, instead of making invalid ones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4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0FA373-FC71-43C5-B962-D433940CCD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6F44E19-6F9C-40C6-8F6B-82886B9019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05DA89-9689-4EB7-83A3-32913C232C3C}">
  <ds:schemaRefs>
    <ds:schemaRef ds:uri="http://schemas.microsoft.com/office/2006/documentManagement/types"/>
    <ds:schemaRef ds:uri="http://purl.org/dc/dcmitype/"/>
    <ds:schemaRef ds:uri="16c05727-aa75-4e4a-9b5f-8a80a1165891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419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Software Quality</vt:lpstr>
      <vt:lpstr>Software Quality Engineering</vt:lpstr>
      <vt:lpstr>Quality by Software Quality Specialists</vt:lpstr>
      <vt:lpstr>Quality by Software Quality Specialists Cont.</vt:lpstr>
      <vt:lpstr>Quality by Software Quality Specialists Cont.</vt:lpstr>
      <vt:lpstr>Quality by IEEE</vt:lpstr>
      <vt:lpstr>Quality by End Users</vt:lpstr>
      <vt:lpstr>Quality by End Users Cont.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2020-10-12T15:52:37Z</dcterms:created>
  <dcterms:modified xsi:type="dcterms:W3CDTF">2023-03-24T07:52:47Z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