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93" r:id="rId2"/>
    <p:sldId id="298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1" r:id="rId13"/>
    <p:sldId id="310" r:id="rId14"/>
    <p:sldId id="312" r:id="rId15"/>
    <p:sldId id="313" r:id="rId16"/>
    <p:sldId id="314" r:id="rId17"/>
    <p:sldId id="315" r:id="rId18"/>
    <p:sldId id="316" r:id="rId19"/>
    <p:sldId id="318" r:id="rId20"/>
    <p:sldId id="317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299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28" autoAdjust="0"/>
  </p:normalViewPr>
  <p:slideViewPr>
    <p:cSldViewPr>
      <p:cViewPr varScale="1">
        <p:scale>
          <a:sx n="58" d="100"/>
          <a:sy n="58" d="100"/>
        </p:scale>
        <p:origin x="4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CAFC08-3E9D-41DB-B987-EF31E32AB907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70DABA-0F8A-46B1-8647-F2BE95F23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en-US" smtClean="0"/>
              <a:t>You can use the same fields and methods already defined in previous class.</a:t>
            </a:r>
          </a:p>
          <a:p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24B84D5-9EC1-46CE-97CF-08D17DCDC173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573B632-811D-43B7-9D9A-04272F34115B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84BF76-4052-460C-AEB1-375C5E5AAF79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632CE96-DE26-4B30-BE44-2178A190EF8E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6602BC-434D-435D-834F-E94D151BFEEB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255F359-A51E-4909-9FA1-3CF6DAB1C997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B8BB82F-2188-441D-B01F-DCA0EBC9336E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61BB44E-7746-43C2-9E23-AC0ACB2CA6C3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i="1" smtClean="0"/>
              <a:t>File: TestInheritance.java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98942F-81B5-4C92-A83B-FB018D6B930A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83C60E4-46F8-424D-850A-94FEEECA623F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E4F1A82-0310-437F-B34B-C93B94922660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BFC75D-C9A4-418B-9FAB-E40B0C512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8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9899C-B394-437C-9FBA-9CA7EC32027C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2D2B8-60A4-461C-9981-EFB0858CF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4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8ABC5-5475-4CB1-B0AD-A8E8409BF3F1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C11FC-6BDC-4396-9A26-AB04CA05E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3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F3304-A572-4FCA-B4CC-520F74D0D1A5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26B40-CCB8-45A1-B4FE-29E4B498F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0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82EA31C-D08D-44B9-B1D4-BBBFFB7EF27D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EAC94-0CD0-488E-9EB5-E1E5F34EE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29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37679F-F9B8-4538-8982-8DFB5AA13359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192A2-1F2A-419E-87BE-57C9D2F3A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186EC49-5AC4-438F-995D-FA35BC46D87A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100E5-563D-4472-B013-66B684C70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35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069587-A372-4E46-9209-BE872788AA05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E8FD9-F347-451E-96E5-CBE2400B7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39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206CE-2B84-45B4-8B9B-7C8F34628216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857EB-E99A-4EB1-AF82-B020DADD0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54935A9-3167-4808-9556-02EB08C082CA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E416E-4273-42A8-941A-E9F21263B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27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51DDC86-CCB3-4A9D-B9F9-E93A5C64CFC3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8C34-E59E-4BA8-A7AA-5E3E7F594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08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1E59DE2-1821-4DDE-8957-D6412A0474F1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anose="020B0602030504020204" pitchFamily="34" charset="0"/>
              </a:defRPr>
            </a:lvl1pPr>
          </a:lstStyle>
          <a:p>
            <a:pPr>
              <a:defRPr/>
            </a:pPr>
            <a:fld id="{BAB6F232-F417-491A-8369-72B403B12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9" r:id="rId2"/>
    <p:sldLayoutId id="2147483954" r:id="rId3"/>
    <p:sldLayoutId id="2147483955" r:id="rId4"/>
    <p:sldLayoutId id="2147483956" r:id="rId5"/>
    <p:sldLayoutId id="2147483957" r:id="rId6"/>
    <p:sldLayoutId id="2147483950" r:id="rId7"/>
    <p:sldLayoutId id="2147483958" r:id="rId8"/>
    <p:sldLayoutId id="2147483959" r:id="rId9"/>
    <p:sldLayoutId id="2147483951" r:id="rId10"/>
    <p:sldLayoutId id="21474839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cs typeface="Arial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idx="4294967295"/>
          </p:nvPr>
        </p:nvSpPr>
        <p:spPr>
          <a:xfrm>
            <a:off x="0" y="2817813"/>
            <a:ext cx="8839200" cy="1830387"/>
          </a:xfrm>
        </p:spPr>
        <p:txBody>
          <a:bodyPr anchor="b"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Object Oriented </a:t>
            </a:r>
            <a:br>
              <a:rPr lang="en-US" sz="4800" dirty="0" smtClean="0"/>
            </a:br>
            <a:r>
              <a:rPr lang="en-US" sz="4800" dirty="0" smtClean="0"/>
              <a:t>Programming</a:t>
            </a:r>
            <a:br>
              <a:rPr lang="en-US" sz="4800" dirty="0" smtClean="0"/>
            </a:br>
            <a:r>
              <a:rPr lang="en-US" sz="3100" dirty="0" smtClean="0"/>
              <a:t>Lecture # 9</a:t>
            </a:r>
            <a:endParaRPr lang="en-US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when an object to </a:t>
            </a:r>
            <a:r>
              <a:rPr lang="en-US" altLang="en-US" b="1" smtClean="0"/>
              <a:t>My_Calculation</a:t>
            </a:r>
            <a:r>
              <a:rPr lang="en-US" altLang="en-US" smtClean="0"/>
              <a:t> class is created, a copy of the contents of the superclass is made within it. That is why, using the object of the subclass you can access the members of a superclass</a:t>
            </a:r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InnerView</a:t>
            </a:r>
            <a:endParaRPr lang="en-US" dirty="0"/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3763963"/>
            <a:ext cx="53911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700"/>
          </a:xfrm>
        </p:spPr>
        <p:txBody>
          <a:bodyPr/>
          <a:lstStyle/>
          <a:p>
            <a:r>
              <a:rPr lang="en-US" altLang="en-US" smtClean="0"/>
              <a:t>The Superclass reference variable can hold the subclass object but using that variable you can access only the members of the superclass</a:t>
            </a:r>
          </a:p>
          <a:p>
            <a:r>
              <a:rPr lang="en-US" altLang="en-US" smtClean="0"/>
              <a:t>So, it is recommended to </a:t>
            </a:r>
            <a:r>
              <a:rPr lang="en-US" altLang="en-US" smtClean="0">
                <a:solidFill>
                  <a:srgbClr val="FF0000"/>
                </a:solidFill>
              </a:rPr>
              <a:t>always create reference variable to the subclass</a:t>
            </a:r>
            <a:r>
              <a:rPr lang="en-US" altLang="en-US" smtClean="0"/>
              <a:t>, to access members of both classes.</a:t>
            </a:r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Superclass reference variable</a:t>
            </a:r>
          </a:p>
        </p:txBody>
      </p:sp>
      <p:pic>
        <p:nvPicPr>
          <p:cNvPr id="245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4038600"/>
            <a:ext cx="40671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3984625"/>
            <a:ext cx="3990975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subclass inherits all the members (fields, methods, and nested classes) from its superclass.</a:t>
            </a:r>
          </a:p>
          <a:p>
            <a:r>
              <a:rPr lang="en-US" altLang="en-US" smtClean="0"/>
              <a:t>Constructors are not members, so they are not inherited by subclasses</a:t>
            </a:r>
          </a:p>
          <a:p>
            <a:endParaRPr lang="en-US" altLang="en-US" smtClean="0"/>
          </a:p>
          <a:p>
            <a:r>
              <a:rPr lang="en-US" altLang="en-US" smtClean="0"/>
              <a:t>The constructor of the superclass can be invoked from the subclass using </a:t>
            </a:r>
            <a:r>
              <a:rPr lang="en-US" altLang="en-US" b="1" smtClean="0">
                <a:solidFill>
                  <a:srgbClr val="FF0000"/>
                </a:solidFill>
              </a:rPr>
              <a:t>super keyword.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/>
              </a:rPr>
              <a:t>Note</a:t>
            </a:r>
            <a:r>
              <a:rPr lang="en-US" b="0" dirty="0">
                <a:effectLst/>
              </a:rPr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similar to </a:t>
            </a:r>
            <a:r>
              <a:rPr lang="en-US" altLang="en-US" b="1" smtClean="0"/>
              <a:t>this</a:t>
            </a:r>
            <a:r>
              <a:rPr lang="en-US" altLang="en-US" smtClean="0"/>
              <a:t> keyword</a:t>
            </a:r>
          </a:p>
          <a:p>
            <a:r>
              <a:rPr lang="en-US" altLang="en-US" smtClean="0"/>
              <a:t>a reference variable which is used to refer immediate parent class object</a:t>
            </a:r>
          </a:p>
          <a:p>
            <a:endParaRPr lang="en-US" altLang="en-US" smtClean="0"/>
          </a:p>
          <a:p>
            <a:r>
              <a:rPr lang="en-US" altLang="en-US" smtClean="0"/>
              <a:t>Usage: super can be used to</a:t>
            </a:r>
          </a:p>
          <a:p>
            <a:pPr lvl="1"/>
            <a:r>
              <a:rPr lang="en-US" altLang="en-US" smtClean="0"/>
              <a:t>refer immediate parent class instance variable.</a:t>
            </a:r>
          </a:p>
          <a:p>
            <a:pPr lvl="1"/>
            <a:r>
              <a:rPr lang="en-US" altLang="en-US" smtClean="0"/>
              <a:t>invoke immediate parent class method.</a:t>
            </a:r>
          </a:p>
          <a:p>
            <a:pPr lvl="1"/>
            <a:r>
              <a:rPr lang="en-US" altLang="en-US" smtClean="0"/>
              <a:t>invoke immediate parent class constructor.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super keyword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1) </a:t>
            </a:r>
            <a:r>
              <a:rPr lang="en-US" dirty="0" smtClean="0"/>
              <a:t>to </a:t>
            </a:r>
            <a:r>
              <a:rPr lang="en-US" dirty="0"/>
              <a:t>refer immediate parent class instance variable.</a:t>
            </a:r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6781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4495800"/>
            <a:ext cx="5322888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2) </a:t>
            </a:r>
            <a:r>
              <a:rPr lang="en-US" dirty="0" smtClean="0"/>
              <a:t>to </a:t>
            </a:r>
            <a:r>
              <a:rPr lang="en-US" dirty="0"/>
              <a:t>invoke parent class method</a:t>
            </a:r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417638"/>
            <a:ext cx="3759200" cy="483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17638"/>
            <a:ext cx="373538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3) </a:t>
            </a:r>
            <a:r>
              <a:rPr lang="en-US" dirty="0" smtClean="0"/>
              <a:t>to </a:t>
            </a:r>
            <a:r>
              <a:rPr lang="en-US" dirty="0"/>
              <a:t>invoke parent class </a:t>
            </a:r>
            <a:r>
              <a:rPr lang="en-US" dirty="0" smtClean="0"/>
              <a:t>constructor</a:t>
            </a:r>
            <a:endParaRPr lang="en-US" dirty="0"/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17638"/>
            <a:ext cx="6477000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86275"/>
            <a:ext cx="5862638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7900"/>
          </a:xfrm>
        </p:spPr>
        <p:txBody>
          <a:bodyPr/>
          <a:lstStyle/>
          <a:p>
            <a:r>
              <a:rPr lang="en-US" altLang="en-US" b="1" smtClean="0"/>
              <a:t>super() is added in each class constructor automatically by compiler if there is no super() or this().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default constructor is provided by compiler automatically if there is no constructor. But, it also adds super() as the first statement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Note: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37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8738"/>
            <a:ext cx="58197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/>
          <p:cNvSpPr>
            <a:spLocks noGrp="1"/>
          </p:cNvSpPr>
          <p:nvPr>
            <p:ph idx="1"/>
          </p:nvPr>
        </p:nvSpPr>
        <p:spPr>
          <a:xfrm>
            <a:off x="304800" y="1481138"/>
            <a:ext cx="8839200" cy="4525962"/>
          </a:xfrm>
        </p:spPr>
        <p:txBody>
          <a:bodyPr/>
          <a:lstStyle/>
          <a:p>
            <a:r>
              <a:rPr lang="en-US" altLang="en-US" smtClean="0"/>
              <a:t>On the basis of class, there can be three types of inheritance in java: single, multilevel and hierarchical.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Types of inheritance in java</a:t>
            </a:r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743200"/>
            <a:ext cx="403383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43200"/>
            <a:ext cx="3657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89462"/>
          </a:xfrm>
        </p:spPr>
        <p:txBody>
          <a:bodyPr/>
          <a:lstStyle/>
          <a:p>
            <a:r>
              <a:rPr lang="en-US" altLang="en-US" smtClean="0"/>
              <a:t>When a class extends multiple classes i.e. known as multiple inheritance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multiple and hybrid inheritance is supported through interface only</a:t>
            </a:r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Multiple Inheritance</a:t>
            </a:r>
            <a:endParaRPr lang="en-US" dirty="0"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35213"/>
            <a:ext cx="4343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35213"/>
            <a:ext cx="3733800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Inheritance (IS-A relationship)</a:t>
            </a:r>
          </a:p>
          <a:p>
            <a:r>
              <a:rPr lang="en-US" altLang="en-US" smtClean="0"/>
              <a:t>Aggregation (HAS-A relationship)</a:t>
            </a:r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Topics to be covered today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 smtClean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endParaRPr lang="en-US" b="1" dirty="0" smtClean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Single Inheritance Example</a:t>
            </a:r>
          </a:p>
        </p:txBody>
      </p:sp>
      <p:pic>
        <p:nvPicPr>
          <p:cNvPr id="368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1138"/>
            <a:ext cx="5334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Multilevel Inheritance Example</a:t>
            </a:r>
          </a:p>
        </p:txBody>
      </p:sp>
      <p:pic>
        <p:nvPicPr>
          <p:cNvPr id="389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81138"/>
            <a:ext cx="64770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Hierarchical Inheritance Example</a:t>
            </a:r>
          </a:p>
        </p:txBody>
      </p:sp>
      <p:pic>
        <p:nvPicPr>
          <p:cNvPr id="4096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06525"/>
            <a:ext cx="6096000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dirty="0"/>
              <a:t>Q) Why multiple inheritance is not supported in java?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 reduce the complexity and simplify the language, multiple inheritance is not supported in java.</a:t>
            </a:r>
          </a:p>
          <a:p>
            <a:r>
              <a:rPr lang="en-US" altLang="en-US" smtClean="0"/>
              <a:t>Scenario:</a:t>
            </a:r>
          </a:p>
          <a:p>
            <a:pPr lvl="1"/>
            <a:r>
              <a:rPr lang="en-US" altLang="en-US" smtClean="0"/>
              <a:t>Suppose there are three classes A, B and C. </a:t>
            </a:r>
          </a:p>
          <a:p>
            <a:pPr lvl="1"/>
            <a:r>
              <a:rPr lang="en-US" altLang="en-US" smtClean="0"/>
              <a:t>The C class inherits A and B. </a:t>
            </a:r>
          </a:p>
          <a:p>
            <a:pPr lvl="1"/>
            <a:r>
              <a:rPr lang="en-US" altLang="en-US" smtClean="0"/>
              <a:t>If A and B classes have same method and you call it from child class object, there will be ambiguity to call method of A or B class.</a:t>
            </a:r>
          </a:p>
          <a:p>
            <a:r>
              <a:rPr lang="en-US" altLang="en-US" smtClean="0"/>
              <a:t>Since compile time errors are better than runtime errors, java renders compile time error if you inherit 2 classes whether methods are same or not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Why </a:t>
            </a:r>
            <a:r>
              <a:rPr lang="en-US" dirty="0"/>
              <a:t>multiple inheritance is not supported in java?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506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239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HAS-A relationship</a:t>
            </a:r>
          </a:p>
          <a:p>
            <a:pPr>
              <a:defRPr/>
            </a:pPr>
            <a:r>
              <a:rPr lang="en-US" dirty="0" smtClean="0"/>
              <a:t>If </a:t>
            </a:r>
            <a:r>
              <a:rPr lang="en-US" dirty="0"/>
              <a:t>a class </a:t>
            </a:r>
            <a:r>
              <a:rPr lang="en-US" dirty="0" smtClean="0"/>
              <a:t>has </a:t>
            </a:r>
            <a:r>
              <a:rPr lang="en-US" dirty="0"/>
              <a:t>an entity reference, it is known as </a:t>
            </a:r>
            <a:r>
              <a:rPr lang="en-US" dirty="0" smtClean="0"/>
              <a:t>Aggregation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/>
              <a:t>Why use Aggregation?</a:t>
            </a:r>
          </a:p>
          <a:p>
            <a:pPr lvl="1">
              <a:defRPr/>
            </a:pPr>
            <a:r>
              <a:rPr lang="en-US" dirty="0"/>
              <a:t>For Code Reusability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/>
              <a:t>Code </a:t>
            </a:r>
            <a:r>
              <a:rPr lang="en-US" dirty="0" smtClean="0"/>
              <a:t>reusability </a:t>
            </a:r>
            <a:r>
              <a:rPr lang="en-US" dirty="0"/>
              <a:t>is also best achieved by aggregation when there is no is-a relationship.</a:t>
            </a:r>
          </a:p>
          <a:p>
            <a:pPr lvl="1">
              <a:defRPr/>
            </a:pPr>
            <a:r>
              <a:rPr lang="en-US" dirty="0"/>
              <a:t>Inheritance should be used only if the relationship is-a is maintained throughout the lifetime of the objects involved; otherwise, aggregation is the best choice</a:t>
            </a:r>
          </a:p>
          <a:p>
            <a:pPr lvl="1">
              <a:defRPr/>
            </a:pPr>
            <a:endParaRPr lang="en-US" dirty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Aggregation in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Employee object contains many information such as id, name, email ID etc. It contains one more object named address, which contains its own information such as city, state, country, </a:t>
            </a:r>
            <a:r>
              <a:rPr lang="en-US" dirty="0" err="1"/>
              <a:t>zipcode</a:t>
            </a:r>
            <a:r>
              <a:rPr lang="en-US" dirty="0"/>
              <a:t> etc</a:t>
            </a:r>
            <a:r>
              <a:rPr lang="en-US" dirty="0" smtClean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/>
              <a:t>Employee has an entity reference address, so relationship is </a:t>
            </a:r>
            <a:r>
              <a:rPr lang="en-US" dirty="0">
                <a:solidFill>
                  <a:srgbClr val="FF0000"/>
                </a:solidFill>
              </a:rPr>
              <a:t>Employee HAS-A address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HAS-A </a:t>
            </a:r>
            <a:r>
              <a:rPr lang="en-US" dirty="0" smtClean="0"/>
              <a:t>relationship(Example)</a:t>
            </a:r>
            <a:endParaRPr lang="en-US" dirty="0"/>
          </a:p>
        </p:txBody>
      </p:sp>
      <p:pic>
        <p:nvPicPr>
          <p:cNvPr id="4710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76600"/>
            <a:ext cx="4191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Save as Address.java</a:t>
            </a:r>
            <a:endParaRPr lang="en-US" dirty="0"/>
          </a:p>
          <a:p>
            <a:pPr>
              <a:defRPr/>
            </a:pPr>
            <a:endParaRPr lang="en-US" dirty="0" smtClean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6477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Employee Class (Emp.java)</a:t>
            </a:r>
            <a:endParaRPr lang="en-US" dirty="0"/>
          </a:p>
        </p:txBody>
      </p:sp>
      <p:pic>
        <p:nvPicPr>
          <p:cNvPr id="491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7743825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700"/>
          </a:xfrm>
        </p:spPr>
        <p:txBody>
          <a:bodyPr/>
          <a:lstStyle/>
          <a:p>
            <a:r>
              <a:rPr lang="en-US" altLang="en-US" smtClean="0"/>
              <a:t>One of the pillars of OPPs(Object Oriented programming system).</a:t>
            </a:r>
          </a:p>
          <a:p>
            <a:r>
              <a:rPr lang="en-US" altLang="en-US" smtClean="0"/>
              <a:t>a mechanism in which one object acquires all the properties and behaviors of parent object</a:t>
            </a:r>
          </a:p>
          <a:p>
            <a:r>
              <a:rPr lang="en-US" altLang="en-US" smtClean="0"/>
              <a:t>The idea behind inheritance in java is that you can create new classes that are built upon existing classes</a:t>
            </a:r>
          </a:p>
          <a:p>
            <a:pPr lvl="1"/>
            <a:r>
              <a:rPr lang="en-US" altLang="en-US" smtClean="0"/>
              <a:t>When you inherit from an existing class, you can reuse methods and fields of parent class, and you can add new methods and fields also.</a:t>
            </a:r>
          </a:p>
          <a:p>
            <a:r>
              <a:rPr lang="en-US" altLang="en-US" smtClean="0"/>
              <a:t>Inheritance represents the </a:t>
            </a:r>
            <a:r>
              <a:rPr lang="en-US" altLang="en-US" b="1" smtClean="0"/>
              <a:t>IS-A relationship</a:t>
            </a:r>
            <a:r>
              <a:rPr lang="en-US" altLang="en-US" smtClean="0"/>
              <a:t> 	known as </a:t>
            </a:r>
            <a:r>
              <a:rPr lang="en-US" altLang="en-US" i="1" smtClean="0"/>
              <a:t>parent-child</a:t>
            </a:r>
            <a:r>
              <a:rPr lang="en-US" altLang="en-US" smtClean="0"/>
              <a:t> relationship.</a:t>
            </a:r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FF0000"/>
                </a:solidFill>
              </a:rPr>
              <a:t>Question:</a:t>
            </a:r>
          </a:p>
          <a:p>
            <a:r>
              <a:rPr lang="en-US" altLang="en-US" smtClean="0"/>
              <a:t>In inheritance, a subclass inherits all the members (fields, methods, and nested classes) from its superclass. Does it also inherit private members of superclass? What if some protected members are used in superclass? </a:t>
            </a:r>
          </a:p>
          <a:p>
            <a:r>
              <a:rPr lang="en-US" altLang="en-US" smtClean="0"/>
              <a:t>Write a code to verify the response of members of both types. 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Task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1000" y="914400"/>
            <a:ext cx="731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Lucida Sans Unicode" panose="020B0602030504020204" pitchFamily="34" charset="0"/>
              </a:rPr>
              <a:t/>
            </a:r>
            <a:br>
              <a:rPr lang="en-US" altLang="en-US" sz="1800">
                <a:solidFill>
                  <a:schemeClr val="tx2"/>
                </a:solidFill>
                <a:latin typeface="Lucida Sans Unicode" panose="020B0602030504020204" pitchFamily="34" charset="0"/>
              </a:rPr>
            </a:br>
            <a:endParaRPr lang="en-US" altLang="en-US" sz="1800">
              <a:solidFill>
                <a:schemeClr val="tx2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51203" name="Title 1"/>
          <p:cNvSpPr txBox="1">
            <a:spLocks/>
          </p:cNvSpPr>
          <p:nvPr/>
        </p:nvSpPr>
        <p:spPr bwMode="auto">
          <a:xfrm>
            <a:off x="685800" y="2438400"/>
            <a:ext cx="73914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Questions?</a:t>
            </a:r>
          </a:p>
        </p:txBody>
      </p:sp>
      <p:sp>
        <p:nvSpPr>
          <p:cNvPr id="5120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26638" y="8534400"/>
            <a:ext cx="312737" cy="257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8CE40B1C-C616-48E9-998D-6791E2222218}" type="slidenum">
              <a:rPr lang="en-US" altLang="en-US" sz="1400" smtClean="0">
                <a:solidFill>
                  <a:schemeClr val="bg1"/>
                </a:solidFill>
                <a:latin typeface="Lucida Sans Unicode" panose="020B0602030504020204" pitchFamily="34" charset="0"/>
                <a:ea typeface="ヒラギノ角ゴ ProN W3"/>
                <a:cs typeface="ヒラギノ角ゴ ProN W3"/>
                <a:sym typeface="Arial" panose="020B060402020202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 smtClean="0">
              <a:solidFill>
                <a:schemeClr val="bg1"/>
              </a:solidFill>
              <a:latin typeface="Lucida Sans Unicode" panose="020B0602030504020204" pitchFamily="34" charset="0"/>
              <a:ea typeface="ヒラギノ角ゴ ProN W3"/>
              <a:cs typeface="ヒラギノ角ゴ ProN W3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For Method Overriding </a:t>
            </a:r>
          </a:p>
          <a:p>
            <a:pPr lvl="1"/>
            <a:r>
              <a:rPr lang="en-US" altLang="en-US" smtClean="0"/>
              <a:t>so runtime polymorphism can be achieved</a:t>
            </a:r>
          </a:p>
          <a:p>
            <a:r>
              <a:rPr lang="en-US" altLang="en-US" smtClean="0"/>
              <a:t>For Code Reusability.</a:t>
            </a:r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use inheritance in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7900"/>
          </a:xfrm>
        </p:spPr>
        <p:txBody>
          <a:bodyPr/>
          <a:lstStyle/>
          <a:p>
            <a:r>
              <a:rPr lang="en-US" altLang="en-US" b="1" smtClean="0"/>
              <a:t>Class</a:t>
            </a:r>
          </a:p>
          <a:p>
            <a:r>
              <a:rPr lang="en-US" altLang="en-US" b="1" smtClean="0"/>
              <a:t>Sub Class/Child Class</a:t>
            </a:r>
          </a:p>
          <a:p>
            <a:pPr lvl="1"/>
            <a:r>
              <a:rPr lang="en-US" altLang="en-US" smtClean="0"/>
              <a:t>Subclass is a class which inherits the other class. It is also called a derived class, extended class, or child class.</a:t>
            </a:r>
          </a:p>
          <a:p>
            <a:r>
              <a:rPr lang="en-US" altLang="en-US" b="1" smtClean="0"/>
              <a:t>Super Class/Parent Class:</a:t>
            </a:r>
            <a:r>
              <a:rPr lang="en-US" altLang="en-US" smtClean="0"/>
              <a:t> </a:t>
            </a:r>
          </a:p>
          <a:p>
            <a:pPr lvl="1"/>
            <a:r>
              <a:rPr lang="en-US" altLang="en-US" smtClean="0"/>
              <a:t>Superclass is the class from where a subclass inherits the features. It is also called a base class or a parent class.</a:t>
            </a:r>
          </a:p>
          <a:p>
            <a:r>
              <a:rPr lang="en-US" altLang="en-US" b="1" smtClean="0"/>
              <a:t>Reusability:</a:t>
            </a:r>
            <a:r>
              <a:rPr lang="en-US" altLang="en-US" smtClean="0"/>
              <a:t> </a:t>
            </a:r>
          </a:p>
          <a:p>
            <a:pPr lvl="1"/>
            <a:r>
              <a:rPr lang="en-US" altLang="en-US" smtClean="0"/>
              <a:t>a mechanism which facilitates to reuse the fields and methods of the existing class when create a new class.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Terms used in </a:t>
            </a:r>
            <a:r>
              <a:rPr lang="en-US" dirty="0" smtClean="0"/>
              <a:t>Inheritance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sz="2400" dirty="0" smtClean="0"/>
              <a:t>Class super {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sz="2400" dirty="0" smtClean="0"/>
              <a:t>      </a:t>
            </a:r>
            <a:r>
              <a:rPr lang="en-US" sz="2000" dirty="0" smtClean="0"/>
              <a:t>…………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   …………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sz="2400" dirty="0" smtClean="0"/>
              <a:t>}</a:t>
            </a:r>
            <a:endParaRPr lang="en-US" sz="2400" dirty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sz="2400" dirty="0" smtClean="0"/>
              <a:t>class </a:t>
            </a:r>
            <a:r>
              <a:rPr lang="en-US" sz="2400" dirty="0"/>
              <a:t>Sub extends Super {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sz="2400" dirty="0"/>
              <a:t>   </a:t>
            </a:r>
            <a:r>
              <a:rPr lang="en-US" sz="2400" dirty="0" smtClean="0"/>
              <a:t>   </a:t>
            </a:r>
            <a:r>
              <a:rPr lang="en-US" sz="2000" dirty="0" smtClean="0"/>
              <a:t>……......</a:t>
            </a:r>
            <a:endParaRPr lang="en-US" sz="2000" dirty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sz="2000" dirty="0"/>
              <a:t>   </a:t>
            </a:r>
            <a:r>
              <a:rPr lang="en-US" sz="2000" dirty="0" smtClean="0"/>
              <a:t>    .…….....</a:t>
            </a:r>
            <a:endParaRPr lang="en-US" sz="2000" dirty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sz="2400" dirty="0" smtClean="0"/>
              <a:t>}</a:t>
            </a:r>
          </a:p>
          <a:p>
            <a:pPr>
              <a:defRPr/>
            </a:pPr>
            <a:r>
              <a:rPr lang="en-US" b="1" dirty="0" smtClean="0"/>
              <a:t>extends</a:t>
            </a:r>
            <a:r>
              <a:rPr lang="en-US" dirty="0"/>
              <a:t> is the keyword used to inherit the properties of a </a:t>
            </a:r>
            <a:r>
              <a:rPr lang="en-US" dirty="0" smtClean="0"/>
              <a:t>class</a:t>
            </a:r>
          </a:p>
          <a:p>
            <a:pPr lvl="1">
              <a:defRPr/>
            </a:pPr>
            <a:r>
              <a:rPr lang="en-US" dirty="0"/>
              <a:t>meaning of "extends" is to increase the functionality.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Syntax of Java 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                                                      Superclass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                                                              </a:t>
            </a: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                                                      Subclass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 smtClean="0"/>
              <a:t>Programmer </a:t>
            </a:r>
            <a:r>
              <a:rPr lang="en-US" b="1" dirty="0"/>
              <a:t>IS-A </a:t>
            </a:r>
            <a:r>
              <a:rPr lang="en-US" b="1" dirty="0" smtClean="0"/>
              <a:t>Employee</a:t>
            </a:r>
          </a:p>
          <a:p>
            <a:pPr>
              <a:defRPr/>
            </a:pPr>
            <a:r>
              <a:rPr lang="en-US" b="1" dirty="0" err="1" smtClean="0"/>
              <a:t>instanceof</a:t>
            </a:r>
            <a:r>
              <a:rPr lang="en-US" dirty="0"/>
              <a:t> </a:t>
            </a:r>
            <a:r>
              <a:rPr lang="en-US" dirty="0" smtClean="0"/>
              <a:t>Operator???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IS-A Relationship </a:t>
            </a:r>
            <a:endParaRPr lang="en-US" dirty="0"/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43000"/>
            <a:ext cx="24860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Save as Programmer.java</a:t>
            </a:r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946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481138"/>
            <a:ext cx="6962775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6934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7517</TotalTime>
  <Words>755</Words>
  <Application>Microsoft Office PowerPoint</Application>
  <PresentationFormat>On-screen Show (4:3)</PresentationFormat>
  <Paragraphs>250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Wingdings 3</vt:lpstr>
      <vt:lpstr>Verdana</vt:lpstr>
      <vt:lpstr>Wingdings 2</vt:lpstr>
      <vt:lpstr>Calibri</vt:lpstr>
      <vt:lpstr>Lucida Sans Unicode</vt:lpstr>
      <vt:lpstr>ヒラギノ角ゴ ProN W3</vt:lpstr>
      <vt:lpstr>Concourse</vt:lpstr>
      <vt:lpstr>Object Oriented  Programming Lecture # 9</vt:lpstr>
      <vt:lpstr>Topics to be covered today</vt:lpstr>
      <vt:lpstr>Inheritance</vt:lpstr>
      <vt:lpstr>Why use inheritance in java</vt:lpstr>
      <vt:lpstr>Terms used in Inheritance</vt:lpstr>
      <vt:lpstr>Syntax of Java Inheritance</vt:lpstr>
      <vt:lpstr>IS-A Relationship </vt:lpstr>
      <vt:lpstr>Example</vt:lpstr>
      <vt:lpstr>Example 2</vt:lpstr>
      <vt:lpstr>InnerView</vt:lpstr>
      <vt:lpstr>Superclass reference variable</vt:lpstr>
      <vt:lpstr>Note:</vt:lpstr>
      <vt:lpstr>The super keyword</vt:lpstr>
      <vt:lpstr>1) to refer immediate parent class instance variable.</vt:lpstr>
      <vt:lpstr>2) to invoke parent class method</vt:lpstr>
      <vt:lpstr>3) to invoke parent class constructor</vt:lpstr>
      <vt:lpstr>Note:</vt:lpstr>
      <vt:lpstr>Types of inheritance in java</vt:lpstr>
      <vt:lpstr>Multiple Inheritance</vt:lpstr>
      <vt:lpstr>Single Inheritance Example</vt:lpstr>
      <vt:lpstr>Multilevel Inheritance Example</vt:lpstr>
      <vt:lpstr>Hierarchical Inheritance Example</vt:lpstr>
      <vt:lpstr>PowerPoint Presentation</vt:lpstr>
      <vt:lpstr>Why multiple inheritance is not supported in java?</vt:lpstr>
      <vt:lpstr>Example:</vt:lpstr>
      <vt:lpstr>Aggregation in Java</vt:lpstr>
      <vt:lpstr>HAS-A relationship(Example)</vt:lpstr>
      <vt:lpstr>Example</vt:lpstr>
      <vt:lpstr>Employee Class (Emp.java)</vt:lpstr>
      <vt:lpstr>Task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WinDows7</dc:creator>
  <cp:lastModifiedBy>Admin</cp:lastModifiedBy>
  <cp:revision>50</cp:revision>
  <dcterms:created xsi:type="dcterms:W3CDTF">2010-11-22T06:10:57Z</dcterms:created>
  <dcterms:modified xsi:type="dcterms:W3CDTF">2021-11-02T04:23:42Z</dcterms:modified>
</cp:coreProperties>
</file>