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8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4" r:id="rId20"/>
    <p:sldId id="305" r:id="rId21"/>
    <p:sldId id="320" r:id="rId22"/>
    <p:sldId id="324" r:id="rId23"/>
    <p:sldId id="322" r:id="rId24"/>
    <p:sldId id="323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7" r:id="rId34"/>
    <p:sldId id="338" r:id="rId35"/>
    <p:sldId id="339" r:id="rId36"/>
    <p:sldId id="334" r:id="rId37"/>
    <p:sldId id="340" r:id="rId38"/>
    <p:sldId id="335" r:id="rId39"/>
    <p:sldId id="341" r:id="rId40"/>
    <p:sldId id="342" r:id="rId41"/>
    <p:sldId id="343" r:id="rId42"/>
    <p:sldId id="336" r:id="rId43"/>
    <p:sldId id="344" r:id="rId44"/>
    <p:sldId id="345" r:id="rId45"/>
    <p:sldId id="347" r:id="rId46"/>
    <p:sldId id="348" r:id="rId47"/>
    <p:sldId id="349" r:id="rId48"/>
    <p:sldId id="350" r:id="rId49"/>
    <p:sldId id="351" r:id="rId50"/>
    <p:sldId id="353" r:id="rId51"/>
    <p:sldId id="359" r:id="rId52"/>
    <p:sldId id="279" r:id="rId53"/>
    <p:sldId id="357" r:id="rId54"/>
    <p:sldId id="358" r:id="rId55"/>
    <p:sldId id="360" r:id="rId56"/>
    <p:sldId id="361" r:id="rId57"/>
    <p:sldId id="362" r:id="rId58"/>
    <p:sldId id="363" r:id="rId59"/>
    <p:sldId id="366" r:id="rId60"/>
    <p:sldId id="367" r:id="rId61"/>
    <p:sldId id="296" r:id="rId6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8" autoAdjust="0"/>
  </p:normalViewPr>
  <p:slideViewPr>
    <p:cSldViewPr>
      <p:cViewPr varScale="1">
        <p:scale>
          <a:sx n="37" d="100"/>
          <a:sy n="37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705052-15FD-4990-989B-47B57E9BA72C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D9C451-CEC3-4243-9EFA-3191D7DC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DA4A0F-E273-4FFF-82F9-71E20094513F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718089-5F9B-4FB2-830B-0AC03416AA1E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563097-2C53-4386-965C-F1506C5FD41B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3E7EEB-929F-4E9D-9BCA-DD82907C4A0D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C1889A-9E49-43A8-881A-E695BF3B01A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https://freefeast.info/difference-between/difference-between-runtime-polymorphism-and-compile-time-polymorphism/</a:t>
            </a:r>
          </a:p>
          <a:p>
            <a:r>
              <a:rPr lang="en-US" altLang="en-US" smtClean="0"/>
              <a:t>https://beginnersbook.com/2013/04/runtime-compile-time-polymorphism/</a:t>
            </a:r>
          </a:p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66A6E4-1562-40E9-B6BC-E8B52872DD4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6ABDA6-5F7A-4517-84D3-A20E277A63DA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ECF81E-6EBB-49D1-8EC6-1EFBF4D52A5D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01A7A82-DA36-49BE-A0E7-354ABD64D1F8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50E2A5A-6AA5-4A09-9BAD-AD16696A839C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707E317-A142-45CD-A889-6A696D875508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A247B4-2C79-4479-8455-ECCD114D777F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29D830-E049-42E3-8059-C3F32E55F8AA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2C9F6D-CFDF-4451-9F29-E1F19F755978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8DDB1A-CB52-4B7E-BFFB-6965CE7A66BB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8B5807-3822-4931-8E07-B6E40D854E35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Output:Compile Time Error</a:t>
            </a:r>
          </a:p>
          <a:p>
            <a:r>
              <a:rPr lang="en-US" altLang="en-US" smtClean="0"/>
              <a:t>There is a final variable speedlimit, we are going to change the value of this variable, but It can't be changed because final variable once assigned a value can never be changed.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85E0C8-F975-453A-977C-F36EBB775664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7371CA-4EBF-44FF-9D58-957783291877}" type="slidenum">
              <a:rPr lang="en-US" altLang="en-US" smtClean="0"/>
              <a:pPr/>
              <a:t>42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 </a:t>
            </a:r>
            <a:r>
              <a:rPr lang="en-US" altLang="en-US" b="1" smtClean="0"/>
              <a:t>Permanent Account</a:t>
            </a:r>
            <a:r>
              <a:rPr lang="en-US" altLang="en-US" smtClean="0"/>
              <a:t> </a:t>
            </a:r>
            <a:r>
              <a:rPr lang="en-US" altLang="en-US" b="1" smtClean="0"/>
              <a:t>Number</a:t>
            </a:r>
            <a:r>
              <a:rPr lang="en-US" altLang="en-US" smtClean="0"/>
              <a:t> is provided by Income tax department to every income tax payer. 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46AEFF-A762-432D-AAE5-7E8623993B00}" type="slidenum">
              <a:rPr lang="en-US" altLang="en-US" smtClean="0"/>
              <a:pPr/>
              <a:t>43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9C5C15-E9D9-44C9-8BCD-F93D852C2979}" type="slidenum">
              <a:rPr lang="en-US" altLang="en-US" smtClean="0"/>
              <a:pPr/>
              <a:t>44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00706B-42CC-43D9-8F37-E6AC58B6BCCD}" type="slidenum">
              <a:rPr lang="en-US" altLang="en-US" smtClean="0"/>
              <a:pPr/>
              <a:t>45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Still Compilation error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4555FD-567B-4C63-8E9B-7D4784B28802}" type="slidenum">
              <a:rPr lang="en-US" altLang="en-US" smtClean="0"/>
              <a:pPr/>
              <a:t>46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D58494-DAF0-4C5C-8DEE-58A1B3E8FE6E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Constructor is like method, which is not inherited, so if a method is not inherited, its mean it cant be overidded, so no need to declare it as final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2474D4-C962-4C99-BAB3-8AAC09AD1269}" type="slidenum">
              <a:rPr lang="en-US" altLang="en-US" smtClean="0"/>
              <a:pPr/>
              <a:t>47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B92EE0-F6F9-47BE-8F4D-EC35CD9C66C0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To use an abstract class, you have to inherit it from another class, provide implementations to the abstract methods in it.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04938-B317-42C0-B502-10E33B414FC3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64CFEE-A6AA-4ABA-8879-F4F76F67B4B0}" type="slidenum">
              <a:rPr lang="en-US" altLang="en-US" smtClean="0"/>
              <a:pPr/>
              <a:t>51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B58661-FD4F-427D-BEB0-299B00546708}" type="slidenum">
              <a:rPr lang="en-US" altLang="en-US" smtClean="0"/>
              <a:pPr/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FAAC35-08C8-42B4-9C90-1D31F2127FEF}" type="slidenum">
              <a:rPr lang="en-US" altLang="en-US" smtClean="0"/>
              <a:pPr/>
              <a:t>53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C5088E-0A9D-4941-B994-0F9428B93439}" type="slidenum">
              <a:rPr lang="en-US" altLang="en-US" smtClean="0"/>
              <a:pPr/>
              <a:t>54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B7DAC8-9A6B-478E-882D-D61CD9962174}" type="slidenum">
              <a:rPr lang="en-US" altLang="en-US" smtClean="0"/>
              <a:pPr/>
              <a:t>55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B58A13-3B89-43FA-8F31-C7A490712580}" type="slidenum">
              <a:rPr lang="en-US" altLang="en-US" smtClean="0"/>
              <a:pPr/>
              <a:t>57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F0FC28-1B5F-44D1-AEAE-3A7830D33DED}" type="slidenum">
              <a:rPr lang="en-US" altLang="en-US" smtClean="0"/>
              <a:pPr/>
              <a:t>58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FDC38E-ADD8-4385-88C3-68594E236FE7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54DF8A-3DCD-4BEF-80F6-79CD3B2D0DC8}" type="slidenum">
              <a:rPr lang="en-US" altLang="en-US" smtClean="0"/>
              <a:pPr/>
              <a:t>59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Compile-time error: method add(int,int) is already defined in class Adder</a:t>
            </a:r>
          </a:p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74E8F7-410F-45FA-9387-DDFBFB714CDD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byte can be promoted to short, int, long, float or double. </a:t>
            </a:r>
          </a:p>
          <a:p>
            <a:r>
              <a:rPr lang="en-US" altLang="en-US" smtClean="0"/>
              <a:t>The short datatype can be promoted to int,long,float or double. </a:t>
            </a:r>
          </a:p>
          <a:p>
            <a:r>
              <a:rPr lang="en-US" altLang="en-US" smtClean="0"/>
              <a:t>The char datatype can be promoted to int,long,float or double and so on.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59D86D-A562-46A4-9D4B-F84329D966E5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8BEBBD-9553-414B-850B-37492345E386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C20C24-88BD-4779-87E9-A7328065FEEA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796407-17B0-4E1E-A8CE-EF1BD055AD6E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E2D9331-E7AF-4FD6-B187-FB48E0483E7D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57DDCF-8A83-494A-BF66-25D253E66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C606-42A8-491A-ABFD-624E0CBDC205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04593-2218-4EFE-90A0-104A0075D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06C3F-2B08-4673-905D-F2484EB0D4D1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CDE8-08C2-4130-BC95-6E355F513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12E9-8C26-4536-9E26-CE46B93315CB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6E6F-883C-4775-B71F-1B9D26610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4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F59A6B-5A51-4174-8683-12B28FD2DE63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6CE0-448E-41B4-B41E-721EF57B8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25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39B626-3D50-4C3E-BEB4-11E6A933DBEE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5B2C7-2CE1-40CD-B5A0-AE268DC7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6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583231-B414-4A5C-B1DB-FC8316B67CF7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1BC1E-00E6-4CBB-B8D2-CB7A63A65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0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DDE119-858C-41A7-88DB-860E54F7FDA0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B2B1A-9E6E-4D75-8928-7CE4A939D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DAFC-BC21-46FC-B41B-40284D4B87F9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E604F-4300-4368-8768-EE9B7522B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8262DEA-21A3-4D2F-BD59-106D460BBD5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A1CC8-CB61-498E-9610-E7D2B52F2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5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1848E17-4FDD-48D9-87A8-FB60053284E7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228A-40AE-4DAE-838B-632B67705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4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3B91833-B0B8-4C19-BBCE-C5A5C1DB65D1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pPr>
              <a:defRPr/>
            </a:pPr>
            <a:fld id="{55D3406B-4CEB-4B0F-B575-171F9F4FD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9" r:id="rId2"/>
    <p:sldLayoutId id="2147483954" r:id="rId3"/>
    <p:sldLayoutId id="2147483955" r:id="rId4"/>
    <p:sldLayoutId id="2147483956" r:id="rId5"/>
    <p:sldLayoutId id="2147483957" r:id="rId6"/>
    <p:sldLayoutId id="2147483950" r:id="rId7"/>
    <p:sldLayoutId id="2147483958" r:id="rId8"/>
    <p:sldLayoutId id="2147483959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cs typeface="Arial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0" y="2436812"/>
            <a:ext cx="8839200" cy="1830388"/>
          </a:xfrm>
        </p:spPr>
        <p:txBody>
          <a:bodyPr anchor="b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Object Oriented </a:t>
            </a:r>
            <a:br>
              <a:rPr lang="en-US" sz="4800" dirty="0" smtClean="0"/>
            </a:br>
            <a:r>
              <a:rPr lang="en-US" sz="4800" dirty="0" smtClean="0"/>
              <a:t>Programming</a:t>
            </a:r>
            <a:br>
              <a:rPr lang="en-US" sz="4800" dirty="0" smtClean="0"/>
            </a:br>
            <a:r>
              <a:rPr lang="en-US" sz="3100" dirty="0" smtClean="0"/>
              <a:t>Lecture # 10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Yes, by method overloading. You can have any number of main methods in a class by method overloading. 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But JVM calls main() method which receives string array as arguments only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Q) Can we overload java main() method?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08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type is promoted to another implicitly if no matching datatype is found.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Method Overloading and Type Promotion</a:t>
            </a: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91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15766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6513"/>
            <a:ext cx="8077200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Which sum method will be called ???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Method Overloading with Type Promotion if matching found</a:t>
            </a: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19075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there are no matching type arguments in the method, and each method promotes similar number of arguments, there will be ambiguity.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Method Overloading with Type Promotion in case of ambiguity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b="1" i="1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b="1" i="1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i="1" dirty="0" smtClean="0"/>
              <a:t>“One </a:t>
            </a:r>
            <a:r>
              <a:rPr lang="en-US" b="1" i="1" dirty="0"/>
              <a:t>type is not de-promoted </a:t>
            </a:r>
            <a:r>
              <a:rPr lang="en-US" b="1" i="1" dirty="0" smtClean="0"/>
              <a:t>implicitly.”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b="1" i="1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i="1" dirty="0" smtClean="0"/>
              <a:t> For example: double </a:t>
            </a:r>
            <a:r>
              <a:rPr lang="en-US" b="1" i="1" dirty="0"/>
              <a:t>cannot be </a:t>
            </a:r>
            <a:r>
              <a:rPr lang="en-US" b="1" i="1" dirty="0" smtClean="0"/>
              <a:t>de-promoted </a:t>
            </a:r>
            <a:r>
              <a:rPr lang="en-US" b="1" i="1" dirty="0"/>
              <a:t>to any type implicitly.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Rule: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150" y="1455738"/>
            <a:ext cx="8229600" cy="4525962"/>
          </a:xfrm>
        </p:spPr>
        <p:txBody>
          <a:bodyPr/>
          <a:lstStyle/>
          <a:p>
            <a:r>
              <a:rPr lang="en-US" altLang="en-US" smtClean="0"/>
              <a:t>obj.sum(20,(</a:t>
            </a:r>
            <a:r>
              <a:rPr lang="en-US" altLang="en-US" b="1" smtClean="0"/>
              <a:t>int) 20.0);</a:t>
            </a:r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(Explicit De-promotion)</a:t>
            </a:r>
            <a:endParaRPr lang="en-US" dirty="0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95488"/>
            <a:ext cx="866775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subclass (child class) has the same method as declared in the parent class</a:t>
            </a:r>
          </a:p>
          <a:p>
            <a:pPr lvl="1"/>
            <a:r>
              <a:rPr lang="en-US" altLang="en-US" smtClean="0"/>
              <a:t>if subclass provides the specific implementation of the method that has been provided by one of its parent class</a:t>
            </a:r>
          </a:p>
          <a:p>
            <a:endParaRPr lang="en-US" altLang="en-US" smtClean="0"/>
          </a:p>
          <a:p>
            <a:r>
              <a:rPr lang="en-US" altLang="en-US" smtClean="0"/>
              <a:t>Usage: Method overriding is used:</a:t>
            </a:r>
          </a:p>
          <a:p>
            <a:pPr lvl="1"/>
            <a:r>
              <a:rPr lang="en-US" altLang="en-US" smtClean="0"/>
              <a:t>to provide specific implementation of a method that is already provided by its super class.</a:t>
            </a:r>
          </a:p>
          <a:p>
            <a:pPr lvl="1"/>
            <a:r>
              <a:rPr lang="en-US" altLang="en-US" smtClean="0"/>
              <a:t>for runtime polymorphism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Overriding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method must have same name as in the parent class</a:t>
            </a:r>
          </a:p>
          <a:p>
            <a:r>
              <a:rPr lang="en-US" altLang="en-US" smtClean="0"/>
              <a:t>method must have same parameter as in the parent class.</a:t>
            </a:r>
          </a:p>
          <a:p>
            <a:r>
              <a:rPr lang="en-US" altLang="en-US" smtClean="0"/>
              <a:t>must be IS-A relationship (inheritance).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Rules for Java Method Overriding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2800" smtClean="0"/>
          </a:p>
          <a:p>
            <a:r>
              <a:rPr lang="en-US" altLang="en-US" sz="2800" smtClean="0"/>
              <a:t>Problem is that I have to provide a specific implementation of run() method of Bike, </a:t>
            </a:r>
            <a:r>
              <a:rPr lang="en-US" altLang="en-US" sz="2800" b="1" smtClean="0"/>
              <a:t>use method overriding.</a:t>
            </a:r>
            <a:endParaRPr lang="en-US" altLang="en-US" b="1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problem without method overriding</a:t>
            </a:r>
          </a:p>
        </p:txBody>
      </p:sp>
      <p:pic>
        <p:nvPicPr>
          <p:cNvPr id="389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81138"/>
            <a:ext cx="6858000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7696200" cy="4525962"/>
          </a:xfrm>
        </p:spPr>
        <p:txBody>
          <a:bodyPr/>
          <a:lstStyle/>
          <a:p>
            <a:pPr eaLnBrk="1" hangingPunct="1"/>
            <a:r>
              <a:rPr lang="en-US" altLang="en-US" smtClean="0"/>
              <a:t>Polymorphism</a:t>
            </a:r>
          </a:p>
          <a:p>
            <a:pPr lvl="1" eaLnBrk="1" hangingPunct="1"/>
            <a:r>
              <a:rPr lang="en-US" altLang="en-US" smtClean="0"/>
              <a:t>Method Overloading</a:t>
            </a:r>
          </a:p>
          <a:p>
            <a:pPr lvl="1" eaLnBrk="1" hangingPunct="1"/>
            <a:r>
              <a:rPr lang="en-US" altLang="en-US" smtClean="0"/>
              <a:t>Method Overriding </a:t>
            </a:r>
          </a:p>
          <a:p>
            <a:pPr lvl="1" eaLnBrk="1" hangingPunct="1"/>
            <a:r>
              <a:rPr lang="en-US" altLang="en-US" smtClean="0"/>
              <a:t>Run-time polymorphism </a:t>
            </a:r>
          </a:p>
          <a:p>
            <a:pPr lvl="2" eaLnBrk="1" hangingPunct="1"/>
            <a:r>
              <a:rPr lang="en-US" altLang="en-US" smtClean="0"/>
              <a:t>Upcasting</a:t>
            </a:r>
          </a:p>
          <a:p>
            <a:pPr lvl="1" eaLnBrk="1" hangingPunct="1"/>
            <a:r>
              <a:rPr lang="en-US" altLang="en-US" smtClean="0"/>
              <a:t>Polymorphism in multilevel inheritance </a:t>
            </a:r>
          </a:p>
          <a:p>
            <a:pPr lvl="1" eaLnBrk="1" hangingPunct="1"/>
            <a:r>
              <a:rPr lang="en-US" altLang="en-US" smtClean="0"/>
              <a:t>Downcasting</a:t>
            </a:r>
          </a:p>
          <a:p>
            <a:pPr eaLnBrk="1" hangingPunct="1"/>
            <a:r>
              <a:rPr lang="en-US" altLang="en-US" smtClean="0"/>
              <a:t>Final keyword</a:t>
            </a:r>
          </a:p>
          <a:p>
            <a:pPr eaLnBrk="1" hangingPunct="1"/>
            <a:r>
              <a:rPr lang="en-US" altLang="en-US" smtClean="0"/>
              <a:t>Abstraction</a:t>
            </a:r>
          </a:p>
          <a:p>
            <a:pPr lvl="1" eaLnBrk="1" hangingPunct="1"/>
            <a:r>
              <a:rPr lang="en-US" altLang="en-US" smtClean="0"/>
              <a:t>Abstract Class</a:t>
            </a:r>
          </a:p>
          <a:p>
            <a:pPr lvl="1" eaLnBrk="1" hangingPunct="1"/>
            <a:r>
              <a:rPr lang="en-US" altLang="en-US" smtClean="0"/>
              <a:t>Abstract Method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Topics To Be Covered Today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Overriding:</a:t>
            </a:r>
          </a:p>
          <a:p>
            <a:pPr lvl="1">
              <a:defRPr/>
            </a:pPr>
            <a:r>
              <a:rPr lang="en-US" dirty="0"/>
              <a:t>The name and parameter of the method is </a:t>
            </a:r>
            <a:r>
              <a:rPr lang="en-US" dirty="0" smtClean="0"/>
              <a:t>same</a:t>
            </a:r>
          </a:p>
          <a:p>
            <a:pPr lvl="1">
              <a:defRPr/>
            </a:pPr>
            <a:r>
              <a:rPr lang="en-US" dirty="0" smtClean="0"/>
              <a:t>there </a:t>
            </a:r>
            <a:r>
              <a:rPr lang="en-US" dirty="0"/>
              <a:t>is IS-A relationship between the </a:t>
            </a:r>
            <a:r>
              <a:rPr lang="en-US" dirty="0" smtClean="0"/>
              <a:t>classes</a:t>
            </a: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Super keyword used to access super class method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(method overriding)</a:t>
            </a:r>
            <a:endParaRPr lang="en-US" dirty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9538"/>
            <a:ext cx="6934200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Can we override static method?</a:t>
            </a:r>
          </a:p>
          <a:p>
            <a:pPr lvl="1"/>
            <a:r>
              <a:rPr lang="en-US" altLang="en-US" smtClean="0"/>
              <a:t>No, static method cannot be overridden.</a:t>
            </a:r>
          </a:p>
          <a:p>
            <a:r>
              <a:rPr lang="en-US" altLang="en-US" smtClean="0"/>
              <a:t>Why we cannot override static method?</a:t>
            </a:r>
          </a:p>
          <a:p>
            <a:pPr lvl="1"/>
            <a:r>
              <a:rPr lang="en-US" altLang="en-US" smtClean="0"/>
              <a:t>because static method is bound with class whereas instance method is bound with object. Static belongs to class area and instance belongs to heap area.</a:t>
            </a:r>
          </a:p>
          <a:p>
            <a:r>
              <a:rPr lang="en-US" altLang="en-US" smtClean="0"/>
              <a:t>Can we override java main method?</a:t>
            </a:r>
          </a:p>
          <a:p>
            <a:pPr lvl="1"/>
            <a:r>
              <a:rPr lang="en-US" altLang="en-US" smtClean="0"/>
              <a:t>No, because main is a static method.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Questions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</a:t>
            </a:r>
            <a:r>
              <a:rPr lang="en-US" dirty="0" smtClean="0"/>
              <a:t>verloading   VS    </a:t>
            </a:r>
            <a:r>
              <a:rPr lang="en-US" dirty="0" smtClean="0">
                <a:effectLst/>
              </a:rPr>
              <a:t>Overriding</a:t>
            </a:r>
            <a:endParaRPr lang="en-US" dirty="0"/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43600"/>
            <a:ext cx="4040188" cy="762000"/>
          </a:xfrm>
          <a:ln>
            <a:headEnd/>
            <a:tailEnd/>
          </a:ln>
        </p:spPr>
        <p:txBody>
          <a:bodyPr/>
          <a:lstStyle/>
          <a:p>
            <a:r>
              <a:rPr lang="en-US" altLang="en-US" b="1" smtClean="0"/>
              <a:t>Method Overloading</a:t>
            </a:r>
          </a:p>
        </p:txBody>
      </p:sp>
      <p:sp>
        <p:nvSpPr>
          <p:cNvPr id="4506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943600"/>
            <a:ext cx="4041775" cy="762000"/>
          </a:xfrm>
          <a:ln>
            <a:headEnd/>
            <a:tailEnd/>
          </a:ln>
        </p:spPr>
        <p:txBody>
          <a:bodyPr/>
          <a:lstStyle/>
          <a:p>
            <a:r>
              <a:rPr lang="en-US" altLang="en-US" b="1" smtClean="0"/>
              <a:t>Method Overriding</a:t>
            </a:r>
            <a:endParaRPr lang="en-US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40188" cy="3941763"/>
          </a:xfrm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smtClean="0"/>
              <a:t>used </a:t>
            </a:r>
            <a:r>
              <a:rPr lang="en-US" altLang="en-US" i="1" smtClean="0"/>
              <a:t>to increase the readability</a:t>
            </a:r>
            <a:r>
              <a:rPr lang="en-US" altLang="en-US" smtClean="0"/>
              <a:t> of the program.</a:t>
            </a:r>
          </a:p>
          <a:p>
            <a:pPr lvl="1"/>
            <a:r>
              <a:rPr lang="en-US" altLang="en-US" smtClean="0"/>
              <a:t>performed </a:t>
            </a:r>
            <a:r>
              <a:rPr lang="en-US" altLang="en-US" i="1" smtClean="0"/>
              <a:t>within class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i="1" smtClean="0"/>
              <a:t>parameters must be different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i="1" smtClean="0"/>
              <a:t>Compile time polymorphism</a:t>
            </a:r>
          </a:p>
          <a:p>
            <a:pPr lvl="1"/>
            <a:r>
              <a:rPr lang="en-US" altLang="en-US" i="1" smtClean="0"/>
              <a:t>Return type can be same or different</a:t>
            </a:r>
            <a:r>
              <a:rPr lang="en-US" altLang="en-US" smtClean="0"/>
              <a:t> </a:t>
            </a:r>
          </a:p>
          <a:p>
            <a:pPr lvl="2"/>
            <a:r>
              <a:rPr lang="en-US" altLang="en-US" smtClean="0"/>
              <a:t>can't be performed by changing return type of the method only. </a:t>
            </a:r>
            <a:endParaRPr lang="en-US" altLang="en-US" i="1" smtClean="0"/>
          </a:p>
          <a:p>
            <a:endParaRPr lang="en-US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625"/>
            <a:ext cx="4041775" cy="3941763"/>
          </a:xfrm>
          <a:ln>
            <a:prstDash val="soli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smtClean="0"/>
              <a:t>used </a:t>
            </a:r>
            <a:r>
              <a:rPr lang="en-US" altLang="en-US" i="1" smtClean="0"/>
              <a:t>to provide the specific implementation</a:t>
            </a:r>
            <a:r>
              <a:rPr lang="en-US" altLang="en-US" smtClean="0"/>
              <a:t> of the method that is already provided by its super class.</a:t>
            </a:r>
          </a:p>
          <a:p>
            <a:pPr lvl="1"/>
            <a:r>
              <a:rPr lang="en-US" altLang="en-US" smtClean="0"/>
              <a:t>occurs </a:t>
            </a:r>
            <a:r>
              <a:rPr lang="en-US" altLang="en-US" i="1" smtClean="0"/>
              <a:t>in two classes </a:t>
            </a:r>
            <a:r>
              <a:rPr lang="en-US" altLang="en-US" smtClean="0"/>
              <a:t>that have IS-A (inheritance) relationship.</a:t>
            </a:r>
          </a:p>
          <a:p>
            <a:pPr lvl="1"/>
            <a:r>
              <a:rPr lang="en-US" altLang="en-US" i="1" smtClean="0"/>
              <a:t>parameters must be same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smtClean="0"/>
              <a:t>R</a:t>
            </a:r>
            <a:r>
              <a:rPr lang="en-US" altLang="en-US" i="1" smtClean="0"/>
              <a:t>un time polymorphism</a:t>
            </a:r>
            <a:r>
              <a:rPr lang="en-US" altLang="en-US" smtClean="0"/>
              <a:t>.</a:t>
            </a:r>
          </a:p>
          <a:p>
            <a:pPr lvl="1"/>
            <a:r>
              <a:rPr lang="en-US" altLang="en-US" i="1" smtClean="0"/>
              <a:t>Return type must be same or covariant</a:t>
            </a:r>
          </a:p>
          <a:p>
            <a:pPr lvl="2"/>
            <a:r>
              <a:rPr lang="en-US" altLang="en-US" i="1" smtClean="0">
                <a:solidFill>
                  <a:srgbClr val="FF0000"/>
                </a:solidFill>
              </a:rPr>
              <a:t>Q) what is covariant return type?</a:t>
            </a:r>
            <a:endParaRPr lang="en-US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polymorphism means many forms</a:t>
            </a:r>
          </a:p>
          <a:p>
            <a:r>
              <a:rPr lang="en-US" altLang="en-US" smtClean="0"/>
              <a:t>derived from 2 greek words</a:t>
            </a:r>
          </a:p>
          <a:p>
            <a:pPr lvl="1"/>
            <a:r>
              <a:rPr lang="en-US" altLang="en-US" smtClean="0"/>
              <a:t>poly and morphs. "poly" means many and "morphs" means forms</a:t>
            </a:r>
          </a:p>
          <a:p>
            <a:r>
              <a:rPr lang="en-US" altLang="en-US" smtClean="0"/>
              <a:t>Two types of polymorphism in java</a:t>
            </a:r>
          </a:p>
          <a:p>
            <a:pPr lvl="1"/>
            <a:r>
              <a:rPr lang="en-US" altLang="en-US" smtClean="0"/>
              <a:t>Compile time polymorphism </a:t>
            </a:r>
          </a:p>
          <a:p>
            <a:pPr lvl="2"/>
            <a:r>
              <a:rPr lang="en-US" altLang="en-US" b="1" smtClean="0"/>
              <a:t>Static binding, Early binding</a:t>
            </a:r>
            <a:r>
              <a:rPr lang="en-US" altLang="en-US" smtClean="0"/>
              <a:t> and </a:t>
            </a:r>
            <a:r>
              <a:rPr lang="en-US" altLang="en-US" b="1" smtClean="0"/>
              <a:t>overloading</a:t>
            </a:r>
            <a:r>
              <a:rPr lang="en-US" altLang="en-US" smtClean="0"/>
              <a:t> as well.</a:t>
            </a:r>
          </a:p>
          <a:p>
            <a:pPr lvl="1"/>
            <a:r>
              <a:rPr lang="en-US" altLang="en-US" smtClean="0"/>
              <a:t>Run-time polymorphism (</a:t>
            </a:r>
            <a:r>
              <a:rPr lang="en-US" altLang="en-US" b="1" smtClean="0"/>
              <a:t>Dynamic Method Dispatch</a:t>
            </a:r>
            <a:r>
              <a:rPr lang="en-US" altLang="en-US" smtClean="0"/>
              <a:t>)</a:t>
            </a:r>
          </a:p>
          <a:p>
            <a:pPr lvl="2"/>
            <a:r>
              <a:rPr lang="en-US" altLang="en-US" b="1" smtClean="0"/>
              <a:t>Dynamic binding, Late binding</a:t>
            </a:r>
            <a:r>
              <a:rPr lang="en-US" altLang="en-US" smtClean="0"/>
              <a:t> and </a:t>
            </a:r>
            <a:r>
              <a:rPr lang="en-US" altLang="en-US" b="1" smtClean="0"/>
              <a:t>overriding</a:t>
            </a:r>
            <a:r>
              <a:rPr lang="en-US" altLang="en-US" smtClean="0"/>
              <a:t> as well.</a:t>
            </a:r>
            <a:endParaRPr lang="en-US" altLang="en-US" smtClean="0">
              <a:solidFill>
                <a:srgbClr val="FF0000"/>
              </a:solidFill>
            </a:endParaRPr>
          </a:p>
          <a:p>
            <a:pPr lvl="2"/>
            <a:r>
              <a:rPr lang="en-US" altLang="en-US" smtClean="0">
                <a:solidFill>
                  <a:srgbClr val="FF0000"/>
                </a:solidFill>
              </a:rPr>
              <a:t>we will focus on runtime polymorphism in java.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process in which a call to an overridden method is resolved at runtime rather than compile-time.</a:t>
            </a:r>
          </a:p>
          <a:p>
            <a:r>
              <a:rPr lang="en-US" altLang="en-US" smtClean="0"/>
              <a:t>an overridden method is called through the reference variable of a superclass</a:t>
            </a:r>
          </a:p>
          <a:p>
            <a:r>
              <a:rPr lang="en-US" altLang="en-US" smtClean="0"/>
              <a:t>The determination of the method to be called is based on the object being referred to by the reference variable.</a:t>
            </a:r>
          </a:p>
          <a:p>
            <a:endParaRPr lang="en-US" altLang="en-US" smtClean="0"/>
          </a:p>
          <a:p>
            <a:r>
              <a:rPr lang="en-US" altLang="en-US" smtClean="0">
                <a:solidFill>
                  <a:srgbClr val="FF0000"/>
                </a:solidFill>
              </a:rPr>
              <a:t>Upcasting ???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Runtime Polymorphism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reference variable of Parent class refers to the object of Child class, it is known as </a:t>
            </a:r>
            <a:r>
              <a:rPr lang="en-US" dirty="0" err="1" smtClean="0"/>
              <a:t>upcasting</a:t>
            </a: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	class A {}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	class B extends A{}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	A a=new B();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Upcasting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Upcasting</a:t>
            </a:r>
            <a:endParaRPr lang="en-US" dirty="0"/>
          </a:p>
        </p:txBody>
      </p:sp>
      <p:pic>
        <p:nvPicPr>
          <p:cNvPr id="491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5532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018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1138"/>
            <a:ext cx="76962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Runtime Polymorphism Example: Shape</a:t>
            </a: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1138"/>
            <a:ext cx="746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710113"/>
            <a:ext cx="60579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Example: Animal</a:t>
            </a:r>
          </a:p>
        </p:txBody>
      </p:sp>
      <p:pic>
        <p:nvPicPr>
          <p:cNvPr id="5427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086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4213"/>
            <a:ext cx="54864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Can we perform Java </a:t>
            </a:r>
            <a:r>
              <a:rPr lang="en-US" dirty="0"/>
              <a:t>Runtime Polymorphism with Data </a:t>
            </a:r>
            <a:r>
              <a:rPr lang="en-US" dirty="0" smtClean="0"/>
              <a:t>Member ?</a:t>
            </a:r>
          </a:p>
          <a:p>
            <a:pPr>
              <a:defRPr/>
            </a:pP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Answer: NO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i="1" dirty="0" smtClean="0"/>
              <a:t>	Runtime </a:t>
            </a:r>
            <a:r>
              <a:rPr lang="en-US" b="1" i="1" dirty="0"/>
              <a:t>polymorphism can't be achieved </a:t>
            </a:r>
            <a:r>
              <a:rPr lang="en-US" b="1" i="1" dirty="0" smtClean="0"/>
              <a:t>	by </a:t>
            </a:r>
            <a:r>
              <a:rPr lang="en-US" b="1" i="1" dirty="0"/>
              <a:t>data members</a:t>
            </a:r>
            <a:r>
              <a:rPr lang="en-US" b="1" i="1" dirty="0" smtClean="0"/>
              <a:t>.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i="1" dirty="0"/>
              <a:t>	</a:t>
            </a:r>
            <a:r>
              <a:rPr lang="en-US" b="1" i="1" dirty="0" smtClean="0">
                <a:solidFill>
                  <a:schemeClr val="accent2"/>
                </a:solidFill>
              </a:rPr>
              <a:t>Why???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i="1" dirty="0"/>
              <a:t>	</a:t>
            </a:r>
            <a:r>
              <a:rPr lang="en-US" b="1" i="1" dirty="0" smtClean="0"/>
              <a:t>	because Method </a:t>
            </a:r>
            <a:r>
              <a:rPr lang="en-US" b="1" i="1" dirty="0"/>
              <a:t>is overridden not the </a:t>
            </a:r>
            <a:r>
              <a:rPr lang="en-US" b="1" i="1" dirty="0" smtClean="0"/>
              <a:t>		data members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Question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One task is performed in different ways. E.g: draw some shape, </a:t>
            </a:r>
            <a:r>
              <a:rPr lang="en-US" altLang="en-US" sz="2800" smtClean="0"/>
              <a:t>speak something</a:t>
            </a:r>
            <a:r>
              <a:rPr lang="en-US" altLang="en-US" smtClean="0"/>
              <a:t> etc.</a:t>
            </a:r>
          </a:p>
          <a:p>
            <a:r>
              <a:rPr lang="en-US" altLang="en-US" b="1" smtClean="0"/>
              <a:t>A combination of inheritance and overriding </a:t>
            </a:r>
          </a:p>
          <a:p>
            <a:pPr lvl="1"/>
            <a:r>
              <a:rPr lang="en-US" altLang="en-US" smtClean="0"/>
              <a:t>sub-classes retain flexibility to define their own methods, yet they still have to follow a consistent interface.</a:t>
            </a:r>
          </a:p>
          <a:p>
            <a:pPr lvl="1" eaLnBrk="1" hangingPunct="1"/>
            <a:r>
              <a:rPr lang="en-US" altLang="en-US" smtClean="0"/>
              <a:t>super-class defines common methods for sub-classes</a:t>
            </a:r>
          </a:p>
          <a:p>
            <a:pPr lvl="1" eaLnBrk="1" hangingPunct="1"/>
            <a:r>
              <a:rPr lang="en-US" altLang="en-US" smtClean="0"/>
              <a:t>sub-class provides specific implementations for some of the methods of the super-class</a:t>
            </a:r>
          </a:p>
          <a:p>
            <a:r>
              <a:rPr lang="en-US" altLang="en-US" smtClean="0"/>
              <a:t>Achieved using:</a:t>
            </a:r>
          </a:p>
          <a:p>
            <a:pPr lvl="1"/>
            <a:r>
              <a:rPr lang="en-US" altLang="en-US" smtClean="0"/>
              <a:t>Method overloading</a:t>
            </a:r>
          </a:p>
          <a:p>
            <a:pPr lvl="1"/>
            <a:r>
              <a:rPr lang="en-US" altLang="en-US" smtClean="0"/>
              <a:t>Method overriding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Example: Java </a:t>
            </a:r>
            <a:r>
              <a:rPr lang="en-US" dirty="0"/>
              <a:t>Runtime Polymorphism with Data Member</a:t>
            </a: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5867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Java Runtime Polymorphism with Multilevel Inheritance</a:t>
            </a:r>
          </a:p>
        </p:txBody>
      </p:sp>
      <p:pic>
        <p:nvPicPr>
          <p:cNvPr id="593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57325"/>
            <a:ext cx="79248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Content Placeholder 3"/>
          <p:cNvSpPr>
            <a:spLocks noGrp="1"/>
          </p:cNvSpPr>
          <p:nvPr>
            <p:ph idx="1"/>
          </p:nvPr>
        </p:nvSpPr>
        <p:spPr>
          <a:xfrm>
            <a:off x="457200" y="1531938"/>
            <a:ext cx="8229600" cy="452596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462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dog is eating...</a:t>
            </a:r>
          </a:p>
          <a:p>
            <a:pPr lvl="1"/>
            <a:r>
              <a:rPr lang="en-US" altLang="en-US" smtClean="0"/>
              <a:t>Since, BabyDog is not overriding the eat() method, so eat() method of Dog class is invoked.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/>
                </a:solidFill>
              </a:rPr>
              <a:t>OUTPUT???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14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6858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When Subclass type refers to the object of Parent class</a:t>
            </a:r>
          </a:p>
          <a:p>
            <a:r>
              <a:rPr lang="en-US" altLang="en-US" smtClean="0"/>
              <a:t>Three possibilities of downcasting:</a:t>
            </a:r>
          </a:p>
          <a:p>
            <a:pPr lvl="1"/>
            <a:r>
              <a:rPr lang="en-US" altLang="en-US" smtClean="0"/>
              <a:t>Perform it directly</a:t>
            </a:r>
          </a:p>
          <a:p>
            <a:pPr lvl="2"/>
            <a:r>
              <a:rPr lang="en-US" altLang="en-US" smtClean="0"/>
              <a:t>Dog d=</a:t>
            </a:r>
            <a:r>
              <a:rPr lang="en-US" altLang="en-US" b="1" smtClean="0"/>
              <a:t>new</a:t>
            </a:r>
            <a:r>
              <a:rPr lang="en-US" altLang="en-US" smtClean="0"/>
              <a:t> Animal(); </a:t>
            </a:r>
            <a:r>
              <a:rPr lang="en-US" altLang="en-US" smtClean="0">
                <a:solidFill>
                  <a:srgbClr val="00B050"/>
                </a:solidFill>
              </a:rPr>
              <a:t>//Compilation error  </a:t>
            </a:r>
          </a:p>
          <a:p>
            <a:pPr lvl="1"/>
            <a:r>
              <a:rPr lang="en-US" altLang="en-US" smtClean="0"/>
              <a:t>perform it by typecasting</a:t>
            </a:r>
          </a:p>
          <a:p>
            <a:pPr lvl="2"/>
            <a:r>
              <a:rPr lang="en-US" altLang="en-US" smtClean="0"/>
              <a:t>Dog d=(Dog)</a:t>
            </a:r>
            <a:r>
              <a:rPr lang="en-US" altLang="en-US" b="1" smtClean="0"/>
              <a:t>new</a:t>
            </a:r>
            <a:r>
              <a:rPr lang="en-US" altLang="en-US" smtClean="0"/>
              <a:t> Animal();  </a:t>
            </a:r>
            <a:r>
              <a:rPr lang="en-US" altLang="en-US" smtClean="0">
                <a:solidFill>
                  <a:srgbClr val="00B050"/>
                </a:solidFill>
              </a:rPr>
              <a:t>//Compiles successfully but ClassCastException is thrown at runtime</a:t>
            </a:r>
          </a:p>
          <a:p>
            <a:pPr lvl="2"/>
            <a:endParaRPr lang="en-US" altLang="en-US" smtClean="0">
              <a:solidFill>
                <a:srgbClr val="00B050"/>
              </a:solidFill>
            </a:endParaRPr>
          </a:p>
          <a:p>
            <a:pPr lvl="1"/>
            <a:r>
              <a:rPr lang="en-US" altLang="en-US" smtClean="0"/>
              <a:t>Downcasting is possible using </a:t>
            </a:r>
            <a:r>
              <a:rPr lang="en-US" altLang="en-US" smtClean="0">
                <a:solidFill>
                  <a:srgbClr val="FF0000"/>
                </a:solidFill>
              </a:rPr>
              <a:t>instanceof operator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Downcasting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used to test whether the object is an instance of the specified type (class or subclass or interface).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pic>
        <p:nvPicPr>
          <p:cNvPr id="6349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92413"/>
            <a:ext cx="533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An object of subclass type is also a type of parent class. </a:t>
            </a:r>
          </a:p>
          <a:p>
            <a:pPr lvl="1"/>
            <a:r>
              <a:rPr lang="en-US" altLang="en-US" smtClean="0"/>
              <a:t>For example, if Dog extends Animal then object of Dog can be referred by either Dog or Animal class.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 of subclass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63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Downcasting</a:t>
            </a:r>
            <a:r>
              <a:rPr lang="en-US" dirty="0"/>
              <a:t> with </a:t>
            </a:r>
            <a:r>
              <a:rPr lang="en-US" dirty="0" err="1"/>
              <a:t>instanceof</a:t>
            </a:r>
            <a:endParaRPr lang="en-US" dirty="0"/>
          </a:p>
        </p:txBody>
      </p:sp>
      <p:pic>
        <p:nvPicPr>
          <p:cNvPr id="675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7338"/>
            <a:ext cx="7239000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510540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Animal a=</a:t>
            </a:r>
            <a:r>
              <a:rPr lang="en-US" altLang="en-US" b="1" smtClean="0"/>
              <a:t>new</a:t>
            </a:r>
            <a:r>
              <a:rPr lang="en-US" altLang="en-US" smtClean="0"/>
              <a:t> Animal();  </a:t>
            </a:r>
          </a:p>
          <a:p>
            <a:r>
              <a:rPr lang="en-US" altLang="en-US" smtClean="0"/>
              <a:t>Dog.method(a);  </a:t>
            </a:r>
          </a:p>
          <a:p>
            <a:pPr lvl="1"/>
            <a:r>
              <a:rPr lang="en-US" altLang="en-US" smtClean="0">
                <a:solidFill>
                  <a:srgbClr val="00B050"/>
                </a:solidFill>
              </a:rPr>
              <a:t>//ClassCastException but not in case of instanceof 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Downcasting</a:t>
            </a:r>
            <a:r>
              <a:rPr lang="en-US" dirty="0"/>
              <a:t> without </a:t>
            </a:r>
            <a:r>
              <a:rPr lang="en-US" dirty="0" err="1" smtClean="0"/>
              <a:t>instanceof</a:t>
            </a:r>
            <a:endParaRPr lang="en-US" dirty="0"/>
          </a:p>
        </p:txBody>
      </p:sp>
      <p:pic>
        <p:nvPicPr>
          <p:cNvPr id="696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7638"/>
            <a:ext cx="609600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 </a:t>
            </a:r>
            <a:r>
              <a:rPr lang="en-US" altLang="en-US" b="1" smtClean="0"/>
              <a:t>final keyword</a:t>
            </a:r>
            <a:r>
              <a:rPr lang="en-US" altLang="en-US" smtClean="0"/>
              <a:t> in java is used to restrict the user</a:t>
            </a:r>
          </a:p>
          <a:p>
            <a:r>
              <a:rPr lang="en-US" altLang="en-US" smtClean="0"/>
              <a:t>Final can be:</a:t>
            </a:r>
          </a:p>
          <a:p>
            <a:pPr lvl="1"/>
            <a:r>
              <a:rPr lang="en-US" altLang="en-US" smtClean="0"/>
              <a:t>Variable (stop value change)</a:t>
            </a:r>
          </a:p>
          <a:p>
            <a:pPr lvl="2"/>
            <a:r>
              <a:rPr lang="en-US" altLang="en-US" smtClean="0">
                <a:solidFill>
                  <a:srgbClr val="FF0000"/>
                </a:solidFill>
              </a:rPr>
              <a:t>blank or uninitialized final variable</a:t>
            </a:r>
          </a:p>
          <a:p>
            <a:pPr lvl="3"/>
            <a:r>
              <a:rPr lang="en-US" altLang="en-US" smtClean="0"/>
              <a:t>final variable that have no value</a:t>
            </a:r>
          </a:p>
          <a:p>
            <a:pPr lvl="3"/>
            <a:r>
              <a:rPr lang="en-US" altLang="en-US" smtClean="0"/>
              <a:t>can be initialized in the constructor only</a:t>
            </a:r>
          </a:p>
          <a:p>
            <a:pPr lvl="3"/>
            <a:r>
              <a:rPr lang="en-US" altLang="en-US" smtClean="0"/>
              <a:t>can be static &amp; initialized in the static block only.</a:t>
            </a:r>
          </a:p>
          <a:p>
            <a:pPr lvl="1"/>
            <a:r>
              <a:rPr lang="en-US" altLang="en-US" smtClean="0"/>
              <a:t>Method (stop method overriding)</a:t>
            </a:r>
          </a:p>
          <a:p>
            <a:pPr lvl="1"/>
            <a:r>
              <a:rPr lang="en-US" altLang="en-US" smtClean="0"/>
              <a:t>Class (stop Inheritance)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inal keyword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make any variable as final, you cannot change the value of final variable</a:t>
            </a:r>
          </a:p>
          <a:p>
            <a:pPr lvl="1"/>
            <a:r>
              <a:rPr lang="en-US" altLang="en-US" smtClean="0"/>
              <a:t>It will be constant.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1) Java </a:t>
            </a:r>
            <a:r>
              <a:rPr lang="en-US" dirty="0"/>
              <a:t>final variable</a:t>
            </a:r>
          </a:p>
        </p:txBody>
      </p:sp>
      <p:pic>
        <p:nvPicPr>
          <p:cNvPr id="7270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46482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5270500"/>
            <a:ext cx="7442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68738"/>
            <a:ext cx="3657600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/>
          <a:lstStyle/>
          <a:p>
            <a:r>
              <a:rPr lang="en-US" altLang="en-US" smtClean="0"/>
              <a:t>If a class has multiple methods having same name but different in parameters.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Why overloading?</a:t>
            </a:r>
          </a:p>
          <a:p>
            <a:pPr lvl="1"/>
            <a:r>
              <a:rPr lang="en-US" altLang="en-US" smtClean="0"/>
              <a:t>Suppose, you have to perform addition of the given numbers but there can be any number of arguments</a:t>
            </a:r>
          </a:p>
          <a:p>
            <a:pPr lvl="1"/>
            <a:r>
              <a:rPr lang="en-US" altLang="en-US" smtClean="0"/>
              <a:t>Different methods for different number of parameter???</a:t>
            </a:r>
          </a:p>
          <a:p>
            <a:pPr lvl="1"/>
            <a:r>
              <a:rPr lang="en-US" altLang="en-US" smtClean="0"/>
              <a:t>NO. it will be difficult to understand the behavior of the method because its name differs.</a:t>
            </a:r>
          </a:p>
          <a:p>
            <a:r>
              <a:rPr lang="en-US" altLang="en-US" smtClean="0"/>
              <a:t>Perform method overloading to figure out the program quickly.</a:t>
            </a:r>
          </a:p>
          <a:p>
            <a:r>
              <a:rPr lang="en-US" altLang="en-US" smtClean="0"/>
              <a:t>Advantage: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i="1" smtClean="0"/>
              <a:t>increases the readability of the program</a:t>
            </a:r>
            <a:r>
              <a:rPr lang="en-US" altLang="en-US" smtClean="0"/>
              <a:t>.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</a:t>
            </a:r>
            <a:r>
              <a:rPr lang="en-US" dirty="0" smtClean="0"/>
              <a:t>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make any method as final, you cannot override it.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2) Java final method</a:t>
            </a:r>
          </a:p>
        </p:txBody>
      </p:sp>
      <p:pic>
        <p:nvPicPr>
          <p:cNvPr id="747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57912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38788"/>
            <a:ext cx="7391400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82000" cy="4525962"/>
          </a:xfrm>
        </p:spPr>
        <p:txBody>
          <a:bodyPr/>
          <a:lstStyle/>
          <a:p>
            <a:r>
              <a:rPr lang="en-US" altLang="en-US" smtClean="0"/>
              <a:t>If you make any class as final, you cannot extend it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3) Java final class</a:t>
            </a:r>
          </a:p>
        </p:txBody>
      </p:sp>
      <p:pic>
        <p:nvPicPr>
          <p:cNvPr id="757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867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72063"/>
            <a:ext cx="5867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819400"/>
            <a:ext cx="340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Yes, final method is inherited but you cannot override it.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Q) Is final method inherited?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5181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final variable that is not initialized at the time of </a:t>
            </a:r>
            <a:r>
              <a:rPr lang="en-US" dirty="0" smtClean="0"/>
              <a:t>declaration</a:t>
            </a:r>
          </a:p>
          <a:p>
            <a:pPr>
              <a:defRPr/>
            </a:pPr>
            <a:r>
              <a:rPr lang="en-US" dirty="0" smtClean="0"/>
              <a:t>Where It is useful ??</a:t>
            </a:r>
          </a:p>
          <a:p>
            <a:pPr lvl="1">
              <a:defRPr/>
            </a:pPr>
            <a:r>
              <a:rPr lang="en-US" dirty="0"/>
              <a:t>If you want to create a variable that is initialized at the time of creating object and once initialized may not be </a:t>
            </a:r>
            <a:r>
              <a:rPr lang="en-US" dirty="0" smtClean="0"/>
              <a:t>changed</a:t>
            </a:r>
          </a:p>
          <a:p>
            <a:pPr lvl="1">
              <a:defRPr/>
            </a:pPr>
            <a:r>
              <a:rPr lang="en-US" dirty="0" smtClean="0"/>
              <a:t>For Example: </a:t>
            </a:r>
          </a:p>
          <a:p>
            <a:pPr lvl="2">
              <a:defRPr/>
            </a:pPr>
            <a:r>
              <a:rPr lang="en-US" dirty="0" smtClean="0"/>
              <a:t>PAN number </a:t>
            </a:r>
            <a:r>
              <a:rPr lang="en-US" dirty="0"/>
              <a:t>of an </a:t>
            </a:r>
            <a:r>
              <a:rPr lang="en-US" dirty="0" smtClean="0"/>
              <a:t>employee</a:t>
            </a:r>
          </a:p>
          <a:p>
            <a:pPr marL="392113" lvl="1" indent="0">
              <a:buFont typeface="Verdana" panose="020B0604030504040204" pitchFamily="34" charset="0"/>
              <a:buNone/>
              <a:defRPr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Q) What is blank or uninitialized final variable?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00600" y="3744913"/>
            <a:ext cx="434340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2113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class Student{  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int id;  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String name;  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final String REG_NUMBER;  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		…				...  </a:t>
            </a:r>
          </a:p>
          <a:p>
            <a:pPr lvl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Yes, but only in constructor.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Q) </a:t>
            </a:r>
            <a:r>
              <a:rPr lang="en-US" dirty="0"/>
              <a:t>Can we initialize blank final variable?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5257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static final variable that is not initialized at the time of declaration</a:t>
            </a:r>
          </a:p>
          <a:p>
            <a:r>
              <a:rPr lang="en-US" altLang="en-US" smtClean="0"/>
              <a:t>can be initialized only in static block.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Q) </a:t>
            </a:r>
            <a:r>
              <a:rPr lang="en-US" dirty="0" smtClean="0"/>
              <a:t>What is static </a:t>
            </a:r>
            <a:r>
              <a:rPr lang="en-US" dirty="0"/>
              <a:t>blank final </a:t>
            </a:r>
            <a:r>
              <a:rPr lang="en-US" dirty="0" smtClean="0"/>
              <a:t>variable? Where initialized? </a:t>
            </a:r>
            <a:endParaRPr lang="en-US" dirty="0"/>
          </a:p>
        </p:txBody>
      </p:sp>
      <p:pic>
        <p:nvPicPr>
          <p:cNvPr id="880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971800"/>
            <a:ext cx="54102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If you declare any parameter as final, you cannot change the value of it.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Q) What is final parameter?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473325"/>
            <a:ext cx="56769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11800"/>
            <a:ext cx="67056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90875"/>
            <a:ext cx="23622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0" y="3405188"/>
            <a:ext cx="320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B050"/>
                </a:solidFill>
              </a:rPr>
              <a:t>//What if n=n+2 removed??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</a:t>
            </a:r>
          </a:p>
          <a:p>
            <a:r>
              <a:rPr lang="en-US" altLang="en-US" smtClean="0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altLang="en-US" smtClean="0"/>
              <a:t>Because constructor is never inherited.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Q) Can we declare a constructor final?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process of hiding the implementation details and showing only functionality to the user.</a:t>
            </a:r>
          </a:p>
          <a:p>
            <a:r>
              <a:rPr lang="en-US" altLang="en-US" smtClean="0"/>
              <a:t>it shows only important things to the user and hides the internal details</a:t>
            </a:r>
          </a:p>
          <a:p>
            <a:pPr lvl="1"/>
            <a:r>
              <a:rPr lang="en-US" altLang="en-US" smtClean="0"/>
              <a:t>E.g. sending sms, you just type the text and send the message. You don't know the internal processing about the message delivery.</a:t>
            </a:r>
          </a:p>
          <a:p>
            <a:endParaRPr lang="en-US" altLang="en-US" smtClean="0"/>
          </a:p>
          <a:p>
            <a:r>
              <a:rPr lang="en-US" altLang="en-US" smtClean="0"/>
              <a:t>lets you focus on what the object does instead of how it does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ways to achieve abstraction in java</a:t>
            </a:r>
          </a:p>
          <a:p>
            <a:pPr lvl="1"/>
            <a:r>
              <a:rPr lang="en-US" altLang="en-US" smtClean="0"/>
              <a:t>Abstract class (0 to 100%)</a:t>
            </a:r>
          </a:p>
          <a:p>
            <a:pPr lvl="1"/>
            <a:r>
              <a:rPr lang="en-US" altLang="en-US" smtClean="0"/>
              <a:t>Interface (100%)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Ways to achieve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There are two ways to overload the method in java</a:t>
            </a:r>
          </a:p>
          <a:p>
            <a:pPr lvl="1"/>
            <a:r>
              <a:rPr lang="en-US" altLang="en-US" smtClean="0"/>
              <a:t>By changing number of parameters</a:t>
            </a:r>
          </a:p>
          <a:p>
            <a:pPr lvl="1"/>
            <a:r>
              <a:rPr lang="en-US" altLang="en-US" smtClean="0"/>
              <a:t>By changing the data type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ways to overload the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89462"/>
          </a:xfrm>
        </p:spPr>
        <p:txBody>
          <a:bodyPr/>
          <a:lstStyle/>
          <a:p>
            <a:r>
              <a:rPr lang="en-US" altLang="en-US" smtClean="0"/>
              <a:t>A class that is declared with abstract keyword</a:t>
            </a:r>
          </a:p>
          <a:p>
            <a:r>
              <a:rPr lang="en-US" altLang="en-US" smtClean="0"/>
              <a:t>Abstract Class:</a:t>
            </a:r>
          </a:p>
          <a:p>
            <a:pPr lvl="1"/>
            <a:r>
              <a:rPr lang="en-US" altLang="en-US" smtClean="0"/>
              <a:t>can have abstract and non-abstract methods (method with body). </a:t>
            </a:r>
          </a:p>
          <a:p>
            <a:pPr lvl="2"/>
            <a:r>
              <a:rPr lang="en-US" altLang="en-US" smtClean="0"/>
              <a:t>if a class has at least one abstract method, then the class </a:t>
            </a:r>
            <a:r>
              <a:rPr lang="en-US" altLang="en-US" b="1" smtClean="0"/>
              <a:t>must </a:t>
            </a:r>
            <a:r>
              <a:rPr lang="en-US" altLang="en-US" smtClean="0"/>
              <a:t>be declared abstract.</a:t>
            </a:r>
          </a:p>
          <a:p>
            <a:pPr lvl="1"/>
            <a:r>
              <a:rPr lang="en-US" altLang="en-US" smtClean="0">
                <a:solidFill>
                  <a:srgbClr val="FF0000"/>
                </a:solidFill>
              </a:rPr>
              <a:t>cannot be instantiated.</a:t>
            </a:r>
          </a:p>
          <a:p>
            <a:pPr lvl="1"/>
            <a:r>
              <a:rPr lang="en-US" altLang="en-US" smtClean="0"/>
              <a:t>needs to be extended and its method implemented. </a:t>
            </a:r>
          </a:p>
          <a:p>
            <a:endParaRPr lang="en-US" altLang="en-US" smtClean="0"/>
          </a:p>
          <a:p>
            <a:r>
              <a:rPr lang="en-US" altLang="en-US" b="1" smtClean="0"/>
              <a:t>abstract</a:t>
            </a:r>
            <a:r>
              <a:rPr lang="en-US" altLang="en-US" smtClean="0"/>
              <a:t> </a:t>
            </a:r>
            <a:r>
              <a:rPr lang="en-US" altLang="en-US" b="1" smtClean="0"/>
              <a:t>class</a:t>
            </a:r>
            <a:r>
              <a:rPr lang="en-US" altLang="en-US" smtClean="0"/>
              <a:t> A{}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42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481138"/>
            <a:ext cx="5710237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533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Inheritance allows a sub-class to override the methods of its super-class.</a:t>
            </a:r>
          </a:p>
          <a:p>
            <a:pPr eaLnBrk="1" hangingPunct="1"/>
            <a:r>
              <a:rPr lang="en-US" altLang="en-US" smtClean="0"/>
              <a:t>In fact, a super-class may altogether leave the implementation details of a method and declare such a method abstract:</a:t>
            </a:r>
          </a:p>
          <a:p>
            <a:pPr lvl="2" eaLnBrk="1" hangingPunct="1"/>
            <a:r>
              <a:rPr lang="en-US" altLang="en-US" smtClean="0"/>
              <a:t>abstract type name(parameter-list);</a:t>
            </a:r>
          </a:p>
          <a:p>
            <a:pPr eaLnBrk="1" hangingPunct="1"/>
            <a:r>
              <a:rPr lang="en-US" altLang="en-US" smtClean="0"/>
              <a:t>Two kinds of methods:</a:t>
            </a:r>
          </a:p>
          <a:p>
            <a:pPr lvl="1" eaLnBrk="1" hangingPunct="1"/>
            <a:r>
              <a:rPr lang="en-US" altLang="en-US" smtClean="0"/>
              <a:t>concrete – may be overridden by sub-classes</a:t>
            </a:r>
          </a:p>
          <a:p>
            <a:pPr lvl="1" eaLnBrk="1" hangingPunct="1"/>
            <a:r>
              <a:rPr lang="en-US" altLang="en-US" smtClean="0"/>
              <a:t>abstract – must be overridden by sub-classes</a:t>
            </a:r>
          </a:p>
          <a:p>
            <a:pPr eaLnBrk="1" hangingPunct="1"/>
            <a:r>
              <a:rPr lang="en-US" altLang="en-US" i="1" smtClean="0">
                <a:solidFill>
                  <a:srgbClr val="FF0000"/>
                </a:solidFill>
              </a:rPr>
              <a:t>It is illegal to define abstract constructors or static methods</a:t>
            </a:r>
            <a:r>
              <a:rPr lang="en-US" altLang="en-US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Abstract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method that is declared as abstract and does not have implementation is known as abstract method.</a:t>
            </a:r>
          </a:p>
          <a:p>
            <a:r>
              <a:rPr lang="en-US" altLang="en-US" smtClean="0"/>
              <a:t>An abstract method </a:t>
            </a:r>
          </a:p>
          <a:p>
            <a:pPr lvl="1"/>
            <a:r>
              <a:rPr lang="en-US" altLang="en-US" smtClean="0"/>
              <a:t>contains a method signature, but no method body.</a:t>
            </a:r>
          </a:p>
          <a:p>
            <a:pPr lvl="1"/>
            <a:r>
              <a:rPr lang="en-US" altLang="en-US" smtClean="0"/>
              <a:t>Instead of curly braces, an abstract method will have a semi colon (;) at the end.</a:t>
            </a:r>
          </a:p>
          <a:p>
            <a:pPr lvl="1"/>
            <a:endParaRPr lang="en-US" altLang="en-US" smtClean="0"/>
          </a:p>
          <a:p>
            <a:r>
              <a:rPr lang="en-US" altLang="en-US" b="1" smtClean="0"/>
              <a:t>abstract</a:t>
            </a:r>
            <a:r>
              <a:rPr lang="en-US" altLang="en-US" smtClean="0"/>
              <a:t> </a:t>
            </a:r>
            <a:r>
              <a:rPr lang="en-US" altLang="en-US" b="1" smtClean="0"/>
              <a:t>void</a:t>
            </a:r>
            <a:r>
              <a:rPr lang="en-US" altLang="en-US" smtClean="0"/>
              <a:t> printStatus();</a:t>
            </a:r>
            <a:r>
              <a:rPr lang="en-US" altLang="en-US" smtClean="0">
                <a:solidFill>
                  <a:srgbClr val="00B050"/>
                </a:solidFill>
              </a:rPr>
              <a:t>//no body and abstract</a:t>
            </a:r>
            <a:r>
              <a:rPr lang="en-US" altLang="en-US" smtClean="0"/>
              <a:t>  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035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1024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61722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040313"/>
            <a:ext cx="4238625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example:</a:t>
            </a:r>
          </a:p>
          <a:p>
            <a:pPr lvl="1"/>
            <a:r>
              <a:rPr lang="en-US" altLang="en-US" smtClean="0"/>
              <a:t>Shape is the abstract class</a:t>
            </a:r>
          </a:p>
          <a:p>
            <a:pPr lvl="1"/>
            <a:r>
              <a:rPr lang="en-US" altLang="en-US" smtClean="0"/>
              <a:t>Its implementation is provided by the Rectangle and Circle classes. </a:t>
            </a:r>
          </a:p>
          <a:p>
            <a:pPr lvl="1"/>
            <a:r>
              <a:rPr lang="en-US" altLang="en-US" smtClean="0"/>
              <a:t>Mostly, we don't know about the implementation class (i.e. hidden to the end user) and object of the implementation class is provided by the </a:t>
            </a:r>
            <a:r>
              <a:rPr lang="en-US" altLang="en-US" b="1" smtClean="0">
                <a:solidFill>
                  <a:srgbClr val="FF0000"/>
                </a:solidFill>
              </a:rPr>
              <a:t>factory method</a:t>
            </a:r>
            <a:r>
              <a:rPr lang="en-US" altLang="en-US" smtClean="0"/>
              <a:t>.</a:t>
            </a:r>
          </a:p>
          <a:p>
            <a:pPr lvl="2"/>
            <a:r>
              <a:rPr lang="en-US" altLang="en-US" smtClean="0"/>
              <a:t>the method that returns the instance of the class</a:t>
            </a:r>
          </a:p>
          <a:p>
            <a:pPr lvl="2"/>
            <a:r>
              <a:rPr lang="en-US" altLang="en-US" b="1" i="1" smtClean="0"/>
              <a:t>will learn about the factory method later.</a:t>
            </a:r>
          </a:p>
          <a:p>
            <a:r>
              <a:rPr lang="en-US" altLang="en-US" smtClean="0"/>
              <a:t>if you create the instance of Rectangle class, draw() method of Rectangle class will be invoked.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Explanation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Real World Example (Bank)</a:t>
            </a:r>
            <a:endParaRPr lang="en-US" dirty="0"/>
          </a:p>
        </p:txBody>
      </p:sp>
      <p:pic>
        <p:nvPicPr>
          <p:cNvPr id="1054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2713"/>
            <a:ext cx="53340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100"/>
            <a:ext cx="77724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Abstract class having constructor, data member, methods etc.</a:t>
            </a:r>
          </a:p>
        </p:txBody>
      </p:sp>
      <p:pic>
        <p:nvPicPr>
          <p:cNvPr id="1075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086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	class</a:t>
            </a:r>
            <a:r>
              <a:rPr lang="en-US" dirty="0"/>
              <a:t> </a:t>
            </a:r>
            <a:r>
              <a:rPr lang="en-US" dirty="0" smtClean="0"/>
              <a:t>Bike {</a:t>
            </a:r>
            <a:r>
              <a:rPr lang="en-US" dirty="0"/>
              <a:t>  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b="1" dirty="0" smtClean="0"/>
              <a:t>	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run();  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	}</a:t>
            </a:r>
            <a:r>
              <a:rPr lang="en-US" dirty="0"/>
              <a:t>  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b="1" i="1" dirty="0" smtClean="0"/>
              <a:t>Rule:</a:t>
            </a:r>
          </a:p>
          <a:p>
            <a:pPr lvl="1">
              <a:defRPr/>
            </a:pPr>
            <a:r>
              <a:rPr lang="en-US" b="1" dirty="0"/>
              <a:t>If there is any abstract method in a class, that class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b="1" dirty="0"/>
              <a:t> be abstract.</a:t>
            </a:r>
          </a:p>
          <a:p>
            <a:pPr>
              <a:defRPr/>
            </a:pPr>
            <a:endParaRPr lang="en-US" b="1" i="1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Output??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1) Method Overloading: changing no. of arguments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495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92538"/>
            <a:ext cx="4921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If you are extending any abstract class that have abstract method, you must either provide the implementation of the method or make this class abstract.</a:t>
            </a:r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Rule:</a:t>
            </a:r>
            <a:endParaRPr lang="en-US" dirty="0">
              <a:effectLst/>
            </a:endParaRPr>
          </a:p>
        </p:txBody>
      </p:sp>
      <p:pic>
        <p:nvPicPr>
          <p:cNvPr id="1116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543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81000" y="914400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Lucida Sans Unicode" panose="020B0602030504020204" pitchFamily="34" charset="0"/>
              </a:rPr>
              <a:t/>
            </a:r>
            <a:br>
              <a:rPr lang="en-US" altLang="en-US" sz="1800">
                <a:solidFill>
                  <a:schemeClr val="tx2"/>
                </a:solidFill>
                <a:latin typeface="Lucida Sans Unicode" panose="020B0602030504020204" pitchFamily="34" charset="0"/>
              </a:rPr>
            </a:br>
            <a:endParaRPr lang="en-US" altLang="en-US" sz="1800">
              <a:solidFill>
                <a:schemeClr val="tx2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12643" name="Title 1"/>
          <p:cNvSpPr txBox="1">
            <a:spLocks/>
          </p:cNvSpPr>
          <p:nvPr/>
        </p:nvSpPr>
        <p:spPr bwMode="auto">
          <a:xfrm>
            <a:off x="685800" y="2438400"/>
            <a:ext cx="7391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latin typeface="Calibri" panose="020F0502020204030204" pitchFamily="34" charset="0"/>
              </a:rPr>
              <a:t>Questions?</a:t>
            </a:r>
          </a:p>
        </p:txBody>
      </p:sp>
      <p:sp>
        <p:nvSpPr>
          <p:cNvPr id="11264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926638" y="8534400"/>
            <a:ext cx="312737" cy="257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581EA35-03DE-4F5D-A559-42F6586FE00D}" type="slidenum">
              <a:rPr lang="en-US" altLang="en-US" sz="1400" smtClean="0">
                <a:solidFill>
                  <a:schemeClr val="bg1"/>
                </a:solidFill>
                <a:latin typeface="Lucida Sans Unicode" panose="020B0602030504020204" pitchFamily="34" charset="0"/>
                <a:ea typeface="ヒラギノ角ゴ ProN W3"/>
                <a:cs typeface="ヒラギノ角ゴ ProN W3"/>
                <a:sym typeface="Arial" panose="020B0604020202020204" pitchFamily="34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 smtClean="0">
              <a:solidFill>
                <a:schemeClr val="bg1"/>
              </a:solidFill>
              <a:latin typeface="Lucida Sans Unicode" panose="020B0602030504020204" pitchFamily="34" charset="0"/>
              <a:ea typeface="ヒラギノ角ゴ ProN W3"/>
              <a:cs typeface="ヒラギノ角ゴ ProN W3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2) Method Overloading: changing data type of arguments</a:t>
            </a:r>
          </a:p>
        </p:txBody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562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33863"/>
            <a:ext cx="58674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smtClean="0"/>
              <a:t>In java, Method Overloading is not possible by changing the return type of the method only.</a:t>
            </a:r>
          </a:p>
          <a:p>
            <a:endParaRPr lang="en-US" altLang="en-US" smtClean="0"/>
          </a:p>
          <a:p>
            <a:r>
              <a:rPr lang="en-US" altLang="en-US" b="1" smtClean="0">
                <a:solidFill>
                  <a:srgbClr val="FF0000"/>
                </a:solidFill>
              </a:rPr>
              <a:t>Why???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Rule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how can java determine which sum() method should be called</a:t>
            </a:r>
            <a:r>
              <a:rPr lang="en-US" dirty="0" smtClean="0"/>
              <a:t>?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4163"/>
            <a:ext cx="69342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7313</TotalTime>
  <Words>1674</Words>
  <Application>Microsoft Office PowerPoint</Application>
  <PresentationFormat>On-screen Show (4:3)</PresentationFormat>
  <Paragraphs>531</Paragraphs>
  <Slides>61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Wingdings 3</vt:lpstr>
      <vt:lpstr>Verdana</vt:lpstr>
      <vt:lpstr>Wingdings 2</vt:lpstr>
      <vt:lpstr>Calibri</vt:lpstr>
      <vt:lpstr>Lucida Sans Unicode</vt:lpstr>
      <vt:lpstr>ヒラギノ角ゴ ProN W3</vt:lpstr>
      <vt:lpstr>Concourse</vt:lpstr>
      <vt:lpstr>Object Oriented  Programming Lecture # 10</vt:lpstr>
      <vt:lpstr>Topics To Be Covered Today</vt:lpstr>
      <vt:lpstr>Polymorphism</vt:lpstr>
      <vt:lpstr>Method overloading</vt:lpstr>
      <vt:lpstr>ways to overload the method</vt:lpstr>
      <vt:lpstr>1) Method Overloading: changing no. of arguments</vt:lpstr>
      <vt:lpstr>2) Method Overloading: changing data type of arguments</vt:lpstr>
      <vt:lpstr>Rule </vt:lpstr>
      <vt:lpstr>Example</vt:lpstr>
      <vt:lpstr>Q) Can we overload java main() method?</vt:lpstr>
      <vt:lpstr>Method Overloading and Type Promotion</vt:lpstr>
      <vt:lpstr>Example</vt:lpstr>
      <vt:lpstr>Method Overloading with Type Promotion if matching found</vt:lpstr>
      <vt:lpstr>Method Overloading with Type Promotion in case of ambiguity</vt:lpstr>
      <vt:lpstr>Rule:</vt:lpstr>
      <vt:lpstr>Example (Explicit De-promotion)</vt:lpstr>
      <vt:lpstr>Method Overriding</vt:lpstr>
      <vt:lpstr>Rules for Java Method Overriding</vt:lpstr>
      <vt:lpstr>problem without method overriding</vt:lpstr>
      <vt:lpstr>Example (method overriding)</vt:lpstr>
      <vt:lpstr>Questions</vt:lpstr>
      <vt:lpstr>Overloading   VS    Overriding</vt:lpstr>
      <vt:lpstr>Polymorphism in Java</vt:lpstr>
      <vt:lpstr>Runtime Polymorphism in Java</vt:lpstr>
      <vt:lpstr>Upcasting</vt:lpstr>
      <vt:lpstr>Example</vt:lpstr>
      <vt:lpstr>Java Runtime Polymorphism Example: Shape</vt:lpstr>
      <vt:lpstr>Another Example: Animal</vt:lpstr>
      <vt:lpstr>Question</vt:lpstr>
      <vt:lpstr>Example: Java Runtime Polymorphism with Data Member</vt:lpstr>
      <vt:lpstr>Java Runtime Polymorphism with Multilevel Inheritance</vt:lpstr>
      <vt:lpstr>OUTPUT???</vt:lpstr>
      <vt:lpstr>Downcasting</vt:lpstr>
      <vt:lpstr>instanceof operator</vt:lpstr>
      <vt:lpstr>Object of subclass</vt:lpstr>
      <vt:lpstr>Downcasting with instanceof</vt:lpstr>
      <vt:lpstr>Downcasting without instanceof</vt:lpstr>
      <vt:lpstr>final keyword</vt:lpstr>
      <vt:lpstr>1) Java final variable</vt:lpstr>
      <vt:lpstr>2) Java final method</vt:lpstr>
      <vt:lpstr>3) Java final class</vt:lpstr>
      <vt:lpstr>Q) Is final method inherited?</vt:lpstr>
      <vt:lpstr>Q) What is blank or uninitialized final variable?</vt:lpstr>
      <vt:lpstr>Q) Can we initialize blank final variable?</vt:lpstr>
      <vt:lpstr>Q) What is static blank final variable? Where initialized? </vt:lpstr>
      <vt:lpstr>Q) What is final parameter?</vt:lpstr>
      <vt:lpstr>Q) Can we declare a constructor final?</vt:lpstr>
      <vt:lpstr>Abstraction </vt:lpstr>
      <vt:lpstr>Ways to achieve Abstraction</vt:lpstr>
      <vt:lpstr>Abstract class</vt:lpstr>
      <vt:lpstr>Example</vt:lpstr>
      <vt:lpstr>Abstract Method</vt:lpstr>
      <vt:lpstr>Abstract Method</vt:lpstr>
      <vt:lpstr>Example</vt:lpstr>
      <vt:lpstr>Another Example</vt:lpstr>
      <vt:lpstr>Explanation </vt:lpstr>
      <vt:lpstr>Real World Example (Bank)</vt:lpstr>
      <vt:lpstr>Abstract class having constructor, data member, methods etc.</vt:lpstr>
      <vt:lpstr>Output??</vt:lpstr>
      <vt:lpstr>Rule: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WinDows7</dc:creator>
  <cp:lastModifiedBy>Admin</cp:lastModifiedBy>
  <cp:revision>105</cp:revision>
  <dcterms:created xsi:type="dcterms:W3CDTF">2010-12-04T04:33:58Z</dcterms:created>
  <dcterms:modified xsi:type="dcterms:W3CDTF">2021-11-02T04:25:00Z</dcterms:modified>
</cp:coreProperties>
</file>