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9" r:id="rId3"/>
    <p:sldId id="316" r:id="rId4"/>
    <p:sldId id="343" r:id="rId5"/>
    <p:sldId id="334" r:id="rId6"/>
    <p:sldId id="317" r:id="rId7"/>
    <p:sldId id="346" r:id="rId8"/>
    <p:sldId id="347" r:id="rId9"/>
    <p:sldId id="348" r:id="rId10"/>
    <p:sldId id="350" r:id="rId11"/>
    <p:sldId id="318" r:id="rId12"/>
    <p:sldId id="319" r:id="rId13"/>
    <p:sldId id="320" r:id="rId14"/>
    <p:sldId id="333" r:id="rId15"/>
    <p:sldId id="34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66846" autoAdjust="0"/>
  </p:normalViewPr>
  <p:slideViewPr>
    <p:cSldViewPr>
      <p:cViewPr varScale="1">
        <p:scale>
          <a:sx n="47" d="100"/>
          <a:sy n="47" d="100"/>
        </p:scale>
        <p:origin x="-20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EB62C9-81C1-46FE-A107-6F2FBC822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448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1D7DF2-8F41-4DAB-836A-105EB12E6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5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69A261A-4304-47B0-AF0E-82D931A3068E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</a:t>
            </a:r>
            <a:r>
              <a:rPr lang="en-US" baseline="0" dirty="0" smtClean="0"/>
              <a:t> algorithms does something, once to every object in the collection of objects. Looking up words in dictionary, adding all numbers in an array.</a:t>
            </a:r>
          </a:p>
          <a:p>
            <a:r>
              <a:rPr lang="en-US" baseline="0" dirty="0" smtClean="0"/>
              <a:t>Divide and conquer:</a:t>
            </a:r>
          </a:p>
          <a:p>
            <a:r>
              <a:rPr lang="en-US" baseline="0" dirty="0" smtClean="0"/>
              <a:t>Greedy algorithm: we</a:t>
            </a:r>
          </a:p>
          <a:p>
            <a:r>
              <a:rPr lang="en-US" baseline="0" dirty="0" smtClean="0"/>
              <a:t>Iterative algorithm: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D7DF2-8F41-4DAB-836A-105EB12E64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5B5F5-D890-488D-AA38-D57C71DCE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5DFD3-CCCD-4516-B5E4-F0D97B8FE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2133600" cy="56689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248400" cy="56689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3F9DE-0857-43A0-87AB-7EE1F3F20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990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3B951-31C6-4DFC-A873-DACD0505D9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990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22540-0806-4A10-B94E-0E64BFF32D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379EB-220D-43A8-B8BE-1687D0B2F1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95C14-36C7-4BE6-904D-1D78614A9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9DC0E-8993-419C-8984-C165E1B5C7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39F40-D761-4D7D-83C8-9AD8A3713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47CD2-B7CB-475E-A614-BB7D202710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EAC3-1789-4A16-9965-8832FF3D5E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F5E07-B919-408F-9EA2-F870277FAC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7BC1A-9149-422A-8B76-1770670A3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470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7EED59-360C-49B5-AE39-23853175A6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p:oleObj spid="_x0000_s1050" r:id="rId16" imgW="71848" imgH="44334" progId="">
              <p:embed/>
            </p:oleObj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Lecture 1: 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077200" cy="3581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noProof="0" dirty="0" smtClean="0">
                <a:solidFill>
                  <a:schemeClr val="bg2"/>
                </a:solidFill>
                <a:cs typeface="+mj-cs"/>
              </a:rPr>
              <a:t/>
            </a:r>
            <a:br>
              <a:rPr lang="en-US" sz="3600" noProof="0" dirty="0" smtClean="0">
                <a:solidFill>
                  <a:schemeClr val="bg2"/>
                </a:solidFill>
                <a:cs typeface="+mj-cs"/>
              </a:rPr>
            </a:br>
            <a:r>
              <a:rPr lang="en-US" sz="3600" noProof="0" dirty="0" smtClean="0">
                <a:solidFill>
                  <a:schemeClr val="bg2"/>
                </a:solidFill>
                <a:cs typeface="+mj-cs"/>
              </a:rPr>
              <a:t/>
            </a:r>
            <a:br>
              <a:rPr lang="en-US" sz="3600" noProof="0" dirty="0" smtClean="0">
                <a:solidFill>
                  <a:schemeClr val="bg2"/>
                </a:solidFill>
                <a:cs typeface="+mj-cs"/>
              </a:rPr>
            </a:br>
            <a:r>
              <a:rPr lang="en-US" sz="3600" b="1" u="sng" noProof="0" dirty="0" smtClean="0">
                <a:solidFill>
                  <a:schemeClr val="accent2"/>
                </a:solidFill>
                <a:cs typeface="+mj-cs"/>
              </a:rPr>
              <a:t>Data Structures</a:t>
            </a:r>
            <a:br>
              <a:rPr lang="en-US" sz="3600" b="1" u="sng" noProof="0" dirty="0" smtClean="0">
                <a:solidFill>
                  <a:schemeClr val="accent2"/>
                </a:solidFill>
                <a:cs typeface="+mj-cs"/>
              </a:rPr>
            </a:br>
            <a:r>
              <a:rPr lang="en-US" sz="3600" noProof="0" dirty="0" smtClean="0">
                <a:solidFill>
                  <a:srgbClr val="FF0000"/>
                </a:solidFill>
                <a:cs typeface="+mj-cs"/>
              </a:rPr>
              <a:t>Introduction</a:t>
            </a:r>
            <a:endParaRPr lang="en-US" sz="3600" b="1" u="sng" noProof="0" dirty="0" smtClean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4000" b="1">
                <a:solidFill>
                  <a:srgbClr val="333399"/>
                </a:solidFill>
                <a:latin typeface="Arial" charset="0"/>
                <a:ea typeface="ＭＳ Ｐゴシック" charset="0"/>
              </a:rPr>
              <a:t>Lecture No. 1</a:t>
            </a:r>
          </a:p>
          <a:p>
            <a:pPr algn="ctr">
              <a:defRPr/>
            </a:pPr>
            <a:endParaRPr lang="en-US" sz="2400">
              <a:solidFill>
                <a:srgbClr val="3333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Asim Rehan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divide the problems in to pieces and work on the pieces.</a:t>
            </a:r>
          </a:p>
          <a:p>
            <a:r>
              <a:rPr lang="en-US" dirty="0" smtClean="0"/>
              <a:t>Greedy Algorithms</a:t>
            </a:r>
          </a:p>
          <a:p>
            <a:pPr lvl="1"/>
            <a:r>
              <a:rPr lang="en-US" dirty="0" smtClean="0"/>
              <a:t>try to solve problems by selecting the best piece first and then the smaller one latter. First biggest value in the array then smaller.</a:t>
            </a:r>
          </a:p>
          <a:p>
            <a:r>
              <a:rPr lang="en-US" dirty="0" smtClean="0"/>
              <a:t>Iterative Algorithms</a:t>
            </a:r>
          </a:p>
          <a:p>
            <a:pPr lvl="1"/>
            <a:r>
              <a:rPr lang="en-US" dirty="0" smtClean="0"/>
              <a:t>in order to obtain correct result we start with a value and repeatedly change in the direction of solution, like factorial till zero.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Where Data Structure is Helpful?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The choice of </a:t>
            </a:r>
            <a:r>
              <a:rPr lang="en-US" u="sng" noProof="0" smtClean="0">
                <a:solidFill>
                  <a:srgbClr val="FF0000"/>
                </a:solidFill>
              </a:rPr>
              <a:t>efficient data structure </a:t>
            </a:r>
            <a:r>
              <a:rPr lang="en-US" noProof="0" smtClean="0"/>
              <a:t>makes the difference between a program running in a few seconds or many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What is Data Structure Efficiency?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 smtClean="0"/>
              <a:t>A solution is said to be </a:t>
            </a:r>
            <a:r>
              <a:rPr lang="en-US" u="sng" noProof="0" dirty="0" smtClean="0"/>
              <a:t>efficient</a:t>
            </a:r>
            <a:r>
              <a:rPr lang="en-US" noProof="0" dirty="0" smtClean="0"/>
              <a:t> if it solves the problem within its </a:t>
            </a:r>
            <a:r>
              <a:rPr lang="en-US" u="sng" noProof="0" dirty="0" smtClean="0"/>
              <a:t>resource constraints</a:t>
            </a:r>
            <a:r>
              <a:rPr lang="en-US" noProof="0" dirty="0" smtClean="0"/>
              <a:t>.</a:t>
            </a:r>
          </a:p>
          <a:p>
            <a:pPr lvl="1" algn="just" eaLnBrk="1" hangingPunct="1">
              <a:defRPr/>
            </a:pPr>
            <a:r>
              <a:rPr lang="en-US" noProof="0" dirty="0" smtClean="0"/>
              <a:t>Space</a:t>
            </a:r>
          </a:p>
          <a:p>
            <a:pPr lvl="1" algn="just" eaLnBrk="1" hangingPunct="1">
              <a:defRPr/>
            </a:pPr>
            <a:r>
              <a:rPr lang="en-US" noProof="0" dirty="0" smtClean="0"/>
              <a:t>Time</a:t>
            </a:r>
          </a:p>
          <a:p>
            <a:pPr lvl="1" algn="just" eaLnBrk="1" hangingPunct="1">
              <a:defRPr/>
            </a:pPr>
            <a:endParaRPr lang="en-US" noProof="0" dirty="0" smtClean="0"/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noProof="0" dirty="0" smtClean="0"/>
              <a:t>The </a:t>
            </a:r>
            <a:r>
              <a:rPr lang="en-US" u="sng" noProof="0" dirty="0" smtClean="0">
                <a:solidFill>
                  <a:schemeClr val="hlink"/>
                </a:solidFill>
              </a:rPr>
              <a:t>cost of a solution</a:t>
            </a:r>
            <a:r>
              <a:rPr lang="en-US" noProof="0" dirty="0" smtClean="0"/>
              <a:t> is the amount of resources that the solution consumes.</a:t>
            </a:r>
          </a:p>
          <a:p>
            <a:pPr algn="just">
              <a:defRPr/>
            </a:pP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Costs and Benefits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Each data structure has costs and benefits.</a:t>
            </a:r>
          </a:p>
          <a:p>
            <a:pPr algn="just">
              <a:defRPr/>
            </a:pPr>
            <a:endParaRPr lang="en-US" noProof="0" smtClean="0"/>
          </a:p>
          <a:p>
            <a:pPr algn="just">
              <a:defRPr/>
            </a:pPr>
            <a:r>
              <a:rPr lang="en-US" noProof="0" smtClean="0"/>
              <a:t>It is very difficult to find a data structure that is better than others in all situations.</a:t>
            </a:r>
          </a:p>
          <a:p>
            <a:pPr algn="just">
              <a:defRPr/>
            </a:pPr>
            <a:endParaRPr lang="en-US" noProof="0" smtClean="0"/>
          </a:p>
          <a:p>
            <a:pPr algn="just">
              <a:defRPr/>
            </a:pPr>
            <a:r>
              <a:rPr lang="en-US" noProof="0" smtClean="0"/>
              <a:t>A data structure requires:</a:t>
            </a:r>
          </a:p>
          <a:p>
            <a:pPr lvl="1" algn="just" eaLnBrk="1" hangingPunct="1">
              <a:defRPr/>
            </a:pPr>
            <a:r>
              <a:rPr lang="en-US" noProof="0" smtClean="0"/>
              <a:t>space for each data item it stores,</a:t>
            </a:r>
          </a:p>
          <a:p>
            <a:pPr lvl="1" algn="just" eaLnBrk="1" hangingPunct="1">
              <a:defRPr/>
            </a:pPr>
            <a:r>
              <a:rPr lang="en-US" noProof="0" smtClean="0"/>
              <a:t>time to perform each basic operation,</a:t>
            </a:r>
          </a:p>
          <a:p>
            <a:pPr lvl="1" algn="just" eaLnBrk="1" hangingPunct="1">
              <a:defRPr/>
            </a:pPr>
            <a:r>
              <a:rPr lang="en-US" noProof="0" smtClean="0"/>
              <a:t>programming effort.</a:t>
            </a:r>
          </a:p>
          <a:p>
            <a:pPr algn="just">
              <a:defRPr/>
            </a:pP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Books</a:t>
            </a:r>
            <a:endParaRPr lang="en-US" noProof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496300" cy="5040312"/>
          </a:xfrm>
        </p:spPr>
        <p:txBody>
          <a:bodyPr/>
          <a:lstStyle/>
          <a:p>
            <a:pPr lvl="0">
              <a:lnSpc>
                <a:spcPct val="80000"/>
              </a:lnSpc>
              <a:defRPr/>
            </a:pPr>
            <a:r>
              <a:rPr lang="en-US" sz="2400" u="sng" dirty="0" smtClean="0">
                <a:solidFill>
                  <a:srgbClr val="000000"/>
                </a:solidFill>
              </a:rPr>
              <a:t>Data Structures Using C and C++ </a:t>
            </a:r>
            <a:r>
              <a:rPr lang="en-US" sz="2400" i="1" dirty="0" smtClean="0">
                <a:solidFill>
                  <a:srgbClr val="000000"/>
                </a:solidFill>
              </a:rPr>
              <a:t>(By </a:t>
            </a:r>
            <a:r>
              <a:rPr lang="de-DE" sz="2400" i="1" dirty="0" smtClean="0">
                <a:solidFill>
                  <a:srgbClr val="000000"/>
                </a:solidFill>
              </a:rPr>
              <a:t>Y. Langsam, M. J. Augenstein, A. M. Tenenbaum)</a:t>
            </a:r>
          </a:p>
          <a:p>
            <a:pPr lvl="0">
              <a:lnSpc>
                <a:spcPct val="80000"/>
              </a:lnSpc>
              <a:defRPr/>
            </a:pPr>
            <a:endParaRPr lang="de-DE" sz="2400" i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defRPr/>
            </a:pPr>
            <a:r>
              <a:rPr lang="en-US" sz="2400" u="sng" dirty="0">
                <a:solidFill>
                  <a:srgbClr val="000000"/>
                </a:solidFill>
              </a:rPr>
              <a:t>Data Structures and Algorithms </a:t>
            </a:r>
            <a:r>
              <a:rPr lang="en-US" sz="2400" i="1" dirty="0">
                <a:solidFill>
                  <a:srgbClr val="000000"/>
                </a:solidFill>
              </a:rPr>
              <a:t>(By A. V. </a:t>
            </a:r>
            <a:r>
              <a:rPr lang="en-US" sz="2400" i="1" dirty="0" err="1">
                <a:solidFill>
                  <a:srgbClr val="000000"/>
                </a:solidFill>
              </a:rPr>
              <a:t>Aho</a:t>
            </a:r>
            <a:r>
              <a:rPr lang="en-US" sz="2400" i="1" dirty="0">
                <a:solidFill>
                  <a:srgbClr val="000000"/>
                </a:solidFill>
              </a:rPr>
              <a:t>, J. E. </a:t>
            </a:r>
            <a:r>
              <a:rPr lang="en-US" sz="2400" i="1" dirty="0" err="1">
                <a:solidFill>
                  <a:srgbClr val="000000"/>
                </a:solidFill>
              </a:rPr>
              <a:t>Hopcroft</a:t>
            </a:r>
            <a:r>
              <a:rPr lang="en-US" sz="2400" i="1" dirty="0">
                <a:solidFill>
                  <a:srgbClr val="000000"/>
                </a:solidFill>
              </a:rPr>
              <a:t>, J. D. Ullman)</a:t>
            </a:r>
          </a:p>
          <a:p>
            <a:pPr lvl="0">
              <a:lnSpc>
                <a:spcPct val="80000"/>
              </a:lnSpc>
              <a:defRPr/>
            </a:pPr>
            <a:endParaRPr lang="en-US" sz="2400" i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defRPr/>
            </a:pPr>
            <a:r>
              <a:rPr lang="en-US" sz="2400" u="sng" dirty="0" err="1">
                <a:solidFill>
                  <a:srgbClr val="000000"/>
                </a:solidFill>
              </a:rPr>
              <a:t>Schaum's</a:t>
            </a:r>
            <a:r>
              <a:rPr lang="en-US" sz="2400" u="sng" dirty="0">
                <a:solidFill>
                  <a:srgbClr val="000000"/>
                </a:solidFill>
              </a:rPr>
              <a:t> Outline Series, Theory and problems of Data Structures </a:t>
            </a:r>
            <a:r>
              <a:rPr lang="en-US" sz="2400" i="1" dirty="0">
                <a:solidFill>
                  <a:srgbClr val="000000"/>
                </a:solidFill>
              </a:rPr>
              <a:t>(By Seymour </a:t>
            </a:r>
            <a:r>
              <a:rPr lang="en-US" sz="2400" i="1" dirty="0" err="1">
                <a:solidFill>
                  <a:srgbClr val="000000"/>
                </a:solidFill>
              </a:rPr>
              <a:t>Lipschutz</a:t>
            </a:r>
            <a:r>
              <a:rPr lang="en-US" sz="2400" i="1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80000"/>
              </a:lnSpc>
              <a:defRPr/>
            </a:pPr>
            <a:endParaRPr lang="en-US" sz="2400" i="1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defRPr/>
            </a:pPr>
            <a:r>
              <a:rPr lang="en-US" sz="2400" u="sng" dirty="0">
                <a:solidFill>
                  <a:srgbClr val="000000"/>
                </a:solidFill>
              </a:rPr>
              <a:t>Data Structures Using C++ </a:t>
            </a:r>
            <a:r>
              <a:rPr lang="en-US" sz="2400" dirty="0">
                <a:solidFill>
                  <a:srgbClr val="000000"/>
                </a:solidFill>
              </a:rPr>
              <a:t>(By D.S. Malik)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lvl="0" algn="ctr">
              <a:lnSpc>
                <a:spcPct val="80000"/>
              </a:lnSpc>
              <a:buNone/>
              <a:defRPr/>
            </a:pPr>
            <a:endParaRPr lang="en-US" sz="2400" i="1" dirty="0">
              <a:solidFill>
                <a:srgbClr val="000000"/>
              </a:solidFill>
            </a:endParaRPr>
          </a:p>
          <a:p>
            <a:pPr lvl="0" algn="ctr">
              <a:lnSpc>
                <a:spcPct val="80000"/>
              </a:lnSpc>
              <a:buNone/>
              <a:defRPr/>
            </a:pPr>
            <a:r>
              <a:rPr lang="en-US" sz="2400" i="1" dirty="0">
                <a:solidFill>
                  <a:srgbClr val="000000"/>
                </a:solidFill>
              </a:rPr>
              <a:t>Some topics will be covered from other books. Material will be provided for these topics.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Number from an array. Max function to display and find.</a:t>
            </a:r>
          </a:p>
          <a:p>
            <a:endParaRPr lang="en-US" dirty="0" smtClean="0"/>
          </a:p>
          <a:p>
            <a:r>
              <a:rPr lang="en-US" dirty="0" smtClean="0"/>
              <a:t>Display only even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About you?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noProof="0" dirty="0" smtClean="0"/>
              <a:t>You are here because?</a:t>
            </a:r>
          </a:p>
          <a:p>
            <a:pPr algn="just"/>
            <a:endParaRPr lang="en-US" noProof="0" dirty="0" smtClean="0"/>
          </a:p>
          <a:p>
            <a:pPr lvl="1" algn="just"/>
            <a:r>
              <a:rPr lang="en-US" noProof="0" dirty="0" smtClean="0"/>
              <a:t>There is no other option </a:t>
            </a:r>
            <a:r>
              <a:rPr lang="en-US" noProof="0" dirty="0" smtClean="0">
                <a:sym typeface="Wingdings" pitchFamily="2" charset="2"/>
              </a:rPr>
              <a:t></a:t>
            </a:r>
          </a:p>
          <a:p>
            <a:pPr lvl="1" algn="just"/>
            <a:r>
              <a:rPr lang="en-US" noProof="0" dirty="0" smtClean="0">
                <a:sym typeface="Wingdings" pitchFamily="2" charset="2"/>
              </a:rPr>
              <a:t>What if you had an option? </a:t>
            </a:r>
          </a:p>
          <a:p>
            <a:pPr lvl="1" algn="just">
              <a:buFontTx/>
              <a:buNone/>
            </a:pPr>
            <a:endParaRPr lang="en-US" noProof="0" dirty="0" smtClean="0">
              <a:sym typeface="Wingdings" pitchFamily="2" charset="2"/>
            </a:endParaRPr>
          </a:p>
          <a:p>
            <a:pPr lvl="1" algn="just"/>
            <a:endParaRPr lang="en-US" noProof="0" dirty="0" smtClean="0">
              <a:sym typeface="Wingdings" pitchFamily="2" charset="2"/>
            </a:endParaRPr>
          </a:p>
          <a:p>
            <a:pPr algn="just"/>
            <a:r>
              <a:rPr lang="en-US" noProof="0" dirty="0" smtClean="0">
                <a:sym typeface="Wingdings" pitchFamily="2" charset="2"/>
              </a:rPr>
              <a:t>This is the core course not without any good reason!</a:t>
            </a:r>
          </a:p>
          <a:p>
            <a:pPr lvl="1" algn="just"/>
            <a:endParaRPr lang="en-US" noProof="0" dirty="0" smtClean="0"/>
          </a:p>
        </p:txBody>
      </p:sp>
      <p:pic>
        <p:nvPicPr>
          <p:cNvPr id="21507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609600"/>
            <a:ext cx="23876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General Overview</a:t>
            </a:r>
            <a:endParaRPr lang="en-US" noProof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1800" y="1287463"/>
            <a:ext cx="2016125" cy="72072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Introduction to Computer Science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2655888"/>
            <a:ext cx="2016125" cy="72072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Computer Programming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4168775"/>
            <a:ext cx="2016125" cy="719138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Data Structures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71800" y="5410200"/>
            <a:ext cx="2016125" cy="72072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+mn-ea"/>
              </a:rPr>
              <a:t>Algorithm Analysis</a:t>
            </a:r>
          </a:p>
        </p:txBody>
      </p:sp>
      <p:sp>
        <p:nvSpPr>
          <p:cNvPr id="22534" name="TextBox 10"/>
          <p:cNvSpPr txBox="1">
            <a:spLocks noChangeArrowheads="1"/>
          </p:cNvSpPr>
          <p:nvPr/>
        </p:nvSpPr>
        <p:spPr bwMode="auto">
          <a:xfrm>
            <a:off x="-228600" y="6172200"/>
            <a:ext cx="8820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How to efficiently solve complex problems? </a:t>
            </a:r>
          </a:p>
        </p:txBody>
      </p:sp>
      <p:cxnSp>
        <p:nvCxnSpPr>
          <p:cNvPr id="13" name="Straight Arrow Connector 12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3979863" y="2008188"/>
            <a:ext cx="0" cy="6477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4" name="Straight Arrow Connector 13"/>
          <p:cNvCxnSpPr>
            <a:cxnSpLocks noChangeShapeType="1"/>
            <a:endCxn id="6" idx="0"/>
          </p:cNvCxnSpPr>
          <p:nvPr/>
        </p:nvCxnSpPr>
        <p:spPr bwMode="auto">
          <a:xfrm>
            <a:off x="3979863" y="3376613"/>
            <a:ext cx="0" cy="7921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979863" y="4887913"/>
            <a:ext cx="0" cy="79216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22538" name="TextBox 7"/>
          <p:cNvSpPr txBox="1">
            <a:spLocks noChangeArrowheads="1"/>
          </p:cNvSpPr>
          <p:nvPr/>
        </p:nvSpPr>
        <p:spPr bwMode="auto">
          <a:xfrm>
            <a:off x="0" y="2038350"/>
            <a:ext cx="8820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What is Hardware, Software, Programming, Operating System etc</a:t>
            </a:r>
          </a:p>
        </p:txBody>
      </p:sp>
      <p:sp>
        <p:nvSpPr>
          <p:cNvPr id="22539" name="TextBox 8"/>
          <p:cNvSpPr txBox="1">
            <a:spLocks noChangeArrowheads="1"/>
          </p:cNvSpPr>
          <p:nvPr/>
        </p:nvSpPr>
        <p:spPr bwMode="auto">
          <a:xfrm>
            <a:off x="0" y="3357563"/>
            <a:ext cx="8820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How to write software with the help of procedural and object oriented programming?</a:t>
            </a:r>
          </a:p>
        </p:txBody>
      </p:sp>
      <p:sp>
        <p:nvSpPr>
          <p:cNvPr id="22540" name="TextBox 9"/>
          <p:cNvSpPr txBox="1">
            <a:spLocks noChangeArrowheads="1"/>
          </p:cNvSpPr>
          <p:nvPr/>
        </p:nvSpPr>
        <p:spPr bwMode="auto">
          <a:xfrm>
            <a:off x="215900" y="4868863"/>
            <a:ext cx="8820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How to efficiently utilize resources with the help of different data structures?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 smtClean="0"/>
              <a:t>Course objectives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In simple words, you will learn how to write efficent programs. </a:t>
            </a:r>
          </a:p>
          <a:p>
            <a:pPr algn="just">
              <a:defRPr/>
            </a:pPr>
            <a:endParaRPr lang="en-US" noProof="0" smtClean="0"/>
          </a:p>
          <a:p>
            <a:pPr algn="just">
              <a:defRPr/>
            </a:pPr>
            <a:r>
              <a:rPr lang="en-US" noProof="0" smtClean="0"/>
              <a:t>At a personal level, I would be more than happy if I can make you think and teach you to be honest.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smtClean="0"/>
              <a:t>Course Contents</a:t>
            </a:r>
            <a:endParaRPr lang="en-US" noProof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4183184"/>
              </p:ext>
            </p:extLst>
          </p:nvPr>
        </p:nvGraphicFramePr>
        <p:xfrm>
          <a:off x="381000" y="1219200"/>
          <a:ext cx="8153400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2243328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Introduction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Simple Data Types and Abstract Data Types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Arrays</a:t>
                      </a:r>
                    </a:p>
                    <a:p>
                      <a:pPr marL="742950" lvl="1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Searching techniques</a:t>
                      </a:r>
                    </a:p>
                    <a:p>
                      <a:pPr marL="742950" lvl="1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Sorting techniques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Lists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Stack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Queues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2000" b="1" baseline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SESSION</a:t>
                      </a:r>
                      <a:endParaRPr lang="en-US" sz="20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Trees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Hashing</a:t>
                      </a: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lang="en-US" sz="20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SECOND SESSION</a:t>
                      </a:r>
                    </a:p>
                  </a:txBody>
                  <a:tcPr anchor="ctr"/>
                </a:tc>
              </a:tr>
              <a:tr h="1600200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r>
                        <a:rPr lang="en-US" sz="1600" b="1" noProof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Graphs</a:t>
                      </a: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marR="0" indent="-285750" algn="just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Heaps</a:t>
                      </a: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indent="-285750" algn="just">
                        <a:lnSpc>
                          <a:spcPct val="80000"/>
                        </a:lnSpc>
                        <a:buFont typeface="Arial" pitchFamily="34" charset="0"/>
                        <a:buChar char="•"/>
                        <a:defRPr/>
                      </a:pPr>
                      <a:endParaRPr lang="en-US" sz="16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defRPr/>
                      </a:pPr>
                      <a:r>
                        <a:rPr lang="en-US" sz="2000" b="1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FINAL</a:t>
                      </a:r>
                      <a:r>
                        <a:rPr lang="en-US" sz="2000" b="1" baseline="0" noProof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SESSION</a:t>
                      </a:r>
                      <a:endParaRPr lang="en-US" sz="2000" b="1" noProof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noProof="0" smtClean="0"/>
              <a:t>What is a data structure?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The primary purpose of most computer programs is not only to perform calculations, but also to store and retrieve information-as fast as possible. </a:t>
            </a:r>
          </a:p>
          <a:p>
            <a:pPr algn="just" eaLnBrk="1" hangingPunct="1">
              <a:defRPr/>
            </a:pPr>
            <a:endParaRPr lang="en-US" noProof="0" dirty="0" smtClean="0"/>
          </a:p>
          <a:p>
            <a:pPr algn="just" eaLnBrk="1" hangingPunct="1">
              <a:defRPr/>
            </a:pPr>
            <a:endParaRPr lang="en-US" noProof="0" dirty="0" smtClean="0"/>
          </a:p>
          <a:p>
            <a:pPr algn="just" eaLnBrk="1" hangingPunct="1">
              <a:defRPr/>
            </a:pPr>
            <a:r>
              <a:rPr lang="en-US" noProof="0" dirty="0" smtClean="0"/>
              <a:t>More typically, a </a:t>
            </a:r>
            <a:r>
              <a:rPr lang="en-US" i="1" noProof="0" dirty="0" smtClean="0">
                <a:solidFill>
                  <a:schemeClr val="hlink"/>
                </a:solidFill>
              </a:rPr>
              <a:t>data structure</a:t>
            </a:r>
            <a:r>
              <a:rPr lang="en-US" noProof="0" dirty="0" smtClean="0"/>
              <a:t> provides a way of </a:t>
            </a:r>
            <a:r>
              <a:rPr lang="en-US" i="1" u="sng" noProof="0" dirty="0" smtClean="0">
                <a:solidFill>
                  <a:schemeClr val="hlink"/>
                </a:solidFill>
              </a:rPr>
              <a:t>organization for a collection of data items</a:t>
            </a:r>
            <a:endParaRPr lang="en-US" noProof="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4E2BB71-5BB7-4D0C-8FAE-AC464C14676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DS</a:t>
            </a:r>
          </a:p>
          <a:p>
            <a:r>
              <a:rPr lang="en-US" dirty="0" smtClean="0"/>
              <a:t>In linear DS the values are arranged in a sequence. Like arrays, Linked list, stack, queues.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Non-Linear DS</a:t>
            </a:r>
          </a:p>
          <a:p>
            <a:r>
              <a:rPr lang="en-US" dirty="0" smtClean="0"/>
              <a:t>Opposite to linear DS. The values are not arranged in a sequence. Like Trees, Graphs, and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is useless if it cannot be processed, we must identify which operations are needed to process the data for solving given problem. 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Insertion: Adding new data item in DS.</a:t>
            </a:r>
          </a:p>
          <a:p>
            <a:pPr lvl="1"/>
            <a:r>
              <a:rPr lang="en-US" sz="2000" dirty="0" smtClean="0"/>
              <a:t>Deletion: Deleting a data item from DS.</a:t>
            </a:r>
          </a:p>
          <a:p>
            <a:pPr lvl="1"/>
            <a:r>
              <a:rPr lang="en-US" sz="2000" dirty="0" smtClean="0"/>
              <a:t>Searching: Finding specific data item in the list.</a:t>
            </a:r>
          </a:p>
          <a:p>
            <a:pPr lvl="1"/>
            <a:r>
              <a:rPr lang="en-US" sz="2000" dirty="0" smtClean="0"/>
              <a:t>Traversing: Access each record exactly once called traversing or visiting.</a:t>
            </a:r>
          </a:p>
          <a:p>
            <a:pPr lvl="1"/>
            <a:r>
              <a:rPr lang="en-US" sz="2000" dirty="0" smtClean="0"/>
              <a:t>Sorting: Arranging the data items in the DS.</a:t>
            </a:r>
          </a:p>
          <a:p>
            <a:pPr lvl="1"/>
            <a:r>
              <a:rPr lang="en-US" sz="2000" dirty="0" smtClean="0"/>
              <a:t>Merging: Combining multiple groups into a single group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 algorithm is a well-defined and effective sequence of computation steps that takes some value, or set of values, as input and produces some value, or set of values, as output.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Linear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Linear algorithms does something, once to every object in the collection of objects. Looking up words in dictionary, adding all numbers in an array.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1 Course Overview">
  <a:themeElements>
    <a:clrScheme name="Lecture1 Course 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1 Course Overview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cture1 Course 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760</Words>
  <Application>Microsoft Office PowerPoint</Application>
  <PresentationFormat>On-screen Show (4:3)</PresentationFormat>
  <Paragraphs>111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Lecture1 Course Overview</vt:lpstr>
      <vt:lpstr>  Data Structures Introduction</vt:lpstr>
      <vt:lpstr>About you?</vt:lpstr>
      <vt:lpstr>General Overview</vt:lpstr>
      <vt:lpstr>Course objectives</vt:lpstr>
      <vt:lpstr>Course Contents</vt:lpstr>
      <vt:lpstr>What is a data structure?</vt:lpstr>
      <vt:lpstr>Types of Data Structures</vt:lpstr>
      <vt:lpstr>Operations on Data Structures</vt:lpstr>
      <vt:lpstr>Types of Algorithms:</vt:lpstr>
      <vt:lpstr>Slide 10</vt:lpstr>
      <vt:lpstr>Where Data Structure is Helpful?</vt:lpstr>
      <vt:lpstr>What is Data Structure Efficiency?</vt:lpstr>
      <vt:lpstr>Costs and Benefits</vt:lpstr>
      <vt:lpstr>Books</vt:lpstr>
      <vt:lpstr>Slide 15</vt:lpstr>
    </vt:vector>
  </TitlesOfParts>
  <Company>NUCES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FAST- National University of Computer and Emerging Sciences  Programming for Engineers (1) Introduction to  “C” Language</dc:title>
  <dc:creator>Shariq Bashir</dc:creator>
  <cp:lastModifiedBy>Asim</cp:lastModifiedBy>
  <cp:revision>172</cp:revision>
  <dcterms:created xsi:type="dcterms:W3CDTF">2006-10-05T22:51:40Z</dcterms:created>
  <dcterms:modified xsi:type="dcterms:W3CDTF">2018-09-09T14:23:21Z</dcterms:modified>
</cp:coreProperties>
</file>