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1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78" r:id="rId11"/>
    <p:sldId id="279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1273" autoAdjust="0"/>
  </p:normalViewPr>
  <p:slideViewPr>
    <p:cSldViewPr>
      <p:cViewPr varScale="1">
        <p:scale>
          <a:sx n="52" d="100"/>
          <a:sy n="52" d="100"/>
        </p:scale>
        <p:origin x="19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7115A4-A22E-4099-8836-55ED399A6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7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6527A12-3675-4016-9F94-ACD13E9C2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804CD9-4796-4AB8-89B3-ACAFD258889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Foundation  of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27A12-3675-4016-9F94-ACD13E9C29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data type is a 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concrete concept. 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It is already implemented. Now , it is up to the user to use it. Ex: Here, a is an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datatype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. It can only hold integral values. If we attempt to initialize it with values like 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true/false, 0.001, 2.34.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 Data Type(ADT)  is a model to create an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ADT.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Abstract Data Type(ADT) on the other hand , is merely a 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mathematical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model.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It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is a way of logically stating a mathematical concept or data structure. It is up to the programmer to define the implementation for ADTs 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Ex: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Stack : It can be implemented using an array or a linked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27A12-3675-4016-9F94-ACD13E9C29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D933A-DA86-4384-A428-758516BD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C466A-6743-4ABC-83E4-6BF272908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2133600" cy="56689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" y="457200"/>
            <a:ext cx="6248400" cy="56689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A1DF-FA93-4900-8B2F-76B9851AC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990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F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5DA4C-5821-4A0E-B5F9-D8A709421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9906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3530-BEEA-4BF6-8FF7-749F8D796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F09ED-62CA-40C7-A025-383E0180A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361D5-FB99-45B1-AA1D-8E50BDC3F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9C87-5604-4692-93DE-B2524377D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E8A34-F35E-4766-B418-5F7CF1A82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4D50E-8232-4908-8959-607AD4FFB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1F379-DAA1-487E-939E-0DA1865DD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2C004-719F-4E84-8654-90FE2951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58F6-21BB-46DA-9799-32775C019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600200"/>
            <a:ext cx="8247063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B5CEDA0-8EEA-453C-9D38-2017C7151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6511925"/>
            <a:ext cx="9144000" cy="34607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chemeClr val="accent2"/>
                </a:solidFill>
                <a:latin typeface="Arial" charset="0"/>
                <a:ea typeface="ＭＳ Ｐゴシック" charset="0"/>
              </a:rPr>
              <a:t>FAST, National University of Computer and Emerging Sciences, Islamabad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6200" y="6505575"/>
          <a:ext cx="476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6" imgW="71848" imgH="44334" progId="">
                  <p:embed/>
                </p:oleObj>
              </mc:Choice>
              <mc:Fallback>
                <p:oleObj r:id="rId16" imgW="71848" imgH="4433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6505575"/>
                        <a:ext cx="476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</a:rPr>
              <a:t>Lecture 2: Abstract Data Types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B055C0-ED86-48D8-8A66-A1CAD0EDBBA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GB" smtClean="0">
                <a:latin typeface="Arial" pitchFamily="34" charset="0"/>
              </a:rPr>
              <a:t>Abstract Data Types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dirty="0" smtClean="0">
                <a:solidFill>
                  <a:srgbClr val="3333FF"/>
                </a:solidFill>
                <a:latin typeface="Verdana" pitchFamily="34" charset="0"/>
              </a:rPr>
              <a:t>Asim Rehan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Data Structures, Abstract Data Types, and Implementations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Consider example of an airplane flight with 10 seats to be assigned</a:t>
            </a:r>
          </a:p>
          <a:p>
            <a:r>
              <a:rPr lang="en-GB" smtClean="0"/>
              <a:t>Tasks</a:t>
            </a:r>
          </a:p>
          <a:p>
            <a:pPr lvl="1"/>
            <a:r>
              <a:rPr lang="en-GB" smtClean="0"/>
              <a:t>List available seats</a:t>
            </a:r>
          </a:p>
          <a:p>
            <a:pPr lvl="1"/>
            <a:r>
              <a:rPr lang="en-GB" smtClean="0"/>
              <a:t>Reserve a seat</a:t>
            </a:r>
          </a:p>
          <a:p>
            <a:r>
              <a:rPr lang="en-GB" smtClean="0"/>
              <a:t>How to store, access data?</a:t>
            </a:r>
          </a:p>
        </p:txBody>
      </p:sp>
      <p:pic>
        <p:nvPicPr>
          <p:cNvPr id="14340" name="Picture 6" descr="j01960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629400" y="2743200"/>
            <a:ext cx="188595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Data Structures, Abstract Data Types, and Implementations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Consider example of an airplane flight with 10 seats to be assigned</a:t>
            </a:r>
          </a:p>
          <a:p>
            <a:r>
              <a:rPr lang="en-GB" smtClean="0"/>
              <a:t>Tasks</a:t>
            </a:r>
          </a:p>
          <a:p>
            <a:pPr lvl="1"/>
            <a:r>
              <a:rPr lang="en-GB" smtClean="0"/>
              <a:t>List available seats</a:t>
            </a:r>
          </a:p>
          <a:p>
            <a:pPr lvl="1"/>
            <a:r>
              <a:rPr lang="en-GB" smtClean="0"/>
              <a:t>Reserve a seat</a:t>
            </a:r>
          </a:p>
          <a:p>
            <a:r>
              <a:rPr lang="en-GB" smtClean="0"/>
              <a:t>How to store, access data?</a:t>
            </a:r>
          </a:p>
          <a:p>
            <a:pPr lvl="1"/>
            <a:r>
              <a:rPr lang="en-GB" smtClean="0"/>
              <a:t>10 individual variables</a:t>
            </a:r>
          </a:p>
          <a:p>
            <a:pPr lvl="1"/>
            <a:endParaRPr lang="en-GB" smtClean="0"/>
          </a:p>
        </p:txBody>
      </p:sp>
      <p:pic>
        <p:nvPicPr>
          <p:cNvPr id="15364" name="Picture 6" descr="j01960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629400" y="2743200"/>
            <a:ext cx="188595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Use 10 individual variables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1800" b="1" smtClean="0"/>
              <a:t>Algorithm to List available seats</a:t>
            </a:r>
          </a:p>
          <a:p>
            <a:pPr>
              <a:lnSpc>
                <a:spcPct val="80000"/>
              </a:lnSpc>
            </a:pPr>
            <a:endParaRPr lang="en-GB" sz="1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1. If seat1 == </a:t>
            </a:r>
            <a:r>
              <a:rPr lang="en-GB" altLang="ja-JP" sz="1800" smtClean="0">
                <a:latin typeface="Arial" pitchFamily="34" charset="0"/>
              </a:rPr>
              <a:t>‘</a:t>
            </a:r>
            <a:r>
              <a:rPr lang="en-GB" altLang="ja-JP" sz="1800" smtClean="0"/>
              <a:t> </a:t>
            </a:r>
            <a:r>
              <a:rPr lang="en-GB" altLang="ja-JP" sz="1800" smtClean="0">
                <a:latin typeface="Arial" pitchFamily="34" charset="0"/>
              </a:rPr>
              <a:t>’</a:t>
            </a:r>
            <a:r>
              <a:rPr lang="en-GB" altLang="ja-JP" sz="1800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		display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2. If seat2 == </a:t>
            </a:r>
            <a:r>
              <a:rPr lang="en-GB" altLang="ja-JP" sz="1800" smtClean="0">
                <a:latin typeface="Arial" pitchFamily="34" charset="0"/>
              </a:rPr>
              <a:t>‘</a:t>
            </a:r>
            <a:r>
              <a:rPr lang="en-GB" altLang="ja-JP" sz="1800" smtClean="0"/>
              <a:t> </a:t>
            </a:r>
            <a:r>
              <a:rPr lang="en-GB" altLang="ja-JP" sz="1800" smtClean="0">
                <a:latin typeface="Arial" pitchFamily="34" charset="0"/>
              </a:rPr>
              <a:t>’</a:t>
            </a:r>
            <a:r>
              <a:rPr lang="en-GB" altLang="ja-JP" sz="1800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		 display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10. If seat10 == </a:t>
            </a:r>
            <a:r>
              <a:rPr lang="en-GB" altLang="ja-JP" sz="1800" smtClean="0">
                <a:latin typeface="Arial" pitchFamily="34" charset="0"/>
              </a:rPr>
              <a:t>‘</a:t>
            </a:r>
            <a:r>
              <a:rPr lang="en-GB" altLang="ja-JP" sz="1800" smtClean="0"/>
              <a:t> </a:t>
            </a:r>
            <a:r>
              <a:rPr lang="en-GB" altLang="ja-JP" sz="1800" smtClean="0">
                <a:latin typeface="Arial" pitchFamily="34" charset="0"/>
              </a:rPr>
              <a:t>’</a:t>
            </a:r>
            <a:r>
              <a:rPr lang="en-GB" altLang="ja-JP" sz="1800" smtClean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smtClean="0"/>
              <a:t>		 display 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1800" smtClean="0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GB" sz="1800" b="1" smtClean="0"/>
              <a:t>Algorithm to Reserve a seat</a:t>
            </a:r>
          </a:p>
          <a:p>
            <a:pPr marL="381000" indent="-381000">
              <a:lnSpc>
                <a:spcPct val="80000"/>
              </a:lnSpc>
            </a:pPr>
            <a:endParaRPr lang="en-GB" sz="1800" b="1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1. Set DONE to false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2. If seat1 ==</a:t>
            </a:r>
            <a:r>
              <a:rPr lang="en-GB" altLang="ja-JP" sz="1400" smtClean="0">
                <a:latin typeface="Arial" pitchFamily="34" charset="0"/>
              </a:rPr>
              <a:t>‘</a:t>
            </a:r>
            <a:r>
              <a:rPr lang="en-GB" altLang="ja-JP" sz="1400" smtClean="0"/>
              <a:t> </a:t>
            </a:r>
            <a:r>
              <a:rPr lang="en-GB" altLang="ja-JP" sz="1400" smtClean="0">
                <a:latin typeface="Arial" pitchFamily="34" charset="0"/>
              </a:rPr>
              <a:t>’</a:t>
            </a:r>
            <a:r>
              <a:rPr lang="en-GB" altLang="ja-JP" sz="1400" smtClean="0"/>
              <a:t>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print </a:t>
            </a:r>
            <a:r>
              <a:rPr lang="en-GB" altLang="ja-JP" sz="1400" smtClean="0">
                <a:latin typeface="Arial" pitchFamily="34" charset="0"/>
              </a:rPr>
              <a:t>“</a:t>
            </a:r>
            <a:r>
              <a:rPr lang="en-GB" altLang="ja-JP" sz="1400" smtClean="0"/>
              <a:t>do you want seat #1??</a:t>
            </a:r>
            <a:r>
              <a:rPr lang="en-GB" altLang="ja-JP" sz="1400" smtClean="0">
                <a:latin typeface="Arial" pitchFamily="34" charset="0"/>
              </a:rPr>
              <a:t>”</a:t>
            </a:r>
            <a:endParaRPr lang="en-GB" altLang="ja-JP" sz="140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Get answer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if answer==</a:t>
            </a:r>
            <a:r>
              <a:rPr lang="en-GB" altLang="ja-JP" sz="1400" smtClean="0">
                <a:latin typeface="Arial" pitchFamily="34" charset="0"/>
              </a:rPr>
              <a:t>‘</a:t>
            </a:r>
            <a:r>
              <a:rPr lang="en-GB" altLang="ja-JP" sz="1400" smtClean="0"/>
              <a:t>Y</a:t>
            </a:r>
            <a:r>
              <a:rPr lang="en-GB" altLang="ja-JP" sz="1400" smtClean="0">
                <a:latin typeface="Arial" pitchFamily="34" charset="0"/>
              </a:rPr>
              <a:t>’</a:t>
            </a:r>
            <a:r>
              <a:rPr lang="en-GB" altLang="ja-JP" sz="1400" smtClean="0"/>
              <a:t>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	set seat1 to </a:t>
            </a:r>
            <a:r>
              <a:rPr lang="en-GB" altLang="ja-JP" sz="1400" smtClean="0">
                <a:latin typeface="Arial" pitchFamily="34" charset="0"/>
              </a:rPr>
              <a:t>‘</a:t>
            </a:r>
            <a:r>
              <a:rPr lang="en-GB" altLang="ja-JP" sz="1400" smtClean="0"/>
              <a:t>X</a:t>
            </a:r>
            <a:r>
              <a:rPr lang="en-GB" altLang="ja-JP" sz="1400" smtClean="0">
                <a:latin typeface="Arial" pitchFamily="34" charset="0"/>
              </a:rPr>
              <a:t>’</a:t>
            </a:r>
            <a:endParaRPr lang="en-GB" altLang="ja-JP" sz="140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	set Done to True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3. If seat2 ==</a:t>
            </a:r>
            <a:r>
              <a:rPr lang="en-GB" altLang="ja-JP" sz="1400" smtClean="0">
                <a:latin typeface="Arial" pitchFamily="34" charset="0"/>
              </a:rPr>
              <a:t>‘</a:t>
            </a:r>
            <a:r>
              <a:rPr lang="en-GB" altLang="ja-JP" sz="1400" smtClean="0"/>
              <a:t> </a:t>
            </a:r>
            <a:r>
              <a:rPr lang="en-GB" altLang="ja-JP" sz="1400" smtClean="0">
                <a:latin typeface="Arial" pitchFamily="34" charset="0"/>
              </a:rPr>
              <a:t>’ and Done == false</a:t>
            </a:r>
            <a:r>
              <a:rPr lang="en-GB" altLang="ja-JP" sz="1400" smtClean="0"/>
              <a:t>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print </a:t>
            </a:r>
            <a:r>
              <a:rPr lang="en-GB" altLang="ja-JP" sz="1400" smtClean="0">
                <a:latin typeface="Arial" pitchFamily="34" charset="0"/>
              </a:rPr>
              <a:t>“</a:t>
            </a:r>
            <a:r>
              <a:rPr lang="en-GB" altLang="ja-JP" sz="1400" smtClean="0"/>
              <a:t>do you want seat #2??</a:t>
            </a:r>
            <a:r>
              <a:rPr lang="en-GB" altLang="ja-JP" sz="1400" smtClean="0">
                <a:latin typeface="Arial" pitchFamily="34" charset="0"/>
              </a:rPr>
              <a:t>”</a:t>
            </a:r>
            <a:endParaRPr lang="en-GB" altLang="ja-JP" sz="140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Get answer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if answer==</a:t>
            </a:r>
            <a:r>
              <a:rPr lang="en-GB" altLang="ja-JP" sz="1400" smtClean="0">
                <a:latin typeface="Arial" pitchFamily="34" charset="0"/>
              </a:rPr>
              <a:t>‘</a:t>
            </a:r>
            <a:r>
              <a:rPr lang="en-GB" altLang="ja-JP" sz="1400" smtClean="0"/>
              <a:t>Y</a:t>
            </a:r>
            <a:r>
              <a:rPr lang="en-GB" altLang="ja-JP" sz="1400" smtClean="0">
                <a:latin typeface="Arial" pitchFamily="34" charset="0"/>
              </a:rPr>
              <a:t>’</a:t>
            </a:r>
            <a:r>
              <a:rPr lang="en-GB" altLang="ja-JP" sz="1400" smtClean="0"/>
              <a:t>: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	set seat2 to </a:t>
            </a:r>
            <a:r>
              <a:rPr lang="en-GB" altLang="ja-JP" sz="1400" smtClean="0">
                <a:latin typeface="Arial" pitchFamily="34" charset="0"/>
              </a:rPr>
              <a:t>‘</a:t>
            </a:r>
            <a:r>
              <a:rPr lang="en-GB" altLang="ja-JP" sz="1400" smtClean="0"/>
              <a:t>X</a:t>
            </a:r>
            <a:r>
              <a:rPr lang="en-GB" altLang="ja-JP" sz="1400" smtClean="0">
                <a:latin typeface="Arial" pitchFamily="34" charset="0"/>
              </a:rPr>
              <a:t>’</a:t>
            </a:r>
            <a:endParaRPr lang="en-GB" altLang="ja-JP" sz="1400" smtClean="0"/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		set Done to True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r>
              <a:rPr lang="en-GB" sz="1400" smtClean="0"/>
              <a:t>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None/>
            </a:pPr>
            <a:endParaRPr lang="en-GB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Data Structures, Abstract Data Types, and 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  <a:p>
            <a:r>
              <a:rPr lang="en-GB" smtClean="0"/>
              <a:t>Consider example of an airplane flight with 10 seats to be assigned</a:t>
            </a:r>
          </a:p>
          <a:p>
            <a:r>
              <a:rPr lang="en-GB" smtClean="0"/>
              <a:t>Tasks</a:t>
            </a:r>
          </a:p>
          <a:p>
            <a:pPr lvl="1"/>
            <a:r>
              <a:rPr lang="en-GB" smtClean="0"/>
              <a:t>List available seats</a:t>
            </a:r>
          </a:p>
          <a:p>
            <a:pPr lvl="1"/>
            <a:r>
              <a:rPr lang="en-GB" smtClean="0"/>
              <a:t>Reserve a seat</a:t>
            </a:r>
          </a:p>
          <a:p>
            <a:r>
              <a:rPr lang="en-GB" smtClean="0"/>
              <a:t>How to store, access data?</a:t>
            </a:r>
          </a:p>
          <a:p>
            <a:pPr lvl="1"/>
            <a:r>
              <a:rPr lang="en-GB" smtClean="0"/>
              <a:t>10 individual variables</a:t>
            </a:r>
          </a:p>
          <a:p>
            <a:pPr lvl="1"/>
            <a:r>
              <a:rPr lang="en-GB" smtClean="0"/>
              <a:t>An array of variables</a:t>
            </a:r>
          </a:p>
        </p:txBody>
      </p:sp>
      <p:pic>
        <p:nvPicPr>
          <p:cNvPr id="17412" name="Picture 6" descr="j01960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629400" y="2743200"/>
            <a:ext cx="188595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Abstraction levels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What are different kinds of programming Languages?</a:t>
            </a:r>
          </a:p>
          <a:p>
            <a:pPr lvl="1"/>
            <a:r>
              <a:rPr lang="en-GB" smtClean="0"/>
              <a:t>Low-level/Assembly/High-level languages</a:t>
            </a:r>
          </a:p>
          <a:p>
            <a:pPr lvl="1"/>
            <a:endParaRPr lang="en-GB" smtClean="0"/>
          </a:p>
          <a:p>
            <a:r>
              <a:rPr lang="en-GB" smtClean="0"/>
              <a:t>Programming in a certain type of language involves abstraction</a:t>
            </a:r>
          </a:p>
          <a:p>
            <a:pPr lvl="1"/>
            <a:r>
              <a:rPr lang="en-GB" smtClean="0"/>
              <a:t>In order to simplify the representation</a:t>
            </a:r>
          </a:p>
          <a:p>
            <a:pPr lvl="1"/>
            <a:r>
              <a:rPr lang="en-GB" smtClean="0"/>
              <a:t>In order to make it easier to program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Abstraction levels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While programming in a high-level language we are not </a:t>
            </a:r>
            <a:r>
              <a:rPr lang="en-GB" i="1" smtClean="0"/>
              <a:t>that</a:t>
            </a:r>
            <a:r>
              <a:rPr lang="en-GB" smtClean="0"/>
              <a:t> bothered about low level representation</a:t>
            </a:r>
          </a:p>
          <a:p>
            <a:pPr lvl="1"/>
            <a:endParaRPr lang="en-GB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Abstract Data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Abstract data-types allow us to take our abstraction level, one-step further</a:t>
            </a:r>
          </a:p>
          <a:p>
            <a:endParaRPr lang="en-GB" smtClean="0"/>
          </a:p>
          <a:p>
            <a:r>
              <a:rPr lang="en-GB" smtClean="0"/>
              <a:t>Instead of focusing on how a particular data-structure can be implemented, focus is on </a:t>
            </a:r>
            <a:r>
              <a:rPr lang="en-GB" b="1" smtClean="0">
                <a:solidFill>
                  <a:srgbClr val="FF0000"/>
                </a:solidFill>
              </a:rPr>
              <a:t>what should be chosen to solve the problem</a:t>
            </a:r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38E622-A712-4E05-8172-3D4047B5073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latin typeface="Helvetica" pitchFamily="-84" charset="0"/>
              </a:rPr>
              <a:t>Abstract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u="sng" smtClean="0">
                <a:latin typeface="Helvetica" pitchFamily="-84" charset="0"/>
              </a:rPr>
              <a:t>Abstract Data Type (ADT)</a:t>
            </a:r>
            <a:r>
              <a:rPr lang="en-GB" sz="2400" smtClean="0">
                <a:latin typeface="Helvetica" pitchFamily="-84" charset="0"/>
              </a:rPr>
              <a:t>: a definition for a data type solely in terms of a set of values and a set of operations on that data type.</a:t>
            </a:r>
          </a:p>
          <a:p>
            <a:pPr eaLnBrk="1" hangingPunct="1">
              <a:lnSpc>
                <a:spcPct val="20000"/>
              </a:lnSpc>
            </a:pPr>
            <a:endParaRPr lang="en-GB" sz="2400" smtClean="0">
              <a:latin typeface="Helvetica" pitchFamily="-84" charset="0"/>
            </a:endParaRPr>
          </a:p>
          <a:p>
            <a:pPr eaLnBrk="1" hangingPunct="1">
              <a:lnSpc>
                <a:spcPct val="20000"/>
              </a:lnSpc>
            </a:pPr>
            <a:endParaRPr lang="en-GB" sz="2400" smtClean="0">
              <a:latin typeface="Helvetica" pitchFamily="-8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smtClean="0">
                <a:latin typeface="Helvetica" pitchFamily="-84" charset="0"/>
              </a:rPr>
              <a:t>Each ADT operation is defined by its inputs and outputs.</a:t>
            </a:r>
          </a:p>
          <a:p>
            <a:pPr lvl="1" eaLnBrk="1" hangingPunct="1"/>
            <a:r>
              <a:rPr lang="en-GB" sz="2000" smtClean="0">
                <a:latin typeface="Arial" pitchFamily="34" charset="0"/>
              </a:rPr>
              <a:t>Hide Implementation details (Encapsulation 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495E70-C3C4-42A4-8E7E-967455828B3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41400"/>
            <a:ext cx="81534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 MT Extra Bold" pitchFamily="18" charset="0"/>
              </a:rPr>
              <a:t>Def.</a:t>
            </a:r>
          </a:p>
          <a:p>
            <a:pPr algn="ctr">
              <a:defRPr/>
            </a:pPr>
            <a:r>
              <a:rPr lang="en-US" sz="2400" b="1" dirty="0">
                <a:latin typeface="Times New Roman MT Extra Bold" pitchFamily="18" charset="0"/>
              </a:rPr>
              <a:t>a collection of related data items</a:t>
            </a:r>
          </a:p>
          <a:p>
            <a:pPr algn="ctr">
              <a:defRPr/>
            </a:pPr>
            <a:r>
              <a:rPr lang="en-US" sz="2400" b="1" dirty="0">
                <a:latin typeface="Times New Roman MT Extra Bold" pitchFamily="18" charset="0"/>
              </a:rPr>
              <a:t>together with </a:t>
            </a:r>
          </a:p>
          <a:p>
            <a:pPr algn="ctr">
              <a:defRPr/>
            </a:pPr>
            <a:r>
              <a:rPr lang="en-US" sz="2400" b="1" dirty="0">
                <a:latin typeface="Times New Roman MT Extra Bold" pitchFamily="18" charset="0"/>
              </a:rPr>
              <a:t>an associated set of operations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sz="1800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sz="1800" dirty="0">
                <a:latin typeface="Times New Roman MT Extra Bold" pitchFamily="18" charset="0"/>
              </a:rPr>
              <a:t>e.g. whole numbers (integers) </a:t>
            </a:r>
          </a:p>
          <a:p>
            <a:pPr marL="1087438" lvl="3">
              <a:tabLst>
                <a:tab pos="349250" algn="l"/>
              </a:tabLst>
              <a:defRPr/>
            </a:pPr>
            <a:r>
              <a:rPr lang="en-US" sz="1800" dirty="0">
                <a:latin typeface="Times New Roman MT Extra Bold" pitchFamily="18" charset="0"/>
              </a:rPr>
              <a:t>Basic Operations: apply arithmetic operations (addition, subtraction, multiplication and division)  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sz="1800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sz="1800" dirty="0">
                <a:latin typeface="Times New Roman MT Extra Bold" pitchFamily="18" charset="0"/>
              </a:rPr>
              <a:t>e.g.  Flight reservation </a:t>
            </a:r>
            <a:br>
              <a:rPr lang="en-US" sz="1800" dirty="0">
                <a:latin typeface="Times New Roman MT Extra Bold" pitchFamily="18" charset="0"/>
              </a:rPr>
            </a:br>
            <a:r>
              <a:rPr lang="en-US" sz="1800" dirty="0">
                <a:latin typeface="Times New Roman MT Extra Bold" pitchFamily="18" charset="0"/>
              </a:rPr>
              <a:t>       Basic Operations:  find empty seat, reserve a seat, </a:t>
            </a:r>
            <a:br>
              <a:rPr lang="en-US" sz="1800" dirty="0">
                <a:latin typeface="Times New Roman MT Extra Bold" pitchFamily="18" charset="0"/>
              </a:rPr>
            </a:br>
            <a:r>
              <a:rPr lang="en-US" sz="1800" dirty="0">
                <a:latin typeface="Times New Roman MT Extra Bold" pitchFamily="18" charset="0"/>
              </a:rPr>
              <a:t>	   cancel a seat assignment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sz="1800" i="1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sz="1800" i="1" dirty="0">
                <a:latin typeface="Times New Roman MT Extra Bold" pitchFamily="18" charset="0"/>
              </a:rPr>
              <a:t>Why "abstract" ? </a:t>
            </a:r>
            <a:endParaRPr lang="en-US" sz="1800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sz="1800" dirty="0">
                <a:latin typeface="Times New Roman MT Extra Bold" pitchFamily="18" charset="0"/>
              </a:rPr>
              <a:t>Data, operations, and relations are studied </a:t>
            </a:r>
            <a:r>
              <a:rPr lang="en-US" sz="1800" b="1" dirty="0">
                <a:latin typeface="Times New Roman MT Extra Bold" pitchFamily="18" charset="0"/>
              </a:rPr>
              <a:t>independent of implementation.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sz="1800" dirty="0">
              <a:latin typeface="Times New Roman MT Extra Bold" pitchFamily="18" charset="0"/>
            </a:endParaRPr>
          </a:p>
          <a:p>
            <a:pPr indent="398463">
              <a:tabLst>
                <a:tab pos="349250" algn="l"/>
              </a:tabLst>
              <a:defRPr/>
            </a:pPr>
            <a:r>
              <a:rPr lang="en-US" sz="1800" i="1" dirty="0">
                <a:latin typeface="Times New Roman" pitchFamily="18" charset="0"/>
              </a:rPr>
              <a:t>   </a:t>
            </a:r>
            <a:r>
              <a:rPr lang="en-US" sz="1800" b="1" i="1" dirty="0">
                <a:latin typeface="Times New Roman" pitchFamily="18" charset="0"/>
              </a:rPr>
              <a:t>What</a:t>
            </a:r>
            <a:r>
              <a:rPr lang="en-US" sz="1800" i="1" dirty="0">
                <a:latin typeface="Times New Roman" pitchFamily="18" charset="0"/>
              </a:rPr>
              <a:t>  </a:t>
            </a:r>
            <a:r>
              <a:rPr lang="en-US" sz="1800" dirty="0">
                <a:latin typeface="Times New Roman" pitchFamily="18" charset="0"/>
              </a:rPr>
              <a:t>not  </a:t>
            </a:r>
            <a:r>
              <a:rPr lang="en-US" sz="1800" b="1" i="1" dirty="0">
                <a:latin typeface="Times New Roman" pitchFamily="18" charset="0"/>
              </a:rPr>
              <a:t>how</a:t>
            </a:r>
            <a:r>
              <a:rPr lang="en-US" sz="1800" dirty="0">
                <a:latin typeface="Times New Roman" pitchFamily="18" charset="0"/>
              </a:rPr>
              <a:t>  is the focus</a:t>
            </a:r>
            <a:r>
              <a:rPr lang="en-US" sz="1800" dirty="0">
                <a:latin typeface="Times" pitchFamily="-84" charset="0"/>
              </a:rPr>
              <a:t>.</a:t>
            </a:r>
            <a:r>
              <a:rPr lang="en-US" sz="1800" dirty="0">
                <a:latin typeface="Times New Roman MT Extra Bold" pitchFamily="18" charset="0"/>
              </a:rPr>
              <a:t>  </a:t>
            </a:r>
          </a:p>
          <a:p>
            <a:pPr indent="398463">
              <a:spcBef>
                <a:spcPct val="20000"/>
              </a:spcBef>
              <a:tabLst>
                <a:tab pos="349250" algn="l"/>
              </a:tabLst>
              <a:defRPr/>
            </a:pPr>
            <a:endParaRPr lang="en-US" sz="2000" dirty="0">
              <a:latin typeface="Times New Roman MT Extra Bold" pitchFamily="18" charset="0"/>
            </a:endParaRP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Abstract 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3E19F75-FA4F-40A0-A6C2-7BF08A72B55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1123950"/>
            <a:ext cx="830580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lvl="2"/>
            <a:r>
              <a:rPr lang="en-US" sz="2000" dirty="0">
                <a:latin typeface="Times New Roman MT Extra Bold" pitchFamily="18" charset="0"/>
              </a:rPr>
              <a:t>Def. Consists </a:t>
            </a:r>
            <a:r>
              <a:rPr lang="en-US" sz="2000" dirty="0" smtClean="0">
                <a:latin typeface="Times New Roman MT Extra Bold" pitchFamily="18" charset="0"/>
              </a:rPr>
              <a:t>of</a:t>
            </a:r>
          </a:p>
          <a:p>
            <a:pPr marL="514350" lvl="2"/>
            <a:r>
              <a:rPr lang="en-US" sz="2400" b="1" dirty="0" smtClean="0">
                <a:latin typeface="Times New Roman MT Extra Bold" pitchFamily="18" charset="0"/>
              </a:rPr>
              <a:t>storage </a:t>
            </a:r>
            <a:r>
              <a:rPr lang="en-US" sz="2400" b="1" dirty="0">
                <a:latin typeface="Times New Roman MT Extra Bold" pitchFamily="18" charset="0"/>
              </a:rPr>
              <a:t>structures (data structures) to store the data items </a:t>
            </a:r>
          </a:p>
          <a:p>
            <a:pPr marL="514350" lvl="2" algn="ctr"/>
            <a:r>
              <a:rPr lang="en-US" sz="2400" b="1" dirty="0">
                <a:latin typeface="Times New Roman MT Extra Bold" pitchFamily="18" charset="0"/>
              </a:rPr>
              <a:t>and</a:t>
            </a:r>
          </a:p>
          <a:p>
            <a:pPr marL="514350" lvl="2" algn="ctr"/>
            <a:r>
              <a:rPr lang="en-US" sz="2400" b="1" dirty="0">
                <a:latin typeface="Times New Roman MT Extra Bold" pitchFamily="18" charset="0"/>
              </a:rPr>
              <a:t>algorithms for the basic operations</a:t>
            </a:r>
          </a:p>
          <a:p>
            <a:pPr marL="285750"/>
            <a:endParaRPr lang="en-US" sz="2400" dirty="0">
              <a:latin typeface="Times New Roman MT Extra Bold" pitchFamily="18" charset="0"/>
            </a:endParaRPr>
          </a:p>
          <a:p>
            <a:pPr marL="285750" algn="just"/>
            <a:r>
              <a:rPr lang="en-US" sz="2000" dirty="0">
                <a:latin typeface="Times New Roman MT Extra Bold" pitchFamily="18" charset="0"/>
              </a:rPr>
              <a:t>The storage structures/data structures used in implementations are provided in a language </a:t>
            </a:r>
            <a:r>
              <a:rPr lang="en-US" sz="2000" i="1" dirty="0">
                <a:latin typeface="Times New Roman MT Extra Bold" pitchFamily="18" charset="0"/>
              </a:rPr>
              <a:t>(primitive </a:t>
            </a:r>
            <a:r>
              <a:rPr lang="en-US" sz="2000" dirty="0">
                <a:latin typeface="Times New Roman MT Extra Bold" pitchFamily="18" charset="0"/>
              </a:rPr>
              <a:t>or</a:t>
            </a:r>
            <a:r>
              <a:rPr lang="en-US" sz="2000" i="1" dirty="0">
                <a:latin typeface="Times New Roman MT Extra Bold" pitchFamily="18" charset="0"/>
              </a:rPr>
              <a:t> </a:t>
            </a:r>
            <a:r>
              <a:rPr lang="en-US" sz="2000" i="1" dirty="0" smtClean="0">
                <a:latin typeface="Times New Roman MT Extra Bold" pitchFamily="18" charset="0"/>
              </a:rPr>
              <a:t>built-in) </a:t>
            </a:r>
            <a:r>
              <a:rPr lang="en-US" sz="2000" dirty="0" smtClean="0">
                <a:latin typeface="Times New Roman MT Extra Bold" pitchFamily="18" charset="0"/>
              </a:rPr>
              <a:t>or </a:t>
            </a:r>
            <a:r>
              <a:rPr lang="en-US" sz="2000" dirty="0">
                <a:latin typeface="Times New Roman MT Extra Bold" pitchFamily="18" charset="0"/>
              </a:rPr>
              <a:t>are built from the language constructs </a:t>
            </a:r>
            <a:r>
              <a:rPr lang="en-US" sz="2000" i="1" dirty="0">
                <a:latin typeface="Times New Roman MT Extra Bold" pitchFamily="18" charset="0"/>
              </a:rPr>
              <a:t>(user-defined).</a:t>
            </a:r>
            <a:endParaRPr lang="en-US" sz="2000" dirty="0">
              <a:latin typeface="Times New Roman MT Extra Bold" pitchFamily="18" charset="0"/>
            </a:endParaRPr>
          </a:p>
          <a:p>
            <a:pPr marL="285750" algn="just"/>
            <a:endParaRPr lang="en-US" sz="2000" dirty="0">
              <a:latin typeface="Times New Roman MT Extra Bold" pitchFamily="18" charset="0"/>
            </a:endParaRPr>
          </a:p>
          <a:p>
            <a:pPr marL="285750" algn="just"/>
            <a:r>
              <a:rPr lang="en-US" sz="2000" dirty="0">
                <a:latin typeface="Times New Roman MT Extra Bold" pitchFamily="18" charset="0"/>
              </a:rPr>
              <a:t>In either case, successful software design uses </a:t>
            </a:r>
            <a:r>
              <a:rPr lang="en-US" sz="2000" i="1" u="sng" dirty="0">
                <a:latin typeface="Times New Roman MT Extra Bold" pitchFamily="18" charset="0"/>
              </a:rPr>
              <a:t>data abstraction</a:t>
            </a:r>
            <a:endParaRPr lang="en-US" sz="2000" b="1" dirty="0">
              <a:latin typeface="Times New Roman MT Extra Bold" pitchFamily="18" charset="0"/>
            </a:endParaRPr>
          </a:p>
          <a:p>
            <a:pPr marL="285750" algn="just"/>
            <a:endParaRPr lang="en-US" sz="800" dirty="0">
              <a:latin typeface="Times New Roman MT Extra Bold" pitchFamily="18" charset="0"/>
            </a:endParaRPr>
          </a:p>
          <a:p>
            <a:pPr marL="742950" lvl="1" algn="just">
              <a:buFont typeface="Arial" pitchFamily="34" charset="0"/>
              <a:buChar char="•"/>
            </a:pPr>
            <a:r>
              <a:rPr lang="en-US" sz="2000" b="1" i="1" dirty="0">
                <a:latin typeface="Times New Roman MT Extra Bold" pitchFamily="18" charset="0"/>
              </a:rPr>
              <a:t>Separating the </a:t>
            </a:r>
            <a:r>
              <a:rPr lang="en-US" sz="2000" b="1" i="1" u="sng" dirty="0">
                <a:latin typeface="Times New Roman MT Extra Bold" pitchFamily="18" charset="0"/>
              </a:rPr>
              <a:t>definition</a:t>
            </a:r>
            <a:r>
              <a:rPr lang="en-US" sz="2000" b="1" i="1" dirty="0">
                <a:latin typeface="Times New Roman MT Extra Bold" pitchFamily="18" charset="0"/>
              </a:rPr>
              <a:t> of a data type from its </a:t>
            </a:r>
            <a:r>
              <a:rPr lang="en-US" sz="2000" b="1" i="1" u="sng" dirty="0">
                <a:latin typeface="Times New Roman MT Extra Bold" pitchFamily="18" charset="0"/>
              </a:rPr>
              <a:t>implementation</a:t>
            </a:r>
            <a:r>
              <a:rPr lang="en-US" sz="2000" b="1" i="1" dirty="0">
                <a:latin typeface="Times New Roman MT Extra Bold" pitchFamily="18" charset="0"/>
              </a:rPr>
              <a:t>.</a:t>
            </a:r>
            <a:endParaRPr lang="en-US" sz="2400" i="1" dirty="0">
              <a:latin typeface="Times New Roman MT Extra Bold" pitchFamily="18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pPr eaLnBrk="1" hangingPunct="1"/>
            <a:r>
              <a:rPr lang="en-GB" smtClean="0">
                <a:latin typeface="Arial" pitchFamily="34" charset="0"/>
              </a:rPr>
              <a:t>Abstract 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7726EB-B5C7-40E7-B604-59246050462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pPr eaLnBrk="1" hangingPunct="1"/>
            <a:r>
              <a:rPr lang="en-GB" smtClean="0">
                <a:latin typeface="Helvetica" pitchFamily="-84" charset="0"/>
              </a:rPr>
              <a:t>Data Structure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70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>
                <a:latin typeface="Helvetica" pitchFamily="-84" charset="0"/>
              </a:rPr>
              <a:t>A </a:t>
            </a:r>
            <a:r>
              <a:rPr lang="en-GB" u="sng" smtClean="0">
                <a:latin typeface="Helvetica" pitchFamily="-84" charset="0"/>
              </a:rPr>
              <a:t>data structure</a:t>
            </a:r>
            <a:r>
              <a:rPr lang="en-GB" smtClean="0">
                <a:latin typeface="Helvetica" pitchFamily="-84" charset="0"/>
              </a:rPr>
              <a:t> is the physical implementation of an ADT.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smtClean="0">
                <a:latin typeface="Helvetica" pitchFamily="-84" charset="0"/>
              </a:rPr>
              <a:t>Each operation associated with the ADT is implemented by one or more subroutines in the implementation.</a:t>
            </a:r>
          </a:p>
          <a:p>
            <a:pPr lvl="1" eaLnBrk="1" hangingPunct="1">
              <a:lnSpc>
                <a:spcPct val="90000"/>
              </a:lnSpc>
            </a:pPr>
            <a:endParaRPr lang="en-GB" sz="2300" smtClean="0">
              <a:latin typeface="Helvetica" pitchFamily="-84" charset="0"/>
            </a:endParaRPr>
          </a:p>
          <a:p>
            <a:pPr eaLnBrk="1" hangingPunct="1">
              <a:lnSpc>
                <a:spcPct val="0"/>
              </a:lnSpc>
            </a:pPr>
            <a:endParaRPr lang="en-GB" sz="2400" smtClean="0">
              <a:latin typeface="Helvetica" pitchFamily="-8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u="sng" smtClean="0">
                <a:latin typeface="Helvetica" pitchFamily="-84" charset="0"/>
              </a:rPr>
              <a:t>Data structure</a:t>
            </a:r>
            <a:r>
              <a:rPr lang="en-GB" smtClean="0">
                <a:latin typeface="Helvetica" pitchFamily="-84" charset="0"/>
              </a:rPr>
              <a:t> usually refers to an organization of data in main memory.</a:t>
            </a:r>
          </a:p>
          <a:p>
            <a:pPr eaLnBrk="1" hangingPunct="1">
              <a:lnSpc>
                <a:spcPct val="90000"/>
              </a:lnSpc>
            </a:pPr>
            <a:endParaRPr lang="en-GB" smtClean="0">
              <a:latin typeface="Helvetica" pitchFamily="-84" charset="0"/>
            </a:endParaRPr>
          </a:p>
          <a:p>
            <a:pPr eaLnBrk="1" hangingPunct="1">
              <a:lnSpc>
                <a:spcPct val="10000"/>
              </a:lnSpc>
            </a:pPr>
            <a:endParaRPr lang="en-GB" smtClean="0">
              <a:latin typeface="Helvetica" pitchFamily="-8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u="sng" smtClean="0">
                <a:latin typeface="Helvetica" pitchFamily="-84" charset="0"/>
              </a:rPr>
              <a:t>File structure</a:t>
            </a:r>
            <a:r>
              <a:rPr lang="en-GB" smtClean="0">
                <a:latin typeface="Helvetica" pitchFamily="-84" charset="0"/>
              </a:rPr>
              <a:t> is an organization for data on peripheral storage, such as a disk drive.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2C9A50-C95D-4663-813A-F8F46994050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990600" y="990600"/>
            <a:ext cx="7239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590800" y="1295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Data Type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600200" y="2057400"/>
            <a:ext cx="6248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600200" y="4191000"/>
            <a:ext cx="6248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7244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736725" y="2251075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2400">
              <a:latin typeface="Times New Roman" pitchFamily="18" charset="0"/>
            </a:endParaRP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1828800" y="2286000"/>
            <a:ext cx="25146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ADT: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Type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Operations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5118100" y="2466975"/>
            <a:ext cx="25019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Data Items: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  Logical Form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5027613" y="2286000"/>
            <a:ext cx="2514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5029200" y="4419600"/>
            <a:ext cx="2514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5181600" y="4572000"/>
            <a:ext cx="2514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Data Items: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400">
                <a:latin typeface="Helvetica" pitchFamily="-84" charset="0"/>
              </a:rPr>
              <a:t>  Physical Form</a:t>
            </a:r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1828800" y="4343400"/>
            <a:ext cx="26590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-84" charset="0"/>
              </a:rPr>
              <a:t>Data Structure:</a:t>
            </a:r>
          </a:p>
          <a:p>
            <a:pPr lvl="1"/>
            <a:r>
              <a:rPr lang="en-US" sz="2400">
                <a:latin typeface="Helvetica" pitchFamily="-84" charset="0"/>
              </a:rPr>
              <a:t>Storage Space</a:t>
            </a:r>
          </a:p>
          <a:p>
            <a:pPr lvl="1"/>
            <a:r>
              <a:rPr lang="en-US" sz="2400">
                <a:latin typeface="Helvetica" pitchFamily="-84" charset="0"/>
              </a:rPr>
              <a:t>Subroutines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 Course Overview">
  <a:themeElements>
    <a:clrScheme name="Lecture1 Course 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1 Course Overview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cture1 Course 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Course Over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Course Over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511</Words>
  <Application>Microsoft Office PowerPoint</Application>
  <PresentationFormat>On-screen Show (4:3)</PresentationFormat>
  <Paragraphs>137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Helvetica</vt:lpstr>
      <vt:lpstr>Times</vt:lpstr>
      <vt:lpstr>Times New Roman</vt:lpstr>
      <vt:lpstr>Times New Roman MT Extra Bold</vt:lpstr>
      <vt:lpstr>Trebuchet MS</vt:lpstr>
      <vt:lpstr>Verdana</vt:lpstr>
      <vt:lpstr>Wingdings</vt:lpstr>
      <vt:lpstr>Lecture1 Course Overview</vt:lpstr>
      <vt:lpstr>Abstract Data Types</vt:lpstr>
      <vt:lpstr>Abstraction levels</vt:lpstr>
      <vt:lpstr>Abstraction levels</vt:lpstr>
      <vt:lpstr>Abstract Data Types</vt:lpstr>
      <vt:lpstr>Abstract Data Types</vt:lpstr>
      <vt:lpstr>Abstract Data Types</vt:lpstr>
      <vt:lpstr>Abstract Data Types</vt:lpstr>
      <vt:lpstr>Data Structure</vt:lpstr>
      <vt:lpstr>PowerPoint Presentation</vt:lpstr>
      <vt:lpstr>Data Structures, Abstract Data Types, and Implementations</vt:lpstr>
      <vt:lpstr>Data Structures, Abstract Data Types, and Implementations</vt:lpstr>
      <vt:lpstr>Use 10 individual variables</vt:lpstr>
      <vt:lpstr>Data Structures, Abstract Data Types, and Implementations</vt:lpstr>
    </vt:vector>
  </TitlesOfParts>
  <Company>NUCES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FAST- National University of Computer and Emerging Sciences  Programming for Engineers (1) Introduction to  “C” Language</dc:title>
  <dc:creator>Shariq Bashir</dc:creator>
  <cp:lastModifiedBy>Asim</cp:lastModifiedBy>
  <cp:revision>172</cp:revision>
  <dcterms:created xsi:type="dcterms:W3CDTF">2006-10-05T22:51:40Z</dcterms:created>
  <dcterms:modified xsi:type="dcterms:W3CDTF">2022-02-22T08:28:52Z</dcterms:modified>
</cp:coreProperties>
</file>