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74" r:id="rId2"/>
    <p:sldId id="290" r:id="rId3"/>
    <p:sldId id="325" r:id="rId4"/>
    <p:sldId id="326" r:id="rId5"/>
    <p:sldId id="327" r:id="rId6"/>
    <p:sldId id="324" r:id="rId7"/>
    <p:sldId id="292" r:id="rId8"/>
    <p:sldId id="291" r:id="rId9"/>
    <p:sldId id="294" r:id="rId10"/>
    <p:sldId id="293" r:id="rId11"/>
    <p:sldId id="330" r:id="rId12"/>
    <p:sldId id="307" r:id="rId13"/>
    <p:sldId id="332" r:id="rId14"/>
    <p:sldId id="33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3300"/>
    <a:srgbClr val="99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186" autoAdjust="0"/>
  </p:normalViewPr>
  <p:slideViewPr>
    <p:cSldViewPr>
      <p:cViewPr varScale="1">
        <p:scale>
          <a:sx n="60" d="100"/>
          <a:sy n="60" d="100"/>
        </p:scale>
        <p:origin x="16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A31F-C968-49B0-8C60-5CBF9CCE24EF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016B-BC04-40A9-B58C-E92437F3F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41C7EF-C639-49E9-8AF4-8217638540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0C5CEB8-2C23-4434-A420-EB79CECC7942}" type="slidenum">
              <a:rPr lang="en-US"/>
              <a:pPr/>
              <a:t>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1C7EF-C639-49E9-8AF4-8217638540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1C7EF-C639-49E9-8AF4-8217638540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1C7EF-C639-49E9-8AF4-8217638540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598488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  <a:defRPr/>
            </a:pPr>
            <a:endParaRPr lang="en-GB" dirty="0">
              <a:latin typeface="Arial" charset="0"/>
              <a:cs typeface="Arial Unicode MS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598488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ja-JP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 any case, when a new item enters a queue, it does so at the rear.</a:t>
            </a:r>
            <a:endParaRPr lang="en-GB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258763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spcBef>
                <a:spcPts val="450"/>
              </a:spcBef>
              <a:buFont typeface="Arial" charset="0"/>
              <a:buNone/>
              <a:defRPr/>
            </a:pPr>
            <a:endParaRPr lang="en-GB" dirty="0">
              <a:latin typeface="Arial" charset="0"/>
              <a:cs typeface="Arial Unicode MS" charset="0"/>
            </a:endParaRP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1C7EF-C639-49E9-8AF4-8217638540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Ready</a:t>
            </a:r>
            <a:r>
              <a:rPr lang="fr-FR" dirty="0" smtClean="0"/>
              <a:t> queue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C618F7D-F2EB-4969-92AB-37C7C0FA9D7C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1C7EF-C639-49E9-8AF4-8217638540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1C7EF-C639-49E9-8AF4-8217638540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4B9DDE-61FC-462F-86DF-45A046F24D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2B8D2-9AF0-44A8-81D6-0278E2496F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2250" y="533400"/>
            <a:ext cx="2114550" cy="559276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533400"/>
            <a:ext cx="6191250" cy="5592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4B759-8A1F-4C13-974C-7F9D6547F5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1B67E-011B-42B1-8B57-63A5F8B412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7D01A-A608-4EC2-97FC-EC6C00E283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362C0-D7EA-4993-9712-7047A7F4A1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E5B46-80AC-4954-969E-9B94C9B503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7E566-3CAC-469B-AF92-F2A3063F9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9C718-BAFC-47D1-9F3D-94C1A228EE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460B6-899C-40AE-A053-DC997E13DD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2290D-FB3A-4D7A-8774-210460FE7C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61B67E-011B-42B1-8B57-63A5F8B412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14" imgW="71848" imgH="44334" progId="">
                  <p:embed/>
                </p:oleObj>
              </mc:Choice>
              <mc:Fallback>
                <p:oleObj r:id="rId14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2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Queues</a:t>
            </a:r>
            <a:endParaRPr lang="en-US" sz="2000" b="1" dirty="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200400"/>
            <a:ext cx="8458200" cy="3124200"/>
          </a:xfrm>
        </p:spPr>
        <p:txBody>
          <a:bodyPr/>
          <a:lstStyle/>
          <a:p>
            <a:pPr algn="ctr" eaLnBrk="1" hangingPunct="1"/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Queues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>
                <a:solidFill>
                  <a:srgbClr val="0000FF"/>
                </a:solidFill>
              </a:rPr>
              <a:t>Asim Rehan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4400" b="1" dirty="0" smtClean="0">
                <a:solidFill>
                  <a:schemeClr val="accent2"/>
                </a:solidFill>
                <a:latin typeface="Trebuchet MS" charset="0"/>
                <a:ea typeface="ＭＳ Ｐゴシック" charset="0"/>
              </a:rPr>
              <a:t>NUML</a:t>
            </a:r>
            <a:endParaRPr lang="en-US" sz="4400" b="1" dirty="0">
              <a:solidFill>
                <a:schemeClr val="accent2"/>
              </a:solidFill>
              <a:latin typeface="Trebuchet MS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noProof="0"/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noProof="0"/>
              <a:t>Static</a:t>
            </a:r>
          </a:p>
          <a:p>
            <a:pPr lvl="1">
              <a:defRPr/>
            </a:pPr>
            <a:r>
              <a:rPr lang="en-US" noProof="0"/>
              <a:t>Queue is implemented by an array, and size of queue remains </a:t>
            </a:r>
            <a:r>
              <a:rPr lang="en-US" noProof="0" smtClean="0"/>
              <a:t>fix</a:t>
            </a:r>
          </a:p>
          <a:p>
            <a:pPr lvl="1">
              <a:defRPr/>
            </a:pPr>
            <a:endParaRPr lang="en-US" noProof="0"/>
          </a:p>
          <a:p>
            <a:pPr>
              <a:defRPr/>
            </a:pPr>
            <a:r>
              <a:rPr lang="en-US" noProof="0"/>
              <a:t>Dynamic</a:t>
            </a:r>
          </a:p>
          <a:p>
            <a:pPr lvl="1">
              <a:defRPr/>
            </a:pPr>
            <a:r>
              <a:rPr lang="en-US" noProof="0"/>
              <a:t>A </a:t>
            </a:r>
            <a:r>
              <a:rPr lang="en-US" b="1" noProof="0"/>
              <a:t>queue</a:t>
            </a:r>
            <a:r>
              <a:rPr lang="en-US" noProof="0"/>
              <a:t> can be </a:t>
            </a:r>
            <a:r>
              <a:rPr lang="en-US" b="1" noProof="0"/>
              <a:t>implemented</a:t>
            </a:r>
            <a:r>
              <a:rPr lang="en-US" noProof="0"/>
              <a:t> as a </a:t>
            </a:r>
            <a:r>
              <a:rPr lang="en-US" b="1" noProof="0"/>
              <a:t>linked list</a:t>
            </a:r>
            <a:r>
              <a:rPr lang="en-US" noProof="0"/>
              <a:t>, and </a:t>
            </a:r>
            <a:r>
              <a:rPr lang="en-US" i="1" noProof="0"/>
              <a:t>expand</a:t>
            </a:r>
            <a:r>
              <a:rPr lang="en-US" noProof="0"/>
              <a:t> or </a:t>
            </a:r>
            <a:r>
              <a:rPr lang="en-US" i="1" noProof="0"/>
              <a:t>shrink </a:t>
            </a:r>
            <a:r>
              <a:rPr lang="en-US" noProof="0"/>
              <a:t>with each </a:t>
            </a:r>
            <a:r>
              <a:rPr lang="en-US" i="1" noProof="0"/>
              <a:t>enqueue</a:t>
            </a:r>
            <a:r>
              <a:rPr lang="en-US" noProof="0"/>
              <a:t> or </a:t>
            </a:r>
            <a:r>
              <a:rPr lang="en-US" i="1" noProof="0"/>
              <a:t>dequeue</a:t>
            </a:r>
            <a:r>
              <a:rPr lang="en-US" noProof="0"/>
              <a:t>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noProof="0" smtClean="0"/>
              <a:t>Alternative Array </a:t>
            </a:r>
            <a:r>
              <a:rPr lang="en-US" noProof="0"/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noProof="0" smtClean="0"/>
              <a:t>Use two counters that signify rear and front</a:t>
            </a:r>
          </a:p>
          <a:p>
            <a:pPr>
              <a:defRPr/>
            </a:pPr>
            <a:endParaRPr lang="en-US" sz="2400" noProof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447800" y="2514600"/>
          <a:ext cx="533400" cy="3313119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B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EF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209800" y="2620963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ＭＳ Ｐゴシック" charset="0"/>
                <a:cs typeface="ＭＳ Ｐゴシック" charset="0"/>
              </a:rPr>
              <a:t>First Element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209800" y="5410200"/>
            <a:ext cx="2209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  <a:cs typeface="ＭＳ Ｐゴシック" charset="0"/>
              </a:rPr>
              <a:t>Last Element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286000" y="5715000"/>
            <a:ext cx="1752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i="1">
                <a:latin typeface="Arial" charset="0"/>
                <a:ea typeface="ＭＳ Ｐゴシック" charset="0"/>
                <a:cs typeface="ＭＳ Ｐゴシック" charset="0"/>
              </a:rPr>
              <a:t>maxlength</a:t>
            </a: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09600" y="23622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914400" y="2667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0" y="2362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Front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133600" y="2971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latin typeface="Arial" charset="0"/>
                <a:ea typeface="ＭＳ Ｐゴシック" charset="0"/>
                <a:cs typeface="ＭＳ Ｐゴシック" charset="0"/>
              </a:rPr>
              <a:t>Second Element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19812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19812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 flipH="1">
            <a:off x="19812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2362200" y="3200400"/>
            <a:ext cx="533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sz="1200" b="1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609600" y="5181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914400" y="5486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0" y="5181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Rear</a:t>
            </a: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>
            <a:off x="14478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3258553" y="3360654"/>
            <a:ext cx="58674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When queue is empty both front and rear are set to -1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While </a:t>
            </a:r>
            <a:r>
              <a:rPr lang="en-US" sz="2000" dirty="0" err="1">
                <a:latin typeface="Times New Roman" charset="0"/>
                <a:ea typeface="ＭＳ Ｐゴシック" charset="0"/>
                <a:cs typeface="ＭＳ Ｐゴシック" charset="0"/>
              </a:rPr>
              <a:t>enqueueing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 increment rear by 1, and while </a:t>
            </a:r>
            <a:r>
              <a:rPr lang="en-US" sz="2000" dirty="0" err="1">
                <a:latin typeface="Times New Roman" charset="0"/>
                <a:ea typeface="ＭＳ Ｐゴシック" charset="0"/>
                <a:cs typeface="ＭＳ Ｐゴシック" charset="0"/>
              </a:rPr>
              <a:t>dequeueing</a:t>
            </a: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 increment front by 1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Times New Roman" charset="0"/>
                <a:ea typeface="ＭＳ Ｐゴシック" charset="0"/>
                <a:cs typeface="ＭＳ Ｐゴシック" charset="0"/>
              </a:rPr>
              <a:t>When there is only one value in the Queue, both rear and front have same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6553200" y="7143750"/>
            <a:ext cx="2133600" cy="4762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F6B1DBC-76AE-4C2A-B022-F450BD0838C2}" type="slidenum">
              <a:rPr lang="en-US" sz="1000"/>
              <a:pPr/>
              <a:t>12</a:t>
            </a:fld>
            <a:endParaRPr lang="en-US" sz="10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z="2400" noProof="0"/>
              <a:t>Array Implementation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990600" y="1524000"/>
            <a:ext cx="7788275" cy="979488"/>
            <a:chOff x="480" y="1440"/>
            <a:chExt cx="4906" cy="617"/>
          </a:xfrm>
        </p:grpSpPr>
        <p:grpSp>
          <p:nvGrpSpPr>
            <p:cNvPr id="31774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26629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0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1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2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3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4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5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6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7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8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4560" y="1440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Arial Black" charset="0"/>
                  <a:ea typeface="ＭＳ Ｐゴシック" charset="0"/>
                  <a:cs typeface="ＭＳ Ｐゴシック" charset="0"/>
                </a:rPr>
                <a:t>Front= -1</a:t>
              </a:r>
            </a:p>
            <a:p>
              <a:pPr>
                <a:defRPr/>
              </a:pPr>
              <a:r>
                <a:rPr lang="en-US" sz="1800" dirty="0">
                  <a:latin typeface="Arial Black" charset="0"/>
                  <a:ea typeface="ＭＳ Ｐゴシック" charset="0"/>
                  <a:cs typeface="ＭＳ Ｐゴシック" charset="0"/>
                </a:rPr>
                <a:t>Rear = -1</a:t>
              </a:r>
            </a:p>
          </p:txBody>
        </p:sp>
      </p:grp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974725" y="2971800"/>
            <a:ext cx="7788275" cy="979488"/>
            <a:chOff x="480" y="1440"/>
            <a:chExt cx="4906" cy="617"/>
          </a:xfrm>
        </p:grpSpPr>
        <p:grpSp>
          <p:nvGrpSpPr>
            <p:cNvPr id="31762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48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Arial" charset="0"/>
                    <a:ea typeface="ＭＳ Ｐゴシック" charset="0"/>
                    <a:cs typeface="ＭＳ Ｐゴシック" charset="0"/>
                  </a:rPr>
                  <a:t>5</a:t>
                </a: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4560" y="1440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Arial Black" charset="0"/>
                  <a:ea typeface="ＭＳ Ｐゴシック" charset="0"/>
                  <a:cs typeface="ＭＳ Ｐゴシック" charset="0"/>
                </a:rPr>
                <a:t>Front= 0</a:t>
              </a:r>
            </a:p>
            <a:p>
              <a:pPr>
                <a:defRPr/>
              </a:pPr>
              <a:r>
                <a:rPr lang="en-US" sz="1800" dirty="0">
                  <a:latin typeface="Arial Black" charset="0"/>
                  <a:ea typeface="ＭＳ Ｐゴシック" charset="0"/>
                  <a:cs typeface="ＭＳ Ｐゴシック" charset="0"/>
                </a:rPr>
                <a:t>Rear = 0</a:t>
              </a:r>
            </a:p>
          </p:txBody>
        </p:sp>
      </p:grpSp>
      <p:grpSp>
        <p:nvGrpSpPr>
          <p:cNvPr id="58" name="Group 3"/>
          <p:cNvGrpSpPr>
            <a:grpSpLocks/>
          </p:cNvGrpSpPr>
          <p:nvPr/>
        </p:nvGrpSpPr>
        <p:grpSpPr bwMode="auto">
          <a:xfrm>
            <a:off x="990600" y="4556125"/>
            <a:ext cx="7788275" cy="979488"/>
            <a:chOff x="480" y="1440"/>
            <a:chExt cx="4906" cy="617"/>
          </a:xfrm>
        </p:grpSpPr>
        <p:grpSp>
          <p:nvGrpSpPr>
            <p:cNvPr id="31750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Arial" charset="0"/>
                    <a:ea typeface="ＭＳ Ｐゴシック" charset="0"/>
                    <a:cs typeface="ＭＳ Ｐゴシック" charset="0"/>
                  </a:rPr>
                  <a:t>5</a:t>
                </a: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Arial" charset="0"/>
                    <a:ea typeface="ＭＳ Ｐゴシック" charset="0"/>
                    <a:cs typeface="ＭＳ Ｐゴシック" charset="0"/>
                  </a:rPr>
                  <a:t>4</a:t>
                </a: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9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0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4560" y="1440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Arial Black" charset="0"/>
                  <a:ea typeface="ＭＳ Ｐゴシック" charset="0"/>
                  <a:cs typeface="ＭＳ Ｐゴシック" charset="0"/>
                </a:rPr>
                <a:t>Front= 0</a:t>
              </a:r>
            </a:p>
            <a:p>
              <a:pPr>
                <a:defRPr/>
              </a:pPr>
              <a:r>
                <a:rPr lang="en-US" sz="1800" dirty="0">
                  <a:latin typeface="Arial Black" charset="0"/>
                  <a:ea typeface="ＭＳ Ｐゴシック" charset="0"/>
                  <a:cs typeface="ＭＳ Ｐゴシック" charset="0"/>
                </a:rPr>
                <a:t>Rear =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z="2400" noProof="0"/>
              <a:t>Array Implementation</a:t>
            </a:r>
          </a:p>
        </p:txBody>
      </p:sp>
      <p:grpSp>
        <p:nvGrpSpPr>
          <p:cNvPr id="32770" name="Group 3"/>
          <p:cNvGrpSpPr>
            <a:grpSpLocks/>
          </p:cNvGrpSpPr>
          <p:nvPr/>
        </p:nvGrpSpPr>
        <p:grpSpPr bwMode="auto">
          <a:xfrm>
            <a:off x="990600" y="1600200"/>
            <a:ext cx="6172200" cy="1528763"/>
            <a:chOff x="480" y="1488"/>
            <a:chExt cx="3888" cy="963"/>
          </a:xfrm>
        </p:grpSpPr>
        <p:grpSp>
          <p:nvGrpSpPr>
            <p:cNvPr id="32784" name="Group 4"/>
            <p:cNvGrpSpPr>
              <a:grpSpLocks/>
            </p:cNvGrpSpPr>
            <p:nvPr/>
          </p:nvGrpSpPr>
          <p:grpSpPr bwMode="auto">
            <a:xfrm>
              <a:off x="480" y="1488"/>
              <a:ext cx="3888" cy="569"/>
              <a:chOff x="480" y="1488"/>
              <a:chExt cx="3888" cy="569"/>
            </a:xfrm>
          </p:grpSpPr>
          <p:sp>
            <p:nvSpPr>
              <p:cNvPr id="26629" name="Rectangle 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Arial" charset="0"/>
                    <a:ea typeface="ＭＳ Ｐゴシック" charset="0"/>
                    <a:cs typeface="ＭＳ Ｐゴシック" charset="0"/>
                  </a:rPr>
                  <a:t>5</a:t>
                </a:r>
              </a:p>
            </p:txBody>
          </p:sp>
          <p:sp>
            <p:nvSpPr>
              <p:cNvPr id="26630" name="Rectangle 6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Arial" charset="0"/>
                    <a:ea typeface="ＭＳ Ｐゴシック" charset="0"/>
                    <a:cs typeface="ＭＳ Ｐゴシック" charset="0"/>
                  </a:rPr>
                  <a:t>4</a:t>
                </a:r>
              </a:p>
            </p:txBody>
          </p:sp>
          <p:sp>
            <p:nvSpPr>
              <p:cNvPr id="26631" name="Rectangle 7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26632" name="Rectangle 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26633" name="Rectangle 9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8</a:t>
                </a:r>
              </a:p>
            </p:txBody>
          </p:sp>
          <p:sp>
            <p:nvSpPr>
              <p:cNvPr id="26634" name="Rectangle 10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26635" name="Rectangle 11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26636" name="Rectangle 12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7" name="Rectangle 13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38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902" y="2044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Arial Black" charset="0"/>
                  <a:ea typeface="ＭＳ Ｐゴシック" charset="0"/>
                  <a:cs typeface="ＭＳ Ｐゴシック" charset="0"/>
                </a:rPr>
                <a:t>Front=0</a:t>
              </a:r>
            </a:p>
            <a:p>
              <a:pPr>
                <a:defRPr/>
              </a:pPr>
              <a:r>
                <a:rPr lang="en-US" sz="1800" dirty="0">
                  <a:latin typeface="Arial Black" charset="0"/>
                  <a:ea typeface="ＭＳ Ｐゴシック" charset="0"/>
                  <a:cs typeface="ＭＳ Ｐゴシック" charset="0"/>
                </a:rPr>
                <a:t>Rear=6</a:t>
              </a:r>
            </a:p>
          </p:txBody>
        </p:sp>
      </p:grpSp>
      <p:grpSp>
        <p:nvGrpSpPr>
          <p:cNvPr id="33796" name="Group 16"/>
          <p:cNvGrpSpPr>
            <a:grpSpLocks/>
          </p:cNvGrpSpPr>
          <p:nvPr/>
        </p:nvGrpSpPr>
        <p:grpSpPr bwMode="auto">
          <a:xfrm>
            <a:off x="990600" y="3124200"/>
            <a:ext cx="6172200" cy="1528763"/>
            <a:chOff x="624" y="1968"/>
            <a:chExt cx="3888" cy="963"/>
          </a:xfrm>
        </p:grpSpPr>
        <p:grpSp>
          <p:nvGrpSpPr>
            <p:cNvPr id="32772" name="Group 17"/>
            <p:cNvGrpSpPr>
              <a:grpSpLocks/>
            </p:cNvGrpSpPr>
            <p:nvPr/>
          </p:nvGrpSpPr>
          <p:grpSpPr bwMode="auto">
            <a:xfrm>
              <a:off x="624" y="1968"/>
              <a:ext cx="3888" cy="569"/>
              <a:chOff x="480" y="1488"/>
              <a:chExt cx="3888" cy="569"/>
            </a:xfrm>
          </p:grpSpPr>
          <p:sp>
            <p:nvSpPr>
              <p:cNvPr id="26642" name="Rectangle 18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43" name="Rectangle 19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44" name="Rectangle 20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45" name="Rectangle 21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46" name="Rectangle 22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8</a:t>
                </a:r>
              </a:p>
            </p:txBody>
          </p:sp>
          <p:sp>
            <p:nvSpPr>
              <p:cNvPr id="26647" name="Rectangle 23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26649" name="Rectangle 25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50" name="Rectangle 26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51" name="Text Box 27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 Black" charset="0"/>
                  <a:ea typeface="ＭＳ Ｐゴシック" charset="0"/>
                  <a:cs typeface="ＭＳ Ｐゴシック" charset="0"/>
                </a:rPr>
                <a:t>Front=4</a:t>
              </a:r>
            </a:p>
            <a:p>
              <a:pPr>
                <a:defRPr/>
              </a:pPr>
              <a:r>
                <a:rPr lang="en-US" sz="1800">
                  <a:latin typeface="Arial Black" charset="0"/>
                  <a:ea typeface="ＭＳ Ｐゴシック" charset="0"/>
                  <a:cs typeface="ＭＳ Ｐゴシック" charset="0"/>
                </a:rPr>
                <a:t>Rear=6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z="2400" noProof="0"/>
              <a:t>Array Implementation</a:t>
            </a:r>
          </a:p>
        </p:txBody>
      </p:sp>
      <p:grpSp>
        <p:nvGrpSpPr>
          <p:cNvPr id="33797" name="Group 29"/>
          <p:cNvGrpSpPr>
            <a:grpSpLocks/>
          </p:cNvGrpSpPr>
          <p:nvPr/>
        </p:nvGrpSpPr>
        <p:grpSpPr bwMode="auto">
          <a:xfrm>
            <a:off x="762000" y="2362200"/>
            <a:ext cx="6172200" cy="1528763"/>
            <a:chOff x="624" y="1968"/>
            <a:chExt cx="3888" cy="963"/>
          </a:xfrm>
        </p:grpSpPr>
        <p:grpSp>
          <p:nvGrpSpPr>
            <p:cNvPr id="33796" name="Group 30"/>
            <p:cNvGrpSpPr>
              <a:grpSpLocks/>
            </p:cNvGrpSpPr>
            <p:nvPr/>
          </p:nvGrpSpPr>
          <p:grpSpPr bwMode="auto">
            <a:xfrm>
              <a:off x="624" y="1968"/>
              <a:ext cx="3888" cy="569"/>
              <a:chOff x="480" y="1488"/>
              <a:chExt cx="3888" cy="569"/>
            </a:xfrm>
          </p:grpSpPr>
          <p:sp>
            <p:nvSpPr>
              <p:cNvPr id="26655" name="Rectangle 31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56" name="Rectangle 32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57" name="Rectangle 33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58" name="Rectangle 34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59" name="Rectangle 35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fr-FR" sz="180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60" name="Rectangle 36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26661" name="Rectangle 37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26662" name="Rectangle 38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12</a:t>
                </a:r>
              </a:p>
            </p:txBody>
          </p:sp>
          <p:sp>
            <p:nvSpPr>
              <p:cNvPr id="26663" name="Rectangle 39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>
                    <a:latin typeface="Times New Roman" charset="0"/>
                    <a:ea typeface="ＭＳ Ｐゴシック" charset="0"/>
                    <a:cs typeface="ＭＳ Ｐゴシック" charset="0"/>
                  </a:rPr>
                  <a:t>67</a:t>
                </a:r>
              </a:p>
            </p:txBody>
          </p:sp>
          <p:sp>
            <p:nvSpPr>
              <p:cNvPr id="26664" name="Text Box 40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>
                    <a:latin typeface="Arial" charset="0"/>
                    <a:ea typeface="ＭＳ Ｐゴシック" charset="0"/>
                    <a:cs typeface="ＭＳ Ｐゴシック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26665" name="Text Box 41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 Black" charset="0"/>
                  <a:ea typeface="ＭＳ Ｐゴシック" charset="0"/>
                  <a:cs typeface="ＭＳ Ｐゴシック" charset="0"/>
                </a:rPr>
                <a:t>Front=5</a:t>
              </a:r>
            </a:p>
            <a:p>
              <a:pPr>
                <a:defRPr/>
              </a:pPr>
              <a:r>
                <a:rPr lang="en-US" sz="1800">
                  <a:latin typeface="Arial Black" charset="0"/>
                  <a:ea typeface="ＭＳ Ｐゴシック" charset="0"/>
                  <a:cs typeface="ＭＳ Ｐゴシック" charset="0"/>
                </a:rPr>
                <a:t>Rear=8</a:t>
              </a:r>
            </a:p>
          </p:txBody>
        </p:sp>
      </p:grp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762000" y="4419600"/>
            <a:ext cx="68580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How can we insert more elements? Rear index can not move beyond the last element….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sz="3400" noProof="0"/>
              <a:t>Queues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1755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ja-JP" sz="2800" noProof="0" smtClean="0"/>
              <a:t>“A </a:t>
            </a:r>
            <a:r>
              <a:rPr lang="en-US" altLang="ja-JP" sz="2800" b="1" i="1" noProof="0" smtClean="0"/>
              <a:t>Queue</a:t>
            </a:r>
            <a:r>
              <a:rPr lang="en-US" altLang="ja-JP" sz="2800" i="1" noProof="0" smtClean="0"/>
              <a:t> </a:t>
            </a:r>
            <a:r>
              <a:rPr lang="en-US" altLang="ja-JP" sz="2800" noProof="0" smtClean="0"/>
              <a:t>is a special kind of list, where items are inserted at one end (</a:t>
            </a:r>
            <a:r>
              <a:rPr lang="en-US" altLang="ja-JP" sz="2800" b="1" i="1" noProof="0" smtClean="0"/>
              <a:t>the rear</a:t>
            </a:r>
            <a:r>
              <a:rPr lang="en-US" altLang="ja-JP" sz="2800" noProof="0" smtClean="0"/>
              <a:t>) And deleted at the other end (</a:t>
            </a:r>
            <a:r>
              <a:rPr lang="en-US" altLang="ja-JP" sz="2800" b="1" i="1" noProof="0" smtClean="0"/>
              <a:t>the front</a:t>
            </a:r>
            <a:r>
              <a:rPr lang="en-US" altLang="ja-JP" sz="2800" noProof="0" smtClean="0"/>
              <a:t>)</a:t>
            </a:r>
            <a:r>
              <a:rPr lang="en-US" altLang="ja-JP" sz="2800" i="1" noProof="0" smtClean="0"/>
              <a:t>”</a:t>
            </a:r>
            <a:endParaRPr lang="en-US" sz="2800" i="1" noProof="0" smtClean="0">
              <a:latin typeface="Helvetica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3400" y="3352800"/>
            <a:ext cx="82264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Other Name: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First In First Out (FIFO)</a:t>
            </a:r>
            <a:endParaRPr lang="en-US" i="1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noProof="0" smtClean="0"/>
              <a:t>Queues</a:t>
            </a:r>
            <a:endParaRPr lang="en-US" noProof="0">
              <a:latin typeface="Times New Roman" charset="0"/>
              <a:cs typeface="Arial Unicode M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914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buFont typeface="Monotype Sorts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noProof="0" smtClean="0"/>
              <a:t>A queue is like a line of people waiting for a bank teller. The queue has a </a:t>
            </a:r>
            <a:r>
              <a:rPr lang="en-US" b="1" u="sng" noProof="0" smtClean="0">
                <a:solidFill>
                  <a:srgbClr val="FF8000"/>
                </a:solidFill>
              </a:rPr>
              <a:t>front</a:t>
            </a:r>
            <a:r>
              <a:rPr lang="en-US" noProof="0" smtClean="0"/>
              <a:t> and a </a:t>
            </a:r>
            <a:r>
              <a:rPr lang="en-US" b="1" u="sng" noProof="0" smtClean="0">
                <a:solidFill>
                  <a:srgbClr val="FF8000"/>
                </a:solidFill>
              </a:rPr>
              <a:t>rear</a:t>
            </a:r>
            <a:r>
              <a:rPr lang="en-US" noProof="0" smtClean="0"/>
              <a:t>.</a:t>
            </a:r>
          </a:p>
          <a:p>
            <a:pPr>
              <a:spcBef>
                <a:spcPts val="7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noProof="0" smtClean="0"/>
          </a:p>
        </p:txBody>
      </p:sp>
      <p:grpSp>
        <p:nvGrpSpPr>
          <p:cNvPr id="17411" name="Group 97"/>
          <p:cNvGrpSpPr>
            <a:grpSpLocks/>
          </p:cNvGrpSpPr>
          <p:nvPr/>
        </p:nvGrpSpPr>
        <p:grpSpPr bwMode="auto">
          <a:xfrm>
            <a:off x="2997200" y="3962400"/>
            <a:ext cx="381000" cy="1295400"/>
            <a:chOff x="2784" y="2448"/>
            <a:chExt cx="240" cy="816"/>
          </a:xfrm>
        </p:grpSpPr>
        <p:grpSp>
          <p:nvGrpSpPr>
            <p:cNvPr id="17452" name="Group 94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7458" name="Rectangle 95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7459" name="Rectangle 96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7453" name="Rectangle 88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454" name="Oval 85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7455" name="Group 93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7456" name="Rectangle 91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7457" name="Rectangle 92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17412" name="Group 98"/>
          <p:cNvGrpSpPr>
            <a:grpSpLocks/>
          </p:cNvGrpSpPr>
          <p:nvPr/>
        </p:nvGrpSpPr>
        <p:grpSpPr bwMode="auto">
          <a:xfrm>
            <a:off x="3657600" y="3962400"/>
            <a:ext cx="381000" cy="1295400"/>
            <a:chOff x="2784" y="2448"/>
            <a:chExt cx="240" cy="816"/>
          </a:xfrm>
        </p:grpSpPr>
        <p:grpSp>
          <p:nvGrpSpPr>
            <p:cNvPr id="17444" name="Group 99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7450" name="Rectangle 100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7451" name="Rectangle 101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7445" name="Rectangle 102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446" name="Oval 103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7447" name="Group 104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7448" name="Rectangle 105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7449" name="Rectangle 106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17413" name="Group 107"/>
          <p:cNvGrpSpPr>
            <a:grpSpLocks/>
          </p:cNvGrpSpPr>
          <p:nvPr/>
        </p:nvGrpSpPr>
        <p:grpSpPr bwMode="auto">
          <a:xfrm>
            <a:off x="4318000" y="3962400"/>
            <a:ext cx="381000" cy="1295400"/>
            <a:chOff x="2784" y="2448"/>
            <a:chExt cx="240" cy="816"/>
          </a:xfrm>
        </p:grpSpPr>
        <p:grpSp>
          <p:nvGrpSpPr>
            <p:cNvPr id="17436" name="Group 108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7442" name="Rectangle 109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7443" name="Rectangle 110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7437" name="Rectangle 111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438" name="Oval 112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7439" name="Group 113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7440" name="Rectangle 114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7441" name="Rectangle 115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17414" name="Group 116"/>
          <p:cNvGrpSpPr>
            <a:grpSpLocks/>
          </p:cNvGrpSpPr>
          <p:nvPr/>
        </p:nvGrpSpPr>
        <p:grpSpPr bwMode="auto">
          <a:xfrm>
            <a:off x="4978400" y="3962400"/>
            <a:ext cx="381000" cy="1295400"/>
            <a:chOff x="2784" y="2448"/>
            <a:chExt cx="240" cy="816"/>
          </a:xfrm>
        </p:grpSpPr>
        <p:grpSp>
          <p:nvGrpSpPr>
            <p:cNvPr id="17428" name="Group 117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7434" name="Rectangle 118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7435" name="Rectangle 119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7429" name="Rectangle 120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430" name="Oval 121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7431" name="Group 122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7432" name="Rectangle 123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7433" name="Rectangle 124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17415" name="Group 153"/>
          <p:cNvGrpSpPr>
            <a:grpSpLocks/>
          </p:cNvGrpSpPr>
          <p:nvPr/>
        </p:nvGrpSpPr>
        <p:grpSpPr bwMode="auto">
          <a:xfrm>
            <a:off x="8153400" y="3657600"/>
            <a:ext cx="457200" cy="1295400"/>
            <a:chOff x="5136" y="2304"/>
            <a:chExt cx="288" cy="816"/>
          </a:xfrm>
        </p:grpSpPr>
        <p:grpSp>
          <p:nvGrpSpPr>
            <p:cNvPr id="17418" name="Group 125"/>
            <p:cNvGrpSpPr>
              <a:grpSpLocks/>
            </p:cNvGrpSpPr>
            <p:nvPr/>
          </p:nvGrpSpPr>
          <p:grpSpPr bwMode="auto">
            <a:xfrm>
              <a:off x="5160" y="2304"/>
              <a:ext cx="240" cy="816"/>
              <a:chOff x="2784" y="2448"/>
              <a:chExt cx="240" cy="816"/>
            </a:xfrm>
          </p:grpSpPr>
          <p:grpSp>
            <p:nvGrpSpPr>
              <p:cNvPr id="17420" name="Group 126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17426" name="Rectangle 127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7427" name="Rectangle 128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17421" name="Rectangle 129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7422" name="Oval 130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7423" name="Group 131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17424" name="Rectangle 132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7425" name="Rectangle 133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17419" name="Rectangle 152"/>
            <p:cNvSpPr>
              <a:spLocks noChangeArrowheads="1"/>
            </p:cNvSpPr>
            <p:nvPr/>
          </p:nvSpPr>
          <p:spPr bwMode="auto">
            <a:xfrm>
              <a:off x="5136" y="23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360" tIns="44280" rIns="90360" bIns="44280"/>
            <a:lstStyle/>
            <a:p>
              <a:pPr defTabSz="457200">
                <a:lnSpc>
                  <a:spcPct val="95000"/>
                </a:lnSpc>
                <a:spcBef>
                  <a:spcPts val="700"/>
                </a:spcBef>
                <a:buClr>
                  <a:srgbClr val="00CECE"/>
                </a:buClr>
                <a:buSzPct val="75000"/>
                <a:buFont typeface="Monotype Sorts" charset="2"/>
                <a:buNone/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en-GB" sz="1200" b="1" i="1"/>
                <a:t>$</a:t>
              </a:r>
              <a:r>
                <a:rPr lang="en-GB" sz="1200" b="1" i="1">
                  <a:solidFill>
                    <a:srgbClr val="00FF00"/>
                  </a:solidFill>
                </a:rPr>
                <a:t> </a:t>
              </a:r>
              <a:r>
                <a:rPr lang="en-GB" sz="1200" b="1" i="1"/>
                <a:t> $ </a:t>
              </a:r>
            </a:p>
          </p:txBody>
        </p:sp>
      </p:grpSp>
      <p:sp>
        <p:nvSpPr>
          <p:cNvPr id="17416" name="AutoShape 156"/>
          <p:cNvSpPr>
            <a:spLocks noChangeArrowheads="1"/>
          </p:cNvSpPr>
          <p:nvPr/>
        </p:nvSpPr>
        <p:spPr bwMode="auto">
          <a:xfrm>
            <a:off x="5791200" y="5029200"/>
            <a:ext cx="955675" cy="498475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folHlink"/>
                </a:solidFill>
              </a:rPr>
              <a:t>Front</a:t>
            </a:r>
          </a:p>
        </p:txBody>
      </p:sp>
      <p:sp>
        <p:nvSpPr>
          <p:cNvPr id="17417" name="AutoShape 157"/>
          <p:cNvSpPr>
            <a:spLocks noChangeArrowheads="1"/>
          </p:cNvSpPr>
          <p:nvPr/>
        </p:nvSpPr>
        <p:spPr bwMode="auto">
          <a:xfrm>
            <a:off x="1828800" y="5029200"/>
            <a:ext cx="854075" cy="498475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folHlink"/>
                </a:solidFill>
              </a:rPr>
              <a:t>Rear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60"/>
          <p:cNvSpPr>
            <a:spLocks noChangeArrowheads="1"/>
          </p:cNvSpPr>
          <p:nvPr/>
        </p:nvSpPr>
        <p:spPr bwMode="auto">
          <a:xfrm>
            <a:off x="1828800" y="4038600"/>
            <a:ext cx="1066800" cy="1981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noProof="0" smtClean="0"/>
              <a:t>Queues</a:t>
            </a:r>
            <a:endParaRPr lang="en-US" noProof="0">
              <a:latin typeface="Times New Roman" charset="0"/>
              <a:cs typeface="Arial Unicode MS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1828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buFont typeface="Monotype Sorts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noProof="0" smtClean="0"/>
              <a:t>New people must enter the queue at the rear.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997200" y="3962400"/>
            <a:ext cx="381000" cy="1295400"/>
            <a:chOff x="2784" y="2448"/>
            <a:chExt cx="240" cy="816"/>
          </a:xfrm>
        </p:grpSpPr>
        <p:grpSp>
          <p:nvGrpSpPr>
            <p:cNvPr id="19511" name="Group 5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9517" name="Rectangle 6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18" name="Rectangle 7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9512" name="Rectangle 8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513" name="Oval 9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9514" name="Group 10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9515" name="Rectangle 11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16" name="Rectangle 12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3657600" y="3962400"/>
            <a:ext cx="381000" cy="1295400"/>
            <a:chOff x="2784" y="2448"/>
            <a:chExt cx="240" cy="816"/>
          </a:xfrm>
        </p:grpSpPr>
        <p:grpSp>
          <p:nvGrpSpPr>
            <p:cNvPr id="19503" name="Group 14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9509" name="Rectangle 15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10" name="Rectangle 16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9504" name="Rectangle 17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505" name="Oval 18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9506" name="Group 19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9507" name="Rectangle 20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08" name="Rectangle 21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19462" name="Group 22"/>
          <p:cNvGrpSpPr>
            <a:grpSpLocks/>
          </p:cNvGrpSpPr>
          <p:nvPr/>
        </p:nvGrpSpPr>
        <p:grpSpPr bwMode="auto">
          <a:xfrm>
            <a:off x="4318000" y="3962400"/>
            <a:ext cx="381000" cy="1295400"/>
            <a:chOff x="2784" y="2448"/>
            <a:chExt cx="240" cy="816"/>
          </a:xfrm>
        </p:grpSpPr>
        <p:grpSp>
          <p:nvGrpSpPr>
            <p:cNvPr id="19495" name="Group 23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9501" name="Rectangle 24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02" name="Rectangle 25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9496" name="Rectangle 26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497" name="Oval 27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9498" name="Group 28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9499" name="Rectangle 29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500" name="Rectangle 30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19463" name="Group 31"/>
          <p:cNvGrpSpPr>
            <a:grpSpLocks/>
          </p:cNvGrpSpPr>
          <p:nvPr/>
        </p:nvGrpSpPr>
        <p:grpSpPr bwMode="auto">
          <a:xfrm>
            <a:off x="4978400" y="3962400"/>
            <a:ext cx="381000" cy="1295400"/>
            <a:chOff x="2784" y="2448"/>
            <a:chExt cx="240" cy="816"/>
          </a:xfrm>
        </p:grpSpPr>
        <p:grpSp>
          <p:nvGrpSpPr>
            <p:cNvPr id="19487" name="Group 32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9493" name="Rectangle 33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494" name="Rectangle 34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9488" name="Rectangle 35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489" name="Oval 36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9490" name="Group 37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9491" name="Rectangle 38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492" name="Rectangle 39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19464" name="Group 40"/>
          <p:cNvGrpSpPr>
            <a:grpSpLocks/>
          </p:cNvGrpSpPr>
          <p:nvPr/>
        </p:nvGrpSpPr>
        <p:grpSpPr bwMode="auto">
          <a:xfrm>
            <a:off x="8153400" y="3657600"/>
            <a:ext cx="457200" cy="1295400"/>
            <a:chOff x="5136" y="2304"/>
            <a:chExt cx="288" cy="816"/>
          </a:xfrm>
        </p:grpSpPr>
        <p:grpSp>
          <p:nvGrpSpPr>
            <p:cNvPr id="19477" name="Group 41"/>
            <p:cNvGrpSpPr>
              <a:grpSpLocks/>
            </p:cNvGrpSpPr>
            <p:nvPr/>
          </p:nvGrpSpPr>
          <p:grpSpPr bwMode="auto">
            <a:xfrm>
              <a:off x="5160" y="2304"/>
              <a:ext cx="240" cy="816"/>
              <a:chOff x="2784" y="2448"/>
              <a:chExt cx="240" cy="816"/>
            </a:xfrm>
          </p:grpSpPr>
          <p:grpSp>
            <p:nvGrpSpPr>
              <p:cNvPr id="19479" name="Group 42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19485" name="Rectangle 43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9486" name="Rectangle 44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19480" name="Rectangle 45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481" name="Oval 46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19482" name="Group 47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19483" name="Rectangle 48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9484" name="Rectangle 49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19478" name="Rectangle 50"/>
            <p:cNvSpPr>
              <a:spLocks noChangeArrowheads="1"/>
            </p:cNvSpPr>
            <p:nvPr/>
          </p:nvSpPr>
          <p:spPr bwMode="auto">
            <a:xfrm>
              <a:off x="5136" y="23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360" tIns="44280" rIns="90360" bIns="44280"/>
            <a:lstStyle/>
            <a:p>
              <a:pPr defTabSz="457200">
                <a:lnSpc>
                  <a:spcPct val="95000"/>
                </a:lnSpc>
                <a:spcBef>
                  <a:spcPts val="700"/>
                </a:spcBef>
                <a:buClr>
                  <a:srgbClr val="00CECE"/>
                </a:buClr>
                <a:buSzPct val="75000"/>
                <a:buFont typeface="Monotype Sorts" charset="2"/>
                <a:buNone/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en-GB" sz="1200" b="1" i="1"/>
                <a:t>$</a:t>
              </a:r>
              <a:r>
                <a:rPr lang="en-GB" sz="1200" b="1" i="1">
                  <a:solidFill>
                    <a:srgbClr val="00FF00"/>
                  </a:solidFill>
                </a:rPr>
                <a:t> </a:t>
              </a:r>
              <a:r>
                <a:rPr lang="en-GB" sz="1200" b="1" i="1"/>
                <a:t> $ </a:t>
              </a:r>
            </a:p>
          </p:txBody>
        </p:sp>
      </p:grpSp>
      <p:grpSp>
        <p:nvGrpSpPr>
          <p:cNvPr id="19465" name="Group 51"/>
          <p:cNvGrpSpPr>
            <a:grpSpLocks/>
          </p:cNvGrpSpPr>
          <p:nvPr/>
        </p:nvGrpSpPr>
        <p:grpSpPr bwMode="auto">
          <a:xfrm>
            <a:off x="2171700" y="4191000"/>
            <a:ext cx="381000" cy="1295400"/>
            <a:chOff x="2784" y="2448"/>
            <a:chExt cx="240" cy="816"/>
          </a:xfrm>
        </p:grpSpPr>
        <p:grpSp>
          <p:nvGrpSpPr>
            <p:cNvPr id="19469" name="Group 52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19475" name="Rectangle 53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476" name="Rectangle 54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9470" name="Rectangle 55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9471" name="Oval 56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9472" name="Group 57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19473" name="Rectangle 58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9474" name="Rectangle 59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19466" name="Line 65"/>
          <p:cNvSpPr>
            <a:spLocks noChangeShapeType="1"/>
          </p:cNvSpPr>
          <p:nvPr/>
        </p:nvSpPr>
        <p:spPr bwMode="auto">
          <a:xfrm flipV="1">
            <a:off x="381000" y="5181600"/>
            <a:ext cx="15240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AutoShape 66"/>
          <p:cNvSpPr>
            <a:spLocks noChangeArrowheads="1"/>
          </p:cNvSpPr>
          <p:nvPr/>
        </p:nvSpPr>
        <p:spPr bwMode="auto">
          <a:xfrm>
            <a:off x="4876800" y="5334000"/>
            <a:ext cx="955675" cy="498475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folHlink"/>
                </a:solidFill>
              </a:rPr>
              <a:t>Front</a:t>
            </a:r>
          </a:p>
        </p:txBody>
      </p:sp>
      <p:sp>
        <p:nvSpPr>
          <p:cNvPr id="19468" name="AutoShape 67"/>
          <p:cNvSpPr>
            <a:spLocks noChangeArrowheads="1"/>
          </p:cNvSpPr>
          <p:nvPr/>
        </p:nvSpPr>
        <p:spPr bwMode="auto">
          <a:xfrm>
            <a:off x="1447800" y="5791200"/>
            <a:ext cx="854075" cy="498475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folHlink"/>
                </a:solidFill>
              </a:rPr>
              <a:t>Rear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val 63"/>
          <p:cNvSpPr>
            <a:spLocks noChangeArrowheads="1"/>
          </p:cNvSpPr>
          <p:nvPr/>
        </p:nvSpPr>
        <p:spPr bwMode="auto">
          <a:xfrm>
            <a:off x="4724400" y="3657600"/>
            <a:ext cx="1066800" cy="1981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noProof="0" smtClean="0"/>
              <a:t>Queues</a:t>
            </a:r>
            <a:endParaRPr lang="en-US" noProof="0">
              <a:latin typeface="Times New Roman" charset="0"/>
              <a:cs typeface="Arial Unicode MS" charset="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1828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buFont typeface="Monotype Sorts" charset="2"/>
              <a:buChar char="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noProof="0" smtClean="0"/>
              <a:t>When an item is taken from the queue, it always comes from the front.  </a:t>
            </a:r>
          </a:p>
          <a:p>
            <a:pPr>
              <a:spcBef>
                <a:spcPts val="700"/>
              </a:spcBef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noProof="0" smtClean="0"/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2997200" y="3962400"/>
            <a:ext cx="381000" cy="1295400"/>
            <a:chOff x="2784" y="2448"/>
            <a:chExt cx="240" cy="816"/>
          </a:xfrm>
        </p:grpSpPr>
        <p:grpSp>
          <p:nvGrpSpPr>
            <p:cNvPr id="21559" name="Group 6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21565" name="Rectangle 7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66" name="Rectangle 8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21560" name="Rectangle 9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61" name="Oval 10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1562" name="Group 11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21563" name="Rectangle 12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64" name="Rectangle 13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21509" name="Group 14"/>
          <p:cNvGrpSpPr>
            <a:grpSpLocks/>
          </p:cNvGrpSpPr>
          <p:nvPr/>
        </p:nvGrpSpPr>
        <p:grpSpPr bwMode="auto">
          <a:xfrm>
            <a:off x="3657600" y="3962400"/>
            <a:ext cx="381000" cy="1295400"/>
            <a:chOff x="2784" y="2448"/>
            <a:chExt cx="240" cy="816"/>
          </a:xfrm>
        </p:grpSpPr>
        <p:grpSp>
          <p:nvGrpSpPr>
            <p:cNvPr id="21551" name="Group 15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21557" name="Rectangle 16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58" name="Rectangle 17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21552" name="Rectangle 18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53" name="Oval 19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1554" name="Group 20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21555" name="Rectangle 21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56" name="Rectangle 22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21510" name="Group 23"/>
          <p:cNvGrpSpPr>
            <a:grpSpLocks/>
          </p:cNvGrpSpPr>
          <p:nvPr/>
        </p:nvGrpSpPr>
        <p:grpSpPr bwMode="auto">
          <a:xfrm>
            <a:off x="4318000" y="3962400"/>
            <a:ext cx="381000" cy="1295400"/>
            <a:chOff x="2784" y="2448"/>
            <a:chExt cx="240" cy="816"/>
          </a:xfrm>
        </p:grpSpPr>
        <p:grpSp>
          <p:nvGrpSpPr>
            <p:cNvPr id="21543" name="Group 24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21549" name="Rectangle 25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50" name="Rectangle 26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21544" name="Rectangle 27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45" name="Oval 28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1546" name="Group 29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21547" name="Rectangle 30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48" name="Rectangle 31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21511" name="Group 32"/>
          <p:cNvGrpSpPr>
            <a:grpSpLocks/>
          </p:cNvGrpSpPr>
          <p:nvPr/>
        </p:nvGrpSpPr>
        <p:grpSpPr bwMode="auto">
          <a:xfrm>
            <a:off x="4978400" y="3962400"/>
            <a:ext cx="381000" cy="1295400"/>
            <a:chOff x="2784" y="2448"/>
            <a:chExt cx="240" cy="816"/>
          </a:xfrm>
        </p:grpSpPr>
        <p:grpSp>
          <p:nvGrpSpPr>
            <p:cNvPr id="21535" name="Group 33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21541" name="Rectangle 34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42" name="Rectangle 35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21536" name="Rectangle 36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37" name="Oval 37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1538" name="Group 38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21539" name="Rectangle 39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40" name="Rectangle 40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21512" name="Group 41"/>
          <p:cNvGrpSpPr>
            <a:grpSpLocks/>
          </p:cNvGrpSpPr>
          <p:nvPr/>
        </p:nvGrpSpPr>
        <p:grpSpPr bwMode="auto">
          <a:xfrm>
            <a:off x="8153400" y="3657600"/>
            <a:ext cx="457200" cy="1295400"/>
            <a:chOff x="5136" y="2304"/>
            <a:chExt cx="288" cy="816"/>
          </a:xfrm>
        </p:grpSpPr>
        <p:grpSp>
          <p:nvGrpSpPr>
            <p:cNvPr id="21525" name="Group 42"/>
            <p:cNvGrpSpPr>
              <a:grpSpLocks/>
            </p:cNvGrpSpPr>
            <p:nvPr/>
          </p:nvGrpSpPr>
          <p:grpSpPr bwMode="auto">
            <a:xfrm>
              <a:off x="5160" y="2304"/>
              <a:ext cx="240" cy="816"/>
              <a:chOff x="2784" y="2448"/>
              <a:chExt cx="240" cy="816"/>
            </a:xfrm>
          </p:grpSpPr>
          <p:grpSp>
            <p:nvGrpSpPr>
              <p:cNvPr id="21527" name="Group 43"/>
              <p:cNvGrpSpPr>
                <a:grpSpLocks/>
              </p:cNvGrpSpPr>
              <p:nvPr/>
            </p:nvGrpSpPr>
            <p:grpSpPr bwMode="auto">
              <a:xfrm>
                <a:off x="2832" y="2784"/>
                <a:ext cx="144" cy="240"/>
                <a:chOff x="3312" y="3072"/>
                <a:chExt cx="144" cy="240"/>
              </a:xfrm>
            </p:grpSpPr>
            <p:sp>
              <p:nvSpPr>
                <p:cNvPr id="21533" name="Rectangle 44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1534" name="Rectangle 45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sp>
            <p:nvSpPr>
              <p:cNvPr id="21528" name="Rectangle 46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4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29" name="Oval 47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240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1530" name="Group 48"/>
              <p:cNvGrpSpPr>
                <a:grpSpLocks/>
              </p:cNvGrpSpPr>
              <p:nvPr/>
            </p:nvGrpSpPr>
            <p:grpSpPr bwMode="auto">
              <a:xfrm>
                <a:off x="2832" y="3024"/>
                <a:ext cx="144" cy="240"/>
                <a:chOff x="3312" y="3072"/>
                <a:chExt cx="144" cy="240"/>
              </a:xfrm>
            </p:grpSpPr>
            <p:sp>
              <p:nvSpPr>
                <p:cNvPr id="21531" name="Rectangle 49"/>
                <p:cNvSpPr>
                  <a:spLocks noChangeArrowheads="1"/>
                </p:cNvSpPr>
                <p:nvPr/>
              </p:nvSpPr>
              <p:spPr bwMode="auto">
                <a:xfrm rot="1704760">
                  <a:off x="3312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21532" name="Rectangle 50"/>
                <p:cNvSpPr>
                  <a:spLocks noChangeArrowheads="1"/>
                </p:cNvSpPr>
                <p:nvPr/>
              </p:nvSpPr>
              <p:spPr bwMode="auto">
                <a:xfrm rot="19895240" flipH="1">
                  <a:off x="3408" y="3072"/>
                  <a:ext cx="4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21526" name="Rectangle 51"/>
            <p:cNvSpPr>
              <a:spLocks noChangeArrowheads="1"/>
            </p:cNvSpPr>
            <p:nvPr/>
          </p:nvSpPr>
          <p:spPr bwMode="auto">
            <a:xfrm>
              <a:off x="5136" y="23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360" tIns="44280" rIns="90360" bIns="44280"/>
            <a:lstStyle/>
            <a:p>
              <a:pPr defTabSz="457200">
                <a:lnSpc>
                  <a:spcPct val="95000"/>
                </a:lnSpc>
                <a:spcBef>
                  <a:spcPts val="700"/>
                </a:spcBef>
                <a:buClr>
                  <a:srgbClr val="00CECE"/>
                </a:buClr>
                <a:buSzPct val="75000"/>
                <a:buFont typeface="Monotype Sorts" charset="2"/>
                <a:buNone/>
                <a:tabLst>
                  <a:tab pos="569913" algn="l"/>
                  <a:tab pos="1484313" algn="l"/>
                  <a:tab pos="2398713" algn="l"/>
                  <a:tab pos="3313113" algn="l"/>
                  <a:tab pos="4227513" algn="l"/>
                  <a:tab pos="5141913" algn="l"/>
                  <a:tab pos="6056313" algn="l"/>
                  <a:tab pos="6970713" algn="l"/>
                  <a:tab pos="7885113" algn="l"/>
                  <a:tab pos="8799513" algn="l"/>
                  <a:tab pos="9713913" algn="l"/>
                </a:tabLst>
              </a:pPr>
              <a:r>
                <a:rPr lang="en-GB" sz="1200" b="1" i="1"/>
                <a:t>$</a:t>
              </a:r>
              <a:r>
                <a:rPr lang="en-GB" sz="1200" b="1" i="1">
                  <a:solidFill>
                    <a:srgbClr val="00FF00"/>
                  </a:solidFill>
                </a:rPr>
                <a:t> </a:t>
              </a:r>
              <a:r>
                <a:rPr lang="en-GB" sz="1200" b="1" i="1"/>
                <a:t> $ </a:t>
              </a:r>
            </a:p>
          </p:txBody>
        </p:sp>
      </p:grpSp>
      <p:grpSp>
        <p:nvGrpSpPr>
          <p:cNvPr id="21513" name="Group 52"/>
          <p:cNvGrpSpPr>
            <a:grpSpLocks/>
          </p:cNvGrpSpPr>
          <p:nvPr/>
        </p:nvGrpSpPr>
        <p:grpSpPr bwMode="auto">
          <a:xfrm>
            <a:off x="2362200" y="3962400"/>
            <a:ext cx="381000" cy="1295400"/>
            <a:chOff x="2784" y="2448"/>
            <a:chExt cx="240" cy="816"/>
          </a:xfrm>
        </p:grpSpPr>
        <p:grpSp>
          <p:nvGrpSpPr>
            <p:cNvPr id="21517" name="Group 53"/>
            <p:cNvGrpSpPr>
              <a:grpSpLocks/>
            </p:cNvGrpSpPr>
            <p:nvPr/>
          </p:nvGrpSpPr>
          <p:grpSpPr bwMode="auto">
            <a:xfrm>
              <a:off x="2832" y="2784"/>
              <a:ext cx="144" cy="240"/>
              <a:chOff x="3312" y="3072"/>
              <a:chExt cx="144" cy="240"/>
            </a:xfrm>
          </p:grpSpPr>
          <p:sp>
            <p:nvSpPr>
              <p:cNvPr id="21523" name="Rectangle 54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24" name="Rectangle 55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21518" name="Rectangle 56"/>
            <p:cNvSpPr>
              <a:spLocks noChangeArrowheads="1"/>
            </p:cNvSpPr>
            <p:nvPr/>
          </p:nvSpPr>
          <p:spPr bwMode="auto">
            <a:xfrm>
              <a:off x="2880" y="2688"/>
              <a:ext cx="48" cy="38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519" name="Oval 57"/>
            <p:cNvSpPr>
              <a:spLocks noChangeArrowheads="1"/>
            </p:cNvSpPr>
            <p:nvPr/>
          </p:nvSpPr>
          <p:spPr bwMode="auto">
            <a:xfrm>
              <a:off x="2784" y="2448"/>
              <a:ext cx="24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1520" name="Group 58"/>
            <p:cNvGrpSpPr>
              <a:grpSpLocks/>
            </p:cNvGrpSpPr>
            <p:nvPr/>
          </p:nvGrpSpPr>
          <p:grpSpPr bwMode="auto">
            <a:xfrm>
              <a:off x="2832" y="3024"/>
              <a:ext cx="144" cy="240"/>
              <a:chOff x="3312" y="3072"/>
              <a:chExt cx="144" cy="240"/>
            </a:xfrm>
          </p:grpSpPr>
          <p:sp>
            <p:nvSpPr>
              <p:cNvPr id="21521" name="Rectangle 59"/>
              <p:cNvSpPr>
                <a:spLocks noChangeArrowheads="1"/>
              </p:cNvSpPr>
              <p:nvPr/>
            </p:nvSpPr>
            <p:spPr bwMode="auto">
              <a:xfrm rot="1704760">
                <a:off x="3312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1522" name="Rectangle 60"/>
              <p:cNvSpPr>
                <a:spLocks noChangeArrowheads="1"/>
              </p:cNvSpPr>
              <p:nvPr/>
            </p:nvSpPr>
            <p:spPr bwMode="auto">
              <a:xfrm rot="19895240" flipH="1">
                <a:off x="3408" y="3072"/>
                <a:ext cx="48" cy="240"/>
              </a:xfrm>
              <a:prstGeom prst="rect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21514" name="AutoShape 61"/>
          <p:cNvSpPr>
            <a:spLocks noChangeArrowheads="1"/>
          </p:cNvSpPr>
          <p:nvPr/>
        </p:nvSpPr>
        <p:spPr bwMode="auto">
          <a:xfrm>
            <a:off x="5638800" y="4876800"/>
            <a:ext cx="955675" cy="498475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folHlink"/>
                </a:solidFill>
              </a:rPr>
              <a:t>Front</a:t>
            </a:r>
          </a:p>
        </p:txBody>
      </p:sp>
      <p:sp>
        <p:nvSpPr>
          <p:cNvPr id="21515" name="AutoShape 62"/>
          <p:cNvSpPr>
            <a:spLocks noChangeArrowheads="1"/>
          </p:cNvSpPr>
          <p:nvPr/>
        </p:nvSpPr>
        <p:spPr bwMode="auto">
          <a:xfrm>
            <a:off x="2209800" y="5334000"/>
            <a:ext cx="854075" cy="498475"/>
          </a:xfrm>
          <a:prstGeom prst="roundRect">
            <a:avLst>
              <a:gd name="adj" fmla="val 306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buClr>
                <a:srgbClr val="E0E0E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folHlink"/>
                </a:solidFill>
              </a:rPr>
              <a:t>Rear</a:t>
            </a:r>
          </a:p>
        </p:txBody>
      </p:sp>
      <p:sp>
        <p:nvSpPr>
          <p:cNvPr id="21516" name="Line 64"/>
          <p:cNvSpPr>
            <a:spLocks noChangeShapeType="1"/>
          </p:cNvSpPr>
          <p:nvPr/>
        </p:nvSpPr>
        <p:spPr bwMode="auto">
          <a:xfrm flipV="1">
            <a:off x="5562600" y="3962400"/>
            <a:ext cx="15240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noProof="0" smtClean="0"/>
              <a:t>Some examples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noProof="0" smtClean="0"/>
              <a:t>Billing counter</a:t>
            </a:r>
          </a:p>
          <a:p>
            <a:pPr lvl="1">
              <a:defRPr/>
            </a:pPr>
            <a:r>
              <a:rPr lang="en-US" sz="2400" noProof="0" smtClean="0"/>
              <a:t>Booking movie tickets </a:t>
            </a:r>
          </a:p>
          <a:p>
            <a:pPr lvl="1">
              <a:defRPr/>
            </a:pPr>
            <a:r>
              <a:rPr lang="en-US" sz="2400" noProof="0" smtClean="0"/>
              <a:t>Queue for paying bills</a:t>
            </a:r>
          </a:p>
          <a:p>
            <a:pPr>
              <a:defRPr/>
            </a:pPr>
            <a:endParaRPr lang="en-US" sz="2800" noProof="0" smtClean="0"/>
          </a:p>
          <a:p>
            <a:pPr>
              <a:defRPr/>
            </a:pPr>
            <a:r>
              <a:rPr lang="en-US" sz="2800" noProof="0" smtClean="0"/>
              <a:t>A print queue</a:t>
            </a:r>
          </a:p>
          <a:p>
            <a:pPr>
              <a:defRPr/>
            </a:pPr>
            <a:r>
              <a:rPr lang="en-US" sz="2800" noProof="0" smtClean="0"/>
              <a:t>Vehicles on toll-tax bridge</a:t>
            </a:r>
          </a:p>
          <a:p>
            <a:pPr>
              <a:defRPr/>
            </a:pPr>
            <a:r>
              <a:rPr lang="en-US" sz="2800" noProof="0" smtClean="0"/>
              <a:t>Luggage checking machine</a:t>
            </a:r>
          </a:p>
          <a:p>
            <a:pPr>
              <a:defRPr/>
            </a:pPr>
            <a:endParaRPr lang="en-US" sz="2800" noProof="0" smtClean="0"/>
          </a:p>
          <a:p>
            <a:pPr>
              <a:defRPr/>
            </a:pPr>
            <a:r>
              <a:rPr lang="en-US" sz="2800" noProof="0" smtClean="0"/>
              <a:t>Some others?</a:t>
            </a:r>
          </a:p>
          <a:p>
            <a:pPr>
              <a:defRPr/>
            </a:pPr>
            <a:endParaRPr lang="en-US" sz="2800" noProof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noProof="0"/>
              <a:t>Applications of Queues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noProof="0"/>
              <a:t>Operating system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noProof="0"/>
              <a:t>multi-user/multitasking environments, where several users or task may be requesting the same resource simultaneously</a:t>
            </a:r>
            <a:r>
              <a:rPr lang="en-US" sz="2400" noProof="0" smtClean="0"/>
              <a:t>.</a:t>
            </a:r>
          </a:p>
          <a:p>
            <a:pPr lvl="1">
              <a:lnSpc>
                <a:spcPct val="90000"/>
              </a:lnSpc>
              <a:defRPr/>
            </a:pPr>
            <a:endParaRPr lang="en-US" noProof="0"/>
          </a:p>
          <a:p>
            <a:pPr>
              <a:lnSpc>
                <a:spcPct val="90000"/>
              </a:lnSpc>
              <a:defRPr/>
            </a:pPr>
            <a:r>
              <a:rPr lang="en-US" sz="2800" noProof="0"/>
              <a:t>Communication Software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noProof="0"/>
              <a:t>queues to hold </a:t>
            </a:r>
            <a:r>
              <a:rPr lang="en-US" sz="2400" i="1" noProof="0"/>
              <a:t>information</a:t>
            </a:r>
            <a:r>
              <a:rPr lang="en-US" sz="2400" noProof="0"/>
              <a:t> received over </a:t>
            </a:r>
            <a:r>
              <a:rPr lang="en-US" sz="2400" u="sng" noProof="0"/>
              <a:t>networks</a:t>
            </a:r>
            <a:r>
              <a:rPr lang="en-US" sz="2400" noProof="0"/>
              <a:t> and dial up connections. (Information can be transmitted faster than it can be processed, so is placed in a queue waiting to be processed</a:t>
            </a:r>
            <a:r>
              <a:rPr lang="en-US" sz="2400" noProof="0" smtClean="0"/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US" sz="2400" noProof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z="3400" noProof="0"/>
              <a:t>Common </a:t>
            </a:r>
            <a:r>
              <a:rPr lang="en-US" sz="3400" noProof="0" smtClean="0"/>
              <a:t>Operations (</a:t>
            </a:r>
            <a:r>
              <a:rPr lang="en-US" sz="3400" noProof="0"/>
              <a:t>Queue ADT)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3051175"/>
          </a:xfrm>
        </p:spPr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sz="2400" b="1" noProof="0" dirty="0"/>
              <a:t>MAKENULL(Q):</a:t>
            </a:r>
            <a:r>
              <a:rPr lang="en-US" sz="2400" noProof="0" dirty="0"/>
              <a:t> Makes Queue Q be an empty list.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400" b="1" noProof="0" dirty="0"/>
              <a:t>FRONT</a:t>
            </a:r>
            <a:r>
              <a:rPr lang="en-US" sz="2400" b="1" i="1" noProof="0" dirty="0"/>
              <a:t>(Q</a:t>
            </a:r>
            <a:r>
              <a:rPr lang="en-US" sz="2400" b="1" noProof="0" dirty="0"/>
              <a:t>):</a:t>
            </a:r>
            <a:r>
              <a:rPr lang="en-US" sz="2400" noProof="0" dirty="0"/>
              <a:t> Returns the first element on Queue Q.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400" b="1" noProof="0" dirty="0"/>
              <a:t>ENQUEUE(</a:t>
            </a:r>
            <a:r>
              <a:rPr lang="en-US" sz="2400" b="1" i="1" noProof="0" dirty="0" err="1"/>
              <a:t>x</a:t>
            </a:r>
            <a:r>
              <a:rPr lang="en-US" sz="2400" b="1" noProof="0" dirty="0" err="1"/>
              <a:t>,</a:t>
            </a:r>
            <a:r>
              <a:rPr lang="en-US" sz="2400" b="1" i="1" noProof="0" dirty="0" err="1"/>
              <a:t>Q</a:t>
            </a:r>
            <a:r>
              <a:rPr lang="en-US" sz="2400" b="1" noProof="0" dirty="0"/>
              <a:t>):</a:t>
            </a:r>
            <a:r>
              <a:rPr lang="en-US" sz="2400" noProof="0" dirty="0"/>
              <a:t> Inserts element x at the end of Queue Q. 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400" b="1" noProof="0" dirty="0"/>
              <a:t>DEQUEUE(</a:t>
            </a:r>
            <a:r>
              <a:rPr lang="en-US" sz="2400" b="1" i="1" noProof="0" dirty="0"/>
              <a:t>Q</a:t>
            </a:r>
            <a:r>
              <a:rPr lang="en-US" sz="2400" b="1" noProof="0" dirty="0"/>
              <a:t>):</a:t>
            </a:r>
            <a:r>
              <a:rPr lang="en-US" sz="2400" noProof="0" dirty="0"/>
              <a:t> Deletes the first element of </a:t>
            </a:r>
            <a:r>
              <a:rPr lang="en-US" sz="2400" i="1" noProof="0" dirty="0"/>
              <a:t>Q.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2400" b="1" noProof="0" smtClean="0"/>
              <a:t>ISEMPTY(</a:t>
            </a:r>
            <a:r>
              <a:rPr lang="en-US" sz="2400" b="1" i="1" noProof="0" smtClean="0"/>
              <a:t>Q</a:t>
            </a:r>
            <a:r>
              <a:rPr lang="en-US" sz="2400" b="1" noProof="0" dirty="0"/>
              <a:t>):</a:t>
            </a:r>
            <a:r>
              <a:rPr lang="en-US" sz="2400" noProof="0" dirty="0"/>
              <a:t> Returns true if and only if Q is an empty queue.</a:t>
            </a:r>
          </a:p>
          <a:p>
            <a:pPr marL="609600" indent="-609600">
              <a:buFontTx/>
              <a:buNone/>
              <a:defRPr/>
            </a:pPr>
            <a:endParaRPr lang="en-US" sz="24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igure 18-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90600" y="685800"/>
            <a:ext cx="2366963" cy="5440363"/>
          </a:xfrm>
          <a:noFill/>
        </p:spPr>
      </p:pic>
      <p:pic>
        <p:nvPicPr>
          <p:cNvPr id="13315" name="Picture 3" descr="Figure 18-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573713" y="685800"/>
            <a:ext cx="2627312" cy="54403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6 (Number System)">
  <a:themeElements>
    <a:clrScheme name="Lecture6 (Number System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6 (Number System)">
      <a:majorFont>
        <a:latin typeface="Trebuchet MS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ecture6 (Number System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6 (Number System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6 (Number System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27-Sorting Arrays</Template>
  <TotalTime>2372</TotalTime>
  <Words>516</Words>
  <Application>Microsoft Office PowerPoint</Application>
  <PresentationFormat>On-screen Show (4:3)</PresentationFormat>
  <Paragraphs>118</Paragraphs>
  <Slides>14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Arial Black</vt:lpstr>
      <vt:lpstr>Arial Unicode MS</vt:lpstr>
      <vt:lpstr>Helvetica</vt:lpstr>
      <vt:lpstr>Monotype Sorts</vt:lpstr>
      <vt:lpstr>Times New Roman</vt:lpstr>
      <vt:lpstr>Trebuchet MS</vt:lpstr>
      <vt:lpstr>Wingdings</vt:lpstr>
      <vt:lpstr>Lecture6 (Number System)</vt:lpstr>
      <vt:lpstr>Queues  Asim Rehan</vt:lpstr>
      <vt:lpstr>Queues</vt:lpstr>
      <vt:lpstr>Queues</vt:lpstr>
      <vt:lpstr>Queues</vt:lpstr>
      <vt:lpstr>Queues</vt:lpstr>
      <vt:lpstr>Some examples</vt:lpstr>
      <vt:lpstr>Applications of Queues</vt:lpstr>
      <vt:lpstr>Common Operations (Queue ADT)</vt:lpstr>
      <vt:lpstr>PowerPoint Presentation</vt:lpstr>
      <vt:lpstr>Implementation</vt:lpstr>
      <vt:lpstr>Alternative Array Implementation</vt:lpstr>
      <vt:lpstr>Array Implementation</vt:lpstr>
      <vt:lpstr>Array Implementation</vt:lpstr>
      <vt:lpstr>Array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shariq</dc:creator>
  <cp:lastModifiedBy>Asim</cp:lastModifiedBy>
  <cp:revision>181</cp:revision>
  <dcterms:created xsi:type="dcterms:W3CDTF">2006-05-16T22:38:36Z</dcterms:created>
  <dcterms:modified xsi:type="dcterms:W3CDTF">2021-03-22T12:50:51Z</dcterms:modified>
</cp:coreProperties>
</file>