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7" r:id="rId3"/>
    <p:sldId id="258" r:id="rId4"/>
    <p:sldId id="259" r:id="rId5"/>
    <p:sldId id="261" r:id="rId6"/>
    <p:sldId id="262" r:id="rId7"/>
    <p:sldId id="264" r:id="rId8"/>
    <p:sldId id="265" r:id="rId9"/>
    <p:sldId id="266"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074" autoAdjust="0"/>
    <p:restoredTop sz="94364" autoAdjust="0"/>
  </p:normalViewPr>
  <p:slideViewPr>
    <p:cSldViewPr>
      <p:cViewPr varScale="1">
        <p:scale>
          <a:sx n="73" d="100"/>
          <a:sy n="73" d="100"/>
        </p:scale>
        <p:origin x="1518"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8C01CD-29EC-4266-8F2E-B8C52A7EE4EE}" type="datetimeFigureOut">
              <a:rPr lang="en-US" smtClean="0"/>
              <a:t>9/6/2021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BA927F-7F3D-4388-8933-ABEE7106E12A}" type="slidenum">
              <a:rPr lang="en-US" smtClean="0"/>
              <a:t>‹#›</a:t>
            </a:fld>
            <a:endParaRPr lang="en-US"/>
          </a:p>
        </p:txBody>
      </p:sp>
    </p:spTree>
    <p:extLst>
      <p:ext uri="{BB962C8B-B14F-4D97-AF65-F5344CB8AC3E}">
        <p14:creationId xmlns:p14="http://schemas.microsoft.com/office/powerpoint/2010/main" val="18528473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When we wanted to display a binary tree, we need to follow some order in which all the nodes of that binary tree must be displayed. In any binary tree, displaying order of nodes depends on the traversal method.</a:t>
            </a:r>
            <a:endParaRPr lang="en-US" dirty="0"/>
          </a:p>
        </p:txBody>
      </p:sp>
      <p:sp>
        <p:nvSpPr>
          <p:cNvPr id="4" name="Slide Number Placeholder 3"/>
          <p:cNvSpPr>
            <a:spLocks noGrp="1"/>
          </p:cNvSpPr>
          <p:nvPr>
            <p:ph type="sldNum" sz="quarter" idx="10"/>
          </p:nvPr>
        </p:nvSpPr>
        <p:spPr/>
        <p:txBody>
          <a:bodyPr/>
          <a:lstStyle/>
          <a:p>
            <a:fld id="{CBBA927F-7F3D-4388-8933-ABEE7106E12A}" type="slidenum">
              <a:rPr lang="en-US" smtClean="0"/>
              <a:t>2</a:t>
            </a:fld>
            <a:endParaRPr lang="en-US"/>
          </a:p>
        </p:txBody>
      </p:sp>
    </p:spTree>
    <p:extLst>
      <p:ext uri="{BB962C8B-B14F-4D97-AF65-F5344CB8AC3E}">
        <p14:creationId xmlns:p14="http://schemas.microsoft.com/office/powerpoint/2010/main" val="28012071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In this traversal, the left child node is visited first, then the root node is visited and later we go for visiting the right child node.</a:t>
            </a:r>
            <a:endParaRPr lang="en-US" dirty="0"/>
          </a:p>
        </p:txBody>
      </p:sp>
      <p:sp>
        <p:nvSpPr>
          <p:cNvPr id="4" name="Slide Number Placeholder 3"/>
          <p:cNvSpPr>
            <a:spLocks noGrp="1"/>
          </p:cNvSpPr>
          <p:nvPr>
            <p:ph type="sldNum" sz="quarter" idx="10"/>
          </p:nvPr>
        </p:nvSpPr>
        <p:spPr/>
        <p:txBody>
          <a:bodyPr/>
          <a:lstStyle/>
          <a:p>
            <a:fld id="{CBBA927F-7F3D-4388-8933-ABEE7106E12A}" type="slidenum">
              <a:rPr lang="en-US" smtClean="0"/>
              <a:t>3</a:t>
            </a:fld>
            <a:endParaRPr lang="en-US"/>
          </a:p>
        </p:txBody>
      </p:sp>
    </p:spTree>
    <p:extLst>
      <p:ext uri="{BB962C8B-B14F-4D97-AF65-F5344CB8AC3E}">
        <p14:creationId xmlns:p14="http://schemas.microsoft.com/office/powerpoint/2010/main" val="31667671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 In this traversal, the root node is visited first, then its left child and later its right child. </a:t>
            </a:r>
            <a:endParaRPr lang="en-US" dirty="0"/>
          </a:p>
        </p:txBody>
      </p:sp>
      <p:sp>
        <p:nvSpPr>
          <p:cNvPr id="4" name="Slide Number Placeholder 3"/>
          <p:cNvSpPr>
            <a:spLocks noGrp="1"/>
          </p:cNvSpPr>
          <p:nvPr>
            <p:ph type="sldNum" sz="quarter" idx="10"/>
          </p:nvPr>
        </p:nvSpPr>
        <p:spPr/>
        <p:txBody>
          <a:bodyPr/>
          <a:lstStyle/>
          <a:p>
            <a:fld id="{CBBA927F-7F3D-4388-8933-ABEE7106E12A}" type="slidenum">
              <a:rPr lang="en-US" smtClean="0"/>
              <a:t>5</a:t>
            </a:fld>
            <a:endParaRPr lang="en-US"/>
          </a:p>
        </p:txBody>
      </p:sp>
    </p:spTree>
    <p:extLst>
      <p:ext uri="{BB962C8B-B14F-4D97-AF65-F5344CB8AC3E}">
        <p14:creationId xmlns:p14="http://schemas.microsoft.com/office/powerpoint/2010/main" val="23350045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 In this traversal, left child node is visited first, then its right child and then its root node. This is recursively performed until the right most node is visited.</a:t>
            </a:r>
            <a:endParaRPr lang="en-US" dirty="0"/>
          </a:p>
        </p:txBody>
      </p:sp>
      <p:sp>
        <p:nvSpPr>
          <p:cNvPr id="4" name="Slide Number Placeholder 3"/>
          <p:cNvSpPr>
            <a:spLocks noGrp="1"/>
          </p:cNvSpPr>
          <p:nvPr>
            <p:ph type="sldNum" sz="quarter" idx="10"/>
          </p:nvPr>
        </p:nvSpPr>
        <p:spPr/>
        <p:txBody>
          <a:bodyPr/>
          <a:lstStyle/>
          <a:p>
            <a:fld id="{CBBA927F-7F3D-4388-8933-ABEE7106E12A}" type="slidenum">
              <a:rPr lang="en-US" smtClean="0"/>
              <a:t>7</a:t>
            </a:fld>
            <a:endParaRPr lang="en-US"/>
          </a:p>
        </p:txBody>
      </p:sp>
    </p:spTree>
    <p:extLst>
      <p:ext uri="{BB962C8B-B14F-4D97-AF65-F5344CB8AC3E}">
        <p14:creationId xmlns:p14="http://schemas.microsoft.com/office/powerpoint/2010/main" val="3151388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9/6/2021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9/6/2021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9/6/2021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9/6/2021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Binary Tree </a:t>
            </a:r>
            <a:r>
              <a:rPr lang="en-US" b="1" dirty="0" smtClean="0"/>
              <a:t>Traversals</a:t>
            </a:r>
            <a:endParaRPr lang="en-US" dirty="0"/>
          </a:p>
        </p:txBody>
      </p:sp>
      <p:sp>
        <p:nvSpPr>
          <p:cNvPr id="3" name="Subtitle 2"/>
          <p:cNvSpPr>
            <a:spLocks noGrp="1"/>
          </p:cNvSpPr>
          <p:nvPr>
            <p:ph type="subTitle" idx="1"/>
          </p:nvPr>
        </p:nvSpPr>
        <p:spPr/>
        <p:txBody>
          <a:bodyPr/>
          <a:lstStyle/>
          <a:p>
            <a:r>
              <a:rPr lang="en-US" smtClean="0"/>
              <a:t>Asim Rehan</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Traversals</a:t>
            </a:r>
            <a:endParaRPr lang="en-US" dirty="0"/>
          </a:p>
        </p:txBody>
      </p:sp>
      <p:sp>
        <p:nvSpPr>
          <p:cNvPr id="3" name="Content Placeholder 2"/>
          <p:cNvSpPr>
            <a:spLocks noGrp="1"/>
          </p:cNvSpPr>
          <p:nvPr>
            <p:ph idx="1"/>
          </p:nvPr>
        </p:nvSpPr>
        <p:spPr/>
        <p:txBody>
          <a:bodyPr/>
          <a:lstStyle/>
          <a:p>
            <a:pPr marL="0" indent="0">
              <a:buNone/>
            </a:pPr>
            <a:r>
              <a:rPr lang="en-US" b="1" dirty="0" smtClean="0"/>
              <a:t>“Displaying </a:t>
            </a:r>
            <a:r>
              <a:rPr lang="en-US" b="1" dirty="0"/>
              <a:t>(or) visiting order of nodes in a binary tree is called as Binary Tree </a:t>
            </a:r>
            <a:r>
              <a:rPr lang="en-US" b="1" dirty="0" smtClean="0"/>
              <a:t>Traversal”</a:t>
            </a:r>
          </a:p>
          <a:p>
            <a:pPr marL="0" indent="0">
              <a:buNone/>
            </a:pPr>
            <a:endParaRPr lang="en-US" b="1" dirty="0"/>
          </a:p>
          <a:p>
            <a:pPr marL="0" indent="0">
              <a:buNone/>
            </a:pPr>
            <a:r>
              <a:rPr lang="en-US" dirty="0"/>
              <a:t>There are three types of binary tree traversals.</a:t>
            </a:r>
          </a:p>
          <a:p>
            <a:r>
              <a:rPr lang="en-US" b="1" dirty="0"/>
              <a:t>In - Order Traversal</a:t>
            </a:r>
          </a:p>
          <a:p>
            <a:r>
              <a:rPr lang="en-US" b="1" dirty="0"/>
              <a:t>Pre - Order Traversal</a:t>
            </a:r>
          </a:p>
          <a:p>
            <a:r>
              <a:rPr lang="en-US" b="1" dirty="0"/>
              <a:t>Post - Order Traversal</a:t>
            </a:r>
          </a:p>
          <a:p>
            <a:pPr marL="0" indent="0">
              <a:buNone/>
            </a:pPr>
            <a:endParaRPr lang="en-US" dirty="0"/>
          </a:p>
        </p:txBody>
      </p:sp>
    </p:spTree>
    <p:extLst>
      <p:ext uri="{BB962C8B-B14F-4D97-AF65-F5344CB8AC3E}">
        <p14:creationId xmlns:p14="http://schemas.microsoft.com/office/powerpoint/2010/main" val="29135938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In-Order traversal</a:t>
            </a:r>
          </a:p>
        </p:txBody>
      </p:sp>
      <p:sp>
        <p:nvSpPr>
          <p:cNvPr id="3" name="Content Placeholder 2"/>
          <p:cNvSpPr>
            <a:spLocks noGrp="1"/>
          </p:cNvSpPr>
          <p:nvPr>
            <p:ph idx="1"/>
          </p:nvPr>
        </p:nvSpPr>
        <p:spPr/>
        <p:txBody>
          <a:bodyPr/>
          <a:lstStyle/>
          <a:p>
            <a:r>
              <a:rPr lang="en-US" dirty="0"/>
              <a:t>In In-Order traversal, the root node is visited between the left child and right child.</a:t>
            </a:r>
          </a:p>
        </p:txBody>
      </p:sp>
      <p:pic>
        <p:nvPicPr>
          <p:cNvPr id="4" name="Picture 3"/>
          <p:cNvPicPr>
            <a:picLocks noChangeAspect="1"/>
          </p:cNvPicPr>
          <p:nvPr/>
        </p:nvPicPr>
        <p:blipFill>
          <a:blip r:embed="rId3"/>
          <a:stretch>
            <a:fillRect/>
          </a:stretch>
        </p:blipFill>
        <p:spPr>
          <a:xfrm>
            <a:off x="3429000" y="3200400"/>
            <a:ext cx="4267200" cy="2743200"/>
          </a:xfrm>
          <a:prstGeom prst="rect">
            <a:avLst/>
          </a:prstGeom>
        </p:spPr>
      </p:pic>
    </p:spTree>
    <p:extLst>
      <p:ext uri="{BB962C8B-B14F-4D97-AF65-F5344CB8AC3E}">
        <p14:creationId xmlns:p14="http://schemas.microsoft.com/office/powerpoint/2010/main" val="23663194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In-Order traversal</a:t>
            </a:r>
          </a:p>
        </p:txBody>
      </p:sp>
      <p:sp>
        <p:nvSpPr>
          <p:cNvPr id="3" name="Content Placeholder 2"/>
          <p:cNvSpPr>
            <a:spLocks noGrp="1"/>
          </p:cNvSpPr>
          <p:nvPr>
            <p:ph idx="1"/>
          </p:nvPr>
        </p:nvSpPr>
        <p:spPr/>
        <p:txBody>
          <a:bodyPr/>
          <a:lstStyle/>
          <a:p>
            <a:pPr marL="0" indent="0">
              <a:buNone/>
            </a:pPr>
            <a:r>
              <a:rPr lang="en-US" dirty="0"/>
              <a:t/>
            </a:r>
            <a:br>
              <a:rPr lang="en-US" dirty="0"/>
            </a:br>
            <a:r>
              <a:rPr lang="en-US" b="1" dirty="0"/>
              <a:t>I - D - J - B - F - A - G - K - C - H</a:t>
            </a:r>
          </a:p>
          <a:p>
            <a:endParaRPr lang="en-US" dirty="0"/>
          </a:p>
        </p:txBody>
      </p:sp>
    </p:spTree>
    <p:extLst>
      <p:ext uri="{BB962C8B-B14F-4D97-AF65-F5344CB8AC3E}">
        <p14:creationId xmlns:p14="http://schemas.microsoft.com/office/powerpoint/2010/main" val="9801600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Pre-Order </a:t>
            </a:r>
            <a:r>
              <a:rPr lang="en-US" dirty="0"/>
              <a:t>traversal</a:t>
            </a:r>
          </a:p>
        </p:txBody>
      </p:sp>
      <p:sp>
        <p:nvSpPr>
          <p:cNvPr id="3" name="Content Placeholder 2"/>
          <p:cNvSpPr>
            <a:spLocks noGrp="1"/>
          </p:cNvSpPr>
          <p:nvPr>
            <p:ph idx="1"/>
          </p:nvPr>
        </p:nvSpPr>
        <p:spPr/>
        <p:txBody>
          <a:bodyPr/>
          <a:lstStyle/>
          <a:p>
            <a:r>
              <a:rPr lang="en-US" dirty="0"/>
              <a:t>In Pre-Order traversal, the root node is visited before the left child and right child </a:t>
            </a:r>
            <a:r>
              <a:rPr lang="en-US" dirty="0" smtClean="0"/>
              <a:t>nodes.</a:t>
            </a:r>
            <a:endParaRPr lang="en-US" dirty="0"/>
          </a:p>
        </p:txBody>
      </p:sp>
      <p:pic>
        <p:nvPicPr>
          <p:cNvPr id="4" name="Picture 3"/>
          <p:cNvPicPr>
            <a:picLocks noChangeAspect="1"/>
          </p:cNvPicPr>
          <p:nvPr/>
        </p:nvPicPr>
        <p:blipFill>
          <a:blip r:embed="rId3"/>
          <a:stretch>
            <a:fillRect/>
          </a:stretch>
        </p:blipFill>
        <p:spPr>
          <a:xfrm>
            <a:off x="3429000" y="3200400"/>
            <a:ext cx="4267200" cy="2743200"/>
          </a:xfrm>
          <a:prstGeom prst="rect">
            <a:avLst/>
          </a:prstGeom>
        </p:spPr>
      </p:pic>
    </p:spTree>
    <p:extLst>
      <p:ext uri="{BB962C8B-B14F-4D97-AF65-F5344CB8AC3E}">
        <p14:creationId xmlns:p14="http://schemas.microsoft.com/office/powerpoint/2010/main" val="26583605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Pre-Order traversal</a:t>
            </a:r>
          </a:p>
        </p:txBody>
      </p:sp>
      <p:sp>
        <p:nvSpPr>
          <p:cNvPr id="3" name="Content Placeholder 2"/>
          <p:cNvSpPr>
            <a:spLocks noGrp="1"/>
          </p:cNvSpPr>
          <p:nvPr>
            <p:ph idx="1"/>
          </p:nvPr>
        </p:nvSpPr>
        <p:spPr/>
        <p:txBody>
          <a:bodyPr/>
          <a:lstStyle/>
          <a:p>
            <a:pPr marL="0" indent="0">
              <a:buNone/>
            </a:pPr>
            <a:r>
              <a:rPr lang="en-US" dirty="0"/>
              <a:t/>
            </a:r>
            <a:br>
              <a:rPr lang="en-US" dirty="0"/>
            </a:br>
            <a:r>
              <a:rPr lang="pt-BR" b="1" dirty="0"/>
              <a:t>A - B - D - I - J - F - C - G - K - H</a:t>
            </a:r>
          </a:p>
          <a:p>
            <a:endParaRPr lang="en-US" dirty="0"/>
          </a:p>
        </p:txBody>
      </p:sp>
    </p:spTree>
    <p:extLst>
      <p:ext uri="{BB962C8B-B14F-4D97-AF65-F5344CB8AC3E}">
        <p14:creationId xmlns:p14="http://schemas.microsoft.com/office/powerpoint/2010/main" val="17443507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Post - Order </a:t>
            </a:r>
            <a:r>
              <a:rPr lang="en-US" dirty="0" smtClean="0"/>
              <a:t>Traversal</a:t>
            </a:r>
            <a:endParaRPr lang="en-US" dirty="0"/>
          </a:p>
        </p:txBody>
      </p:sp>
      <p:sp>
        <p:nvSpPr>
          <p:cNvPr id="3" name="Content Placeholder 2"/>
          <p:cNvSpPr>
            <a:spLocks noGrp="1"/>
          </p:cNvSpPr>
          <p:nvPr>
            <p:ph idx="1"/>
          </p:nvPr>
        </p:nvSpPr>
        <p:spPr/>
        <p:txBody>
          <a:bodyPr/>
          <a:lstStyle/>
          <a:p>
            <a:r>
              <a:rPr lang="en-US" dirty="0"/>
              <a:t>In Post-Order traversal, the root node is visited after left child and right child.</a:t>
            </a:r>
          </a:p>
        </p:txBody>
      </p:sp>
      <p:pic>
        <p:nvPicPr>
          <p:cNvPr id="4" name="Picture 3"/>
          <p:cNvPicPr>
            <a:picLocks noChangeAspect="1"/>
          </p:cNvPicPr>
          <p:nvPr/>
        </p:nvPicPr>
        <p:blipFill>
          <a:blip r:embed="rId3"/>
          <a:stretch>
            <a:fillRect/>
          </a:stretch>
        </p:blipFill>
        <p:spPr>
          <a:xfrm>
            <a:off x="3429000" y="3200400"/>
            <a:ext cx="4267200" cy="2743200"/>
          </a:xfrm>
          <a:prstGeom prst="rect">
            <a:avLst/>
          </a:prstGeom>
        </p:spPr>
      </p:pic>
    </p:spTree>
    <p:extLst>
      <p:ext uri="{BB962C8B-B14F-4D97-AF65-F5344CB8AC3E}">
        <p14:creationId xmlns:p14="http://schemas.microsoft.com/office/powerpoint/2010/main" val="41796450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Post-Order </a:t>
            </a:r>
            <a:r>
              <a:rPr lang="en-US" dirty="0"/>
              <a:t>traversal</a:t>
            </a:r>
          </a:p>
        </p:txBody>
      </p:sp>
      <p:sp>
        <p:nvSpPr>
          <p:cNvPr id="3" name="Content Placeholder 2"/>
          <p:cNvSpPr>
            <a:spLocks noGrp="1"/>
          </p:cNvSpPr>
          <p:nvPr>
            <p:ph idx="1"/>
          </p:nvPr>
        </p:nvSpPr>
        <p:spPr/>
        <p:txBody>
          <a:bodyPr/>
          <a:lstStyle/>
          <a:p>
            <a:pPr marL="0" indent="0">
              <a:buNone/>
            </a:pPr>
            <a:r>
              <a:rPr lang="en-US" dirty="0"/>
              <a:t/>
            </a:r>
            <a:br>
              <a:rPr lang="en-US" dirty="0"/>
            </a:br>
            <a:r>
              <a:rPr lang="pt-BR" b="1" dirty="0"/>
              <a:t>I - J - D - F - B - K - G - H - C - A</a:t>
            </a:r>
          </a:p>
          <a:p>
            <a:pPr marL="0" indent="0">
              <a:buNone/>
            </a:pPr>
            <a:endParaRPr lang="pt-BR" b="1" dirty="0"/>
          </a:p>
          <a:p>
            <a:endParaRPr lang="en-US" dirty="0"/>
          </a:p>
        </p:txBody>
      </p:sp>
    </p:spTree>
    <p:extLst>
      <p:ext uri="{BB962C8B-B14F-4D97-AF65-F5344CB8AC3E}">
        <p14:creationId xmlns:p14="http://schemas.microsoft.com/office/powerpoint/2010/main" val="24548319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Task</a:t>
            </a:r>
            <a:endParaRPr lang="en-US" dirty="0"/>
          </a:p>
        </p:txBody>
      </p:sp>
      <p:sp>
        <p:nvSpPr>
          <p:cNvPr id="3" name="Content Placeholder 2"/>
          <p:cNvSpPr>
            <a:spLocks noGrp="1"/>
          </p:cNvSpPr>
          <p:nvPr>
            <p:ph idx="1"/>
          </p:nvPr>
        </p:nvSpPr>
        <p:spPr/>
        <p:txBody>
          <a:bodyPr/>
          <a:lstStyle/>
          <a:p>
            <a:r>
              <a:rPr lang="en-US" dirty="0" smtClean="0"/>
              <a:t>Perform: In-order, Pre-Order and Post-Order traversals. </a:t>
            </a:r>
            <a:endParaRPr lang="en-US" dirty="0"/>
          </a:p>
        </p:txBody>
      </p:sp>
      <p:grpSp>
        <p:nvGrpSpPr>
          <p:cNvPr id="4" name="Group 4"/>
          <p:cNvGrpSpPr>
            <a:grpSpLocks/>
          </p:cNvGrpSpPr>
          <p:nvPr/>
        </p:nvGrpSpPr>
        <p:grpSpPr bwMode="auto">
          <a:xfrm>
            <a:off x="2819400" y="2590800"/>
            <a:ext cx="2971800" cy="2819400"/>
            <a:chOff x="3744" y="1056"/>
            <a:chExt cx="1872" cy="1776"/>
          </a:xfrm>
        </p:grpSpPr>
        <p:sp>
          <p:nvSpPr>
            <p:cNvPr id="5" name="Oval 5"/>
            <p:cNvSpPr>
              <a:spLocks noChangeArrowheads="1"/>
            </p:cNvSpPr>
            <p:nvPr/>
          </p:nvSpPr>
          <p:spPr bwMode="auto">
            <a:xfrm>
              <a:off x="4464" y="1056"/>
              <a:ext cx="288" cy="288"/>
            </a:xfrm>
            <a:prstGeom prst="ellipse">
              <a:avLst/>
            </a:prstGeom>
            <a:solidFill>
              <a:schemeClr val="accent1"/>
            </a:solidFill>
            <a:ln w="9525">
              <a:solidFill>
                <a:schemeClr val="tx1"/>
              </a:solidFill>
              <a:round/>
              <a:headEnd/>
              <a:tailEnd/>
            </a:ln>
          </p:spPr>
          <p:txBody>
            <a:bodyPr wrap="none" anchor="ctr"/>
            <a:lstStyle/>
            <a:p>
              <a:pPr algn="ctr"/>
              <a:r>
                <a:rPr lang="en-US" dirty="0">
                  <a:latin typeface="Times New Roman" pitchFamily="18" charset="0"/>
                </a:rPr>
                <a:t>+</a:t>
              </a:r>
            </a:p>
          </p:txBody>
        </p:sp>
        <p:sp>
          <p:nvSpPr>
            <p:cNvPr id="6" name="Oval 6"/>
            <p:cNvSpPr>
              <a:spLocks noChangeArrowheads="1"/>
            </p:cNvSpPr>
            <p:nvPr/>
          </p:nvSpPr>
          <p:spPr bwMode="auto">
            <a:xfrm>
              <a:off x="4032" y="1488"/>
              <a:ext cx="288" cy="288"/>
            </a:xfrm>
            <a:prstGeom prst="ellipse">
              <a:avLst/>
            </a:prstGeom>
            <a:solidFill>
              <a:schemeClr val="accent1"/>
            </a:solidFill>
            <a:ln w="9525">
              <a:solidFill>
                <a:schemeClr val="tx1"/>
              </a:solidFill>
              <a:round/>
              <a:headEnd/>
              <a:tailEnd/>
            </a:ln>
          </p:spPr>
          <p:txBody>
            <a:bodyPr wrap="none" anchor="ctr"/>
            <a:lstStyle/>
            <a:p>
              <a:pPr algn="ctr"/>
              <a:r>
                <a:rPr lang="en-US">
                  <a:latin typeface="Times New Roman" pitchFamily="18" charset="0"/>
                </a:rPr>
                <a:t>*</a:t>
              </a:r>
            </a:p>
          </p:txBody>
        </p:sp>
        <p:sp>
          <p:nvSpPr>
            <p:cNvPr id="7" name="Oval 7"/>
            <p:cNvSpPr>
              <a:spLocks noChangeArrowheads="1"/>
            </p:cNvSpPr>
            <p:nvPr/>
          </p:nvSpPr>
          <p:spPr bwMode="auto">
            <a:xfrm>
              <a:off x="4992" y="1488"/>
              <a:ext cx="288" cy="288"/>
            </a:xfrm>
            <a:prstGeom prst="ellipse">
              <a:avLst/>
            </a:prstGeom>
            <a:solidFill>
              <a:schemeClr val="accent1"/>
            </a:solidFill>
            <a:ln w="9525">
              <a:solidFill>
                <a:schemeClr val="tx1"/>
              </a:solidFill>
              <a:round/>
              <a:headEnd/>
              <a:tailEnd/>
            </a:ln>
          </p:spPr>
          <p:txBody>
            <a:bodyPr wrap="none" anchor="ctr"/>
            <a:lstStyle/>
            <a:p>
              <a:pPr algn="ctr"/>
              <a:r>
                <a:rPr lang="en-US" dirty="0">
                  <a:latin typeface="Times New Roman" pitchFamily="18" charset="0"/>
                </a:rPr>
                <a:t>/</a:t>
              </a:r>
              <a:endParaRPr lang="en-US" dirty="0">
                <a:latin typeface="Times New Roman" pitchFamily="18" charset="0"/>
              </a:endParaRPr>
            </a:p>
          </p:txBody>
        </p:sp>
        <p:sp>
          <p:nvSpPr>
            <p:cNvPr id="8" name="Oval 8"/>
            <p:cNvSpPr>
              <a:spLocks noChangeArrowheads="1"/>
            </p:cNvSpPr>
            <p:nvPr/>
          </p:nvSpPr>
          <p:spPr bwMode="auto">
            <a:xfrm>
              <a:off x="3744" y="2016"/>
              <a:ext cx="288" cy="288"/>
            </a:xfrm>
            <a:prstGeom prst="ellipse">
              <a:avLst/>
            </a:prstGeom>
            <a:solidFill>
              <a:schemeClr val="accent1"/>
            </a:solidFill>
            <a:ln w="9525">
              <a:solidFill>
                <a:schemeClr val="tx1"/>
              </a:solidFill>
              <a:round/>
              <a:headEnd/>
              <a:tailEnd/>
            </a:ln>
          </p:spPr>
          <p:txBody>
            <a:bodyPr wrap="none" anchor="ctr"/>
            <a:lstStyle/>
            <a:p>
              <a:pPr algn="ctr"/>
              <a:r>
                <a:rPr lang="en-US">
                  <a:latin typeface="Times New Roman" pitchFamily="18" charset="0"/>
                </a:rPr>
                <a:t>A</a:t>
              </a:r>
            </a:p>
          </p:txBody>
        </p:sp>
        <p:sp>
          <p:nvSpPr>
            <p:cNvPr id="9" name="Oval 9"/>
            <p:cNvSpPr>
              <a:spLocks noChangeArrowheads="1"/>
            </p:cNvSpPr>
            <p:nvPr/>
          </p:nvSpPr>
          <p:spPr bwMode="auto">
            <a:xfrm>
              <a:off x="4368" y="2016"/>
              <a:ext cx="288" cy="288"/>
            </a:xfrm>
            <a:prstGeom prst="ellipse">
              <a:avLst/>
            </a:prstGeom>
            <a:solidFill>
              <a:schemeClr val="accent1"/>
            </a:solidFill>
            <a:ln w="9525">
              <a:solidFill>
                <a:schemeClr val="tx1"/>
              </a:solidFill>
              <a:round/>
              <a:headEnd/>
              <a:tailEnd/>
            </a:ln>
          </p:spPr>
          <p:txBody>
            <a:bodyPr wrap="none" anchor="ctr"/>
            <a:lstStyle/>
            <a:p>
              <a:pPr algn="ctr"/>
              <a:r>
                <a:rPr lang="en-US">
                  <a:latin typeface="Times New Roman" pitchFamily="18" charset="0"/>
                </a:rPr>
                <a:t>B</a:t>
              </a:r>
            </a:p>
          </p:txBody>
        </p:sp>
        <p:sp>
          <p:nvSpPr>
            <p:cNvPr id="10" name="Oval 10"/>
            <p:cNvSpPr>
              <a:spLocks noChangeArrowheads="1"/>
            </p:cNvSpPr>
            <p:nvPr/>
          </p:nvSpPr>
          <p:spPr bwMode="auto">
            <a:xfrm>
              <a:off x="4704" y="2016"/>
              <a:ext cx="288" cy="288"/>
            </a:xfrm>
            <a:prstGeom prst="ellipse">
              <a:avLst/>
            </a:prstGeom>
            <a:solidFill>
              <a:schemeClr val="accent1"/>
            </a:solidFill>
            <a:ln w="9525">
              <a:solidFill>
                <a:schemeClr val="tx1"/>
              </a:solidFill>
              <a:round/>
              <a:headEnd/>
              <a:tailEnd/>
            </a:ln>
          </p:spPr>
          <p:txBody>
            <a:bodyPr wrap="none" anchor="ctr"/>
            <a:lstStyle/>
            <a:p>
              <a:pPr algn="ctr"/>
              <a:r>
                <a:rPr lang="en-US" dirty="0">
                  <a:latin typeface="Times New Roman" pitchFamily="18" charset="0"/>
                </a:rPr>
                <a:t>%</a:t>
              </a:r>
              <a:endParaRPr lang="en-US" dirty="0">
                <a:latin typeface="Times New Roman" pitchFamily="18" charset="0"/>
              </a:endParaRPr>
            </a:p>
          </p:txBody>
        </p:sp>
        <p:sp>
          <p:nvSpPr>
            <p:cNvPr id="11" name="Oval 11"/>
            <p:cNvSpPr>
              <a:spLocks noChangeArrowheads="1"/>
            </p:cNvSpPr>
            <p:nvPr/>
          </p:nvSpPr>
          <p:spPr bwMode="auto">
            <a:xfrm>
              <a:off x="5328" y="2016"/>
              <a:ext cx="288" cy="288"/>
            </a:xfrm>
            <a:prstGeom prst="ellipse">
              <a:avLst/>
            </a:prstGeom>
            <a:solidFill>
              <a:schemeClr val="accent1"/>
            </a:solidFill>
            <a:ln w="9525">
              <a:solidFill>
                <a:schemeClr val="tx1"/>
              </a:solidFill>
              <a:round/>
              <a:headEnd/>
              <a:tailEnd/>
            </a:ln>
          </p:spPr>
          <p:txBody>
            <a:bodyPr wrap="none" anchor="ctr"/>
            <a:lstStyle/>
            <a:p>
              <a:pPr algn="ctr"/>
              <a:r>
                <a:rPr lang="en-US">
                  <a:latin typeface="Times New Roman" pitchFamily="18" charset="0"/>
                </a:rPr>
                <a:t>E</a:t>
              </a:r>
            </a:p>
          </p:txBody>
        </p:sp>
        <p:sp>
          <p:nvSpPr>
            <p:cNvPr id="12" name="Line 12"/>
            <p:cNvSpPr>
              <a:spLocks noChangeShapeType="1"/>
            </p:cNvSpPr>
            <p:nvPr/>
          </p:nvSpPr>
          <p:spPr bwMode="auto">
            <a:xfrm flipH="1">
              <a:off x="4272" y="1296"/>
              <a:ext cx="240" cy="240"/>
            </a:xfrm>
            <a:prstGeom prst="line">
              <a:avLst/>
            </a:prstGeom>
            <a:noFill/>
            <a:ln w="9525">
              <a:solidFill>
                <a:schemeClr val="tx1"/>
              </a:solidFill>
              <a:round/>
              <a:headEnd/>
              <a:tailEnd/>
            </a:ln>
          </p:spPr>
          <p:txBody>
            <a:bodyPr/>
            <a:lstStyle/>
            <a:p>
              <a:endParaRPr lang="en-US"/>
            </a:p>
          </p:txBody>
        </p:sp>
        <p:sp>
          <p:nvSpPr>
            <p:cNvPr id="13" name="Line 13"/>
            <p:cNvSpPr>
              <a:spLocks noChangeShapeType="1"/>
            </p:cNvSpPr>
            <p:nvPr/>
          </p:nvSpPr>
          <p:spPr bwMode="auto">
            <a:xfrm>
              <a:off x="4752" y="1296"/>
              <a:ext cx="288" cy="192"/>
            </a:xfrm>
            <a:prstGeom prst="line">
              <a:avLst/>
            </a:prstGeom>
            <a:noFill/>
            <a:ln w="9525">
              <a:solidFill>
                <a:schemeClr val="tx1"/>
              </a:solidFill>
              <a:round/>
              <a:headEnd/>
              <a:tailEnd/>
            </a:ln>
          </p:spPr>
          <p:txBody>
            <a:bodyPr/>
            <a:lstStyle/>
            <a:p>
              <a:endParaRPr lang="en-US"/>
            </a:p>
          </p:txBody>
        </p:sp>
        <p:sp>
          <p:nvSpPr>
            <p:cNvPr id="14" name="Line 14"/>
            <p:cNvSpPr>
              <a:spLocks noChangeShapeType="1"/>
            </p:cNvSpPr>
            <p:nvPr/>
          </p:nvSpPr>
          <p:spPr bwMode="auto">
            <a:xfrm flipH="1">
              <a:off x="3936" y="1776"/>
              <a:ext cx="144" cy="240"/>
            </a:xfrm>
            <a:prstGeom prst="line">
              <a:avLst/>
            </a:prstGeom>
            <a:noFill/>
            <a:ln w="9525">
              <a:solidFill>
                <a:schemeClr val="tx1"/>
              </a:solidFill>
              <a:round/>
              <a:headEnd/>
              <a:tailEnd/>
            </a:ln>
          </p:spPr>
          <p:txBody>
            <a:bodyPr/>
            <a:lstStyle/>
            <a:p>
              <a:endParaRPr lang="en-US"/>
            </a:p>
          </p:txBody>
        </p:sp>
        <p:sp>
          <p:nvSpPr>
            <p:cNvPr id="15" name="Line 15"/>
            <p:cNvSpPr>
              <a:spLocks noChangeShapeType="1"/>
            </p:cNvSpPr>
            <p:nvPr/>
          </p:nvSpPr>
          <p:spPr bwMode="auto">
            <a:xfrm>
              <a:off x="4272" y="1728"/>
              <a:ext cx="192" cy="288"/>
            </a:xfrm>
            <a:prstGeom prst="line">
              <a:avLst/>
            </a:prstGeom>
            <a:noFill/>
            <a:ln w="9525">
              <a:solidFill>
                <a:schemeClr val="tx1"/>
              </a:solidFill>
              <a:round/>
              <a:headEnd/>
              <a:tailEnd/>
            </a:ln>
          </p:spPr>
          <p:txBody>
            <a:bodyPr/>
            <a:lstStyle/>
            <a:p>
              <a:endParaRPr lang="en-US"/>
            </a:p>
          </p:txBody>
        </p:sp>
        <p:sp>
          <p:nvSpPr>
            <p:cNvPr id="16" name="Line 16"/>
            <p:cNvSpPr>
              <a:spLocks noChangeShapeType="1"/>
            </p:cNvSpPr>
            <p:nvPr/>
          </p:nvSpPr>
          <p:spPr bwMode="auto">
            <a:xfrm flipH="1">
              <a:off x="4944" y="1776"/>
              <a:ext cx="144" cy="240"/>
            </a:xfrm>
            <a:prstGeom prst="line">
              <a:avLst/>
            </a:prstGeom>
            <a:noFill/>
            <a:ln w="9525">
              <a:solidFill>
                <a:schemeClr val="tx1"/>
              </a:solidFill>
              <a:round/>
              <a:headEnd/>
              <a:tailEnd/>
            </a:ln>
          </p:spPr>
          <p:txBody>
            <a:bodyPr/>
            <a:lstStyle/>
            <a:p>
              <a:endParaRPr lang="en-US"/>
            </a:p>
          </p:txBody>
        </p:sp>
        <p:sp>
          <p:nvSpPr>
            <p:cNvPr id="17" name="Line 17"/>
            <p:cNvSpPr>
              <a:spLocks noChangeShapeType="1"/>
            </p:cNvSpPr>
            <p:nvPr/>
          </p:nvSpPr>
          <p:spPr bwMode="auto">
            <a:xfrm>
              <a:off x="5232" y="1728"/>
              <a:ext cx="192" cy="288"/>
            </a:xfrm>
            <a:prstGeom prst="line">
              <a:avLst/>
            </a:prstGeom>
            <a:noFill/>
            <a:ln w="9525">
              <a:solidFill>
                <a:schemeClr val="tx1"/>
              </a:solidFill>
              <a:round/>
              <a:headEnd/>
              <a:tailEnd/>
            </a:ln>
          </p:spPr>
          <p:txBody>
            <a:bodyPr/>
            <a:lstStyle/>
            <a:p>
              <a:endParaRPr lang="en-US"/>
            </a:p>
          </p:txBody>
        </p:sp>
        <p:sp>
          <p:nvSpPr>
            <p:cNvPr id="18" name="Oval 18"/>
            <p:cNvSpPr>
              <a:spLocks noChangeArrowheads="1"/>
            </p:cNvSpPr>
            <p:nvPr/>
          </p:nvSpPr>
          <p:spPr bwMode="auto">
            <a:xfrm>
              <a:off x="4464" y="2544"/>
              <a:ext cx="288" cy="288"/>
            </a:xfrm>
            <a:prstGeom prst="ellipse">
              <a:avLst/>
            </a:prstGeom>
            <a:solidFill>
              <a:schemeClr val="accent1"/>
            </a:solidFill>
            <a:ln w="9525">
              <a:solidFill>
                <a:schemeClr val="tx1"/>
              </a:solidFill>
              <a:round/>
              <a:headEnd/>
              <a:tailEnd/>
            </a:ln>
          </p:spPr>
          <p:txBody>
            <a:bodyPr wrap="none" anchor="ctr"/>
            <a:lstStyle/>
            <a:p>
              <a:pPr algn="ctr"/>
              <a:r>
                <a:rPr lang="en-US">
                  <a:latin typeface="Times New Roman" pitchFamily="18" charset="0"/>
                </a:rPr>
                <a:t>C</a:t>
              </a:r>
            </a:p>
          </p:txBody>
        </p:sp>
        <p:sp>
          <p:nvSpPr>
            <p:cNvPr id="19" name="Oval 19"/>
            <p:cNvSpPr>
              <a:spLocks noChangeArrowheads="1"/>
            </p:cNvSpPr>
            <p:nvPr/>
          </p:nvSpPr>
          <p:spPr bwMode="auto">
            <a:xfrm>
              <a:off x="5088" y="2544"/>
              <a:ext cx="288" cy="288"/>
            </a:xfrm>
            <a:prstGeom prst="ellipse">
              <a:avLst/>
            </a:prstGeom>
            <a:solidFill>
              <a:schemeClr val="accent1"/>
            </a:solidFill>
            <a:ln w="9525">
              <a:solidFill>
                <a:schemeClr val="tx1"/>
              </a:solidFill>
              <a:round/>
              <a:headEnd/>
              <a:tailEnd/>
            </a:ln>
          </p:spPr>
          <p:txBody>
            <a:bodyPr wrap="none" anchor="ctr"/>
            <a:lstStyle/>
            <a:p>
              <a:pPr algn="ctr"/>
              <a:r>
                <a:rPr lang="en-US">
                  <a:latin typeface="Times New Roman" pitchFamily="18" charset="0"/>
                </a:rPr>
                <a:t>D</a:t>
              </a:r>
            </a:p>
          </p:txBody>
        </p:sp>
        <p:sp>
          <p:nvSpPr>
            <p:cNvPr id="20" name="Line 20"/>
            <p:cNvSpPr>
              <a:spLocks noChangeShapeType="1"/>
            </p:cNvSpPr>
            <p:nvPr/>
          </p:nvSpPr>
          <p:spPr bwMode="auto">
            <a:xfrm flipH="1">
              <a:off x="4656" y="2304"/>
              <a:ext cx="144" cy="240"/>
            </a:xfrm>
            <a:prstGeom prst="line">
              <a:avLst/>
            </a:prstGeom>
            <a:noFill/>
            <a:ln w="9525">
              <a:solidFill>
                <a:schemeClr val="tx1"/>
              </a:solidFill>
              <a:round/>
              <a:headEnd/>
              <a:tailEnd/>
            </a:ln>
          </p:spPr>
          <p:txBody>
            <a:bodyPr/>
            <a:lstStyle/>
            <a:p>
              <a:endParaRPr lang="en-US"/>
            </a:p>
          </p:txBody>
        </p:sp>
        <p:sp>
          <p:nvSpPr>
            <p:cNvPr id="21" name="Line 21"/>
            <p:cNvSpPr>
              <a:spLocks noChangeShapeType="1"/>
            </p:cNvSpPr>
            <p:nvPr/>
          </p:nvSpPr>
          <p:spPr bwMode="auto">
            <a:xfrm>
              <a:off x="4992" y="2256"/>
              <a:ext cx="192" cy="288"/>
            </a:xfrm>
            <a:prstGeom prst="line">
              <a:avLst/>
            </a:prstGeom>
            <a:noFill/>
            <a:ln w="9525">
              <a:solidFill>
                <a:schemeClr val="tx1"/>
              </a:solidFill>
              <a:round/>
              <a:headEnd/>
              <a:tailEnd/>
            </a:ln>
          </p:spPr>
          <p:txBody>
            <a:bodyPr/>
            <a:lstStyle/>
            <a:p>
              <a:endParaRPr lang="en-US"/>
            </a:p>
          </p:txBody>
        </p:sp>
      </p:grpSp>
    </p:spTree>
    <p:extLst>
      <p:ext uri="{BB962C8B-B14F-4D97-AF65-F5344CB8AC3E}">
        <p14:creationId xmlns:p14="http://schemas.microsoft.com/office/powerpoint/2010/main" val="24349414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TotalTime>
  <Words>207</Words>
  <Application>Microsoft Office PowerPoint</Application>
  <PresentationFormat>On-screen Show (4:3)</PresentationFormat>
  <Paragraphs>40</Paragraphs>
  <Slides>9</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Times New Roman</vt:lpstr>
      <vt:lpstr>Office Theme</vt:lpstr>
      <vt:lpstr>Binary Tree Traversals</vt:lpstr>
      <vt:lpstr>Traversals</vt:lpstr>
      <vt:lpstr>In-Order traversal</vt:lpstr>
      <vt:lpstr>In-Order traversal</vt:lpstr>
      <vt:lpstr>Pre-Order traversal</vt:lpstr>
      <vt:lpstr>Pre-Order traversal</vt:lpstr>
      <vt:lpstr>Post - Order Traversal</vt:lpstr>
      <vt:lpstr>Post-Order traversal</vt:lpstr>
      <vt:lpstr>Task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Trees</dc:title>
  <dc:creator>Asim</dc:creator>
  <cp:lastModifiedBy>Asim</cp:lastModifiedBy>
  <cp:revision>24</cp:revision>
  <dcterms:created xsi:type="dcterms:W3CDTF">2006-08-16T00:00:00Z</dcterms:created>
  <dcterms:modified xsi:type="dcterms:W3CDTF">2021-09-06T05:12:25Z</dcterms:modified>
</cp:coreProperties>
</file>