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09" autoAdjust="0"/>
  </p:normalViewPr>
  <p:slideViewPr>
    <p:cSldViewPr>
      <p:cViewPr varScale="1">
        <p:scale>
          <a:sx n="61" d="100"/>
          <a:sy n="61" d="100"/>
        </p:scale>
        <p:origin x="16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C01CD-29EC-4266-8F2E-B8C52A7EE4E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A927F-7F3D-4388-8933-ABEE7106E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47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 search tree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also known as an ordered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 tree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a node-based data structure in which each node has zero, one or two child nodes. ... The left sub-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only nodes with keys less than the parent node; the right sub-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only nodes with keys greater than the parent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A927F-7F3D-4388-8933-ABEE7106E1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3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the Tree organizes the data to</a:t>
            </a:r>
            <a:r>
              <a:rPr lang="en-US" baseline="0" dirty="0" smtClean="0"/>
              <a:t> it is used in Searching Applications.</a:t>
            </a:r>
          </a:p>
          <a:p>
            <a:r>
              <a:rPr lang="en-US" baseline="0" dirty="0" smtClean="0"/>
              <a:t>Constantly values are getting entered and getting removed.</a:t>
            </a:r>
          </a:p>
          <a:p>
            <a:r>
              <a:rPr lang="en-US" baseline="0" dirty="0" smtClean="0"/>
              <a:t>Constructed by compliers.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A927F-7F3D-4388-8933-ABEE7106E1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94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Construct a Binary Search Tree by inserting the following sequence of numbers.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A927F-7F3D-4388-8933-ABEE7106E1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43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with</a:t>
            </a:r>
            <a:r>
              <a:rPr lang="en-US" baseline="0" dirty="0" smtClean="0"/>
              <a:t> Minimum value from right sub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F1C1-DF31-4DB6-A7A2-34B220BFD0C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66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Binary </a:t>
            </a:r>
            <a:r>
              <a:rPr lang="en-US" b="1" dirty="0" smtClean="0"/>
              <a:t>Search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Asim Rehan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EC68A6-64D2-49B0-B873-DA6EEF19D49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609600" y="38100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 b="1" dirty="0"/>
              <a:t>Deletion</a:t>
            </a:r>
            <a:endParaRPr lang="en-US" altLang="en-US" sz="4400" dirty="0">
              <a:solidFill>
                <a:schemeClr val="tx2"/>
              </a:solidFill>
            </a:endParaRP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457200" y="1371600"/>
            <a:ext cx="3352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 i="1" dirty="0">
                <a:latin typeface="Helvetica" panose="020B0604020202020204" pitchFamily="34" charset="0"/>
              </a:rPr>
              <a:t>x</a:t>
            </a:r>
            <a:r>
              <a:rPr lang="en-US" altLang="en-US" sz="2800" dirty="0">
                <a:latin typeface="Helvetica" panose="020B0604020202020204" pitchFamily="34" charset="0"/>
              </a:rPr>
              <a:t> has two children: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Helvetica" panose="020B0604020202020204" pitchFamily="34" charset="0"/>
              </a:rPr>
              <a:t>For example to delete </a:t>
            </a:r>
            <a:r>
              <a:rPr lang="en-US" altLang="en-US" sz="2800" b="1" i="1" dirty="0">
                <a:latin typeface="Helvetica" panose="020B0604020202020204" pitchFamily="34" charset="0"/>
              </a:rPr>
              <a:t>J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 smtClean="0"/>
              <a:t>Replace with</a:t>
            </a:r>
            <a:r>
              <a:rPr lang="en-US" sz="2800" baseline="0" dirty="0" smtClean="0"/>
              <a:t> Minimum value from right sub tree</a:t>
            </a:r>
            <a:r>
              <a:rPr lang="en-US" sz="2800" dirty="0" smtClean="0"/>
              <a:t> </a:t>
            </a:r>
            <a:r>
              <a:rPr lang="en-US" altLang="en-US" sz="2800" dirty="0" smtClean="0">
                <a:latin typeface="Helvetica" panose="020B0604020202020204" pitchFamily="34" charset="0"/>
              </a:rPr>
              <a:t>of </a:t>
            </a:r>
            <a:r>
              <a:rPr lang="en-US" altLang="en-US" sz="2800" dirty="0">
                <a:latin typeface="Helvetica" panose="020B0604020202020204" pitchFamily="34" charset="0"/>
              </a:rPr>
              <a:t>J</a:t>
            </a:r>
            <a:r>
              <a:rPr lang="en-US" altLang="en-US" sz="2800" dirty="0" smtClean="0">
                <a:latin typeface="Helvetica" panose="020B0604020202020204" pitchFamily="34" charset="0"/>
              </a:rPr>
              <a:t>.</a:t>
            </a:r>
            <a:endParaRPr lang="en-US" altLang="en-US" sz="2800" dirty="0">
              <a:latin typeface="Helvetica" panose="020B0604020202020204" pitchFamily="34" charset="0"/>
            </a:endParaRPr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3048000" y="1600200"/>
            <a:ext cx="5715000" cy="4419600"/>
            <a:chOff x="1920" y="1008"/>
            <a:chExt cx="3600" cy="2784"/>
          </a:xfrm>
        </p:grpSpPr>
        <p:sp>
          <p:nvSpPr>
            <p:cNvPr id="45062" name="Rectangle 5"/>
            <p:cNvSpPr>
              <a:spLocks noChangeArrowheads="1"/>
            </p:cNvSpPr>
            <p:nvPr/>
          </p:nvSpPr>
          <p:spPr bwMode="auto">
            <a:xfrm>
              <a:off x="4457" y="2559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en-US" sz="2400" b="1"/>
            </a:p>
          </p:txBody>
        </p:sp>
        <p:sp>
          <p:nvSpPr>
            <p:cNvPr id="45063" name="Rectangle 6"/>
            <p:cNvSpPr>
              <a:spLocks noChangeArrowheads="1"/>
            </p:cNvSpPr>
            <p:nvPr/>
          </p:nvSpPr>
          <p:spPr bwMode="auto">
            <a:xfrm>
              <a:off x="4751" y="2559"/>
              <a:ext cx="14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en-US" sz="2400" b="1"/>
            </a:p>
          </p:txBody>
        </p:sp>
        <p:sp>
          <p:nvSpPr>
            <p:cNvPr id="45064" name="Rectangle 7"/>
            <p:cNvSpPr>
              <a:spLocks noChangeArrowheads="1"/>
            </p:cNvSpPr>
            <p:nvPr/>
          </p:nvSpPr>
          <p:spPr bwMode="auto">
            <a:xfrm>
              <a:off x="5353" y="255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en-US" sz="2400" b="1"/>
            </a:p>
          </p:txBody>
        </p:sp>
        <p:sp>
          <p:nvSpPr>
            <p:cNvPr id="45065" name="Rectangle 8"/>
            <p:cNvSpPr>
              <a:spLocks noChangeArrowheads="1"/>
            </p:cNvSpPr>
            <p:nvPr/>
          </p:nvSpPr>
          <p:spPr bwMode="auto">
            <a:xfrm>
              <a:off x="5053" y="205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lang="en-US" altLang="en-US" sz="2400" b="1"/>
            </a:p>
          </p:txBody>
        </p:sp>
        <p:sp>
          <p:nvSpPr>
            <p:cNvPr id="45066" name="Rectangle 9"/>
            <p:cNvSpPr>
              <a:spLocks noChangeArrowheads="1"/>
            </p:cNvSpPr>
            <p:nvPr/>
          </p:nvSpPr>
          <p:spPr bwMode="auto">
            <a:xfrm>
              <a:off x="4139" y="205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  <a:endParaRPr lang="en-US" altLang="en-US" sz="2400" b="1"/>
            </a:p>
          </p:txBody>
        </p:sp>
        <p:sp>
          <p:nvSpPr>
            <p:cNvPr id="45067" name="Rectangle 10"/>
            <p:cNvSpPr>
              <a:spLocks noChangeArrowheads="1"/>
            </p:cNvSpPr>
            <p:nvPr/>
          </p:nvSpPr>
          <p:spPr bwMode="auto">
            <a:xfrm>
              <a:off x="4472" y="306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en-US" sz="2400" b="1"/>
            </a:p>
          </p:txBody>
        </p:sp>
        <p:sp>
          <p:nvSpPr>
            <p:cNvPr id="45068" name="Rectangle 11"/>
            <p:cNvSpPr>
              <a:spLocks noChangeArrowheads="1"/>
            </p:cNvSpPr>
            <p:nvPr/>
          </p:nvSpPr>
          <p:spPr bwMode="auto">
            <a:xfrm>
              <a:off x="5049" y="306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en-US" sz="2400" b="1"/>
            </a:p>
          </p:txBody>
        </p:sp>
        <p:sp>
          <p:nvSpPr>
            <p:cNvPr id="45069" name="Rectangle 12"/>
            <p:cNvSpPr>
              <a:spLocks noChangeArrowheads="1"/>
            </p:cNvSpPr>
            <p:nvPr/>
          </p:nvSpPr>
          <p:spPr bwMode="auto">
            <a:xfrm>
              <a:off x="4767" y="3572"/>
              <a:ext cx="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en-US" sz="2400" b="1"/>
            </a:p>
          </p:txBody>
        </p:sp>
        <p:sp>
          <p:nvSpPr>
            <p:cNvPr id="45070" name="Rectangle 13"/>
            <p:cNvSpPr>
              <a:spLocks noChangeArrowheads="1"/>
            </p:cNvSpPr>
            <p:nvPr/>
          </p:nvSpPr>
          <p:spPr bwMode="auto">
            <a:xfrm>
              <a:off x="2276" y="3068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en-US" sz="2400" b="1"/>
            </a:p>
          </p:txBody>
        </p:sp>
        <p:sp>
          <p:nvSpPr>
            <p:cNvPr id="45071" name="Rectangle 14"/>
            <p:cNvSpPr>
              <a:spLocks noChangeArrowheads="1"/>
            </p:cNvSpPr>
            <p:nvPr/>
          </p:nvSpPr>
          <p:spPr bwMode="auto">
            <a:xfrm>
              <a:off x="2567" y="2559"/>
              <a:ext cx="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en-US" sz="2400" b="1"/>
            </a:p>
          </p:txBody>
        </p:sp>
        <p:sp>
          <p:nvSpPr>
            <p:cNvPr id="45072" name="Rectangle 15"/>
            <p:cNvSpPr>
              <a:spLocks noChangeArrowheads="1"/>
            </p:cNvSpPr>
            <p:nvPr/>
          </p:nvSpPr>
          <p:spPr bwMode="auto">
            <a:xfrm>
              <a:off x="2575" y="154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en-US" sz="2400" b="1"/>
            </a:p>
          </p:txBody>
        </p:sp>
        <p:sp>
          <p:nvSpPr>
            <p:cNvPr id="45073" name="Rectangle 16"/>
            <p:cNvSpPr>
              <a:spLocks noChangeArrowheads="1"/>
            </p:cNvSpPr>
            <p:nvPr/>
          </p:nvSpPr>
          <p:spPr bwMode="auto">
            <a:xfrm>
              <a:off x="2268" y="205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400" b="1"/>
            </a:p>
          </p:txBody>
        </p:sp>
        <p:sp>
          <p:nvSpPr>
            <p:cNvPr id="45074" name="Rectangle 17"/>
            <p:cNvSpPr>
              <a:spLocks noChangeArrowheads="1"/>
            </p:cNvSpPr>
            <p:nvPr/>
          </p:nvSpPr>
          <p:spPr bwMode="auto">
            <a:xfrm>
              <a:off x="1985" y="3577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 sz="2400" b="1"/>
            </a:p>
          </p:txBody>
        </p:sp>
        <p:sp>
          <p:nvSpPr>
            <p:cNvPr id="45075" name="Rectangle 18"/>
            <p:cNvSpPr>
              <a:spLocks noChangeArrowheads="1"/>
            </p:cNvSpPr>
            <p:nvPr/>
          </p:nvSpPr>
          <p:spPr bwMode="auto">
            <a:xfrm>
              <a:off x="2571" y="3577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en-US" sz="2400" b="1"/>
            </a:p>
          </p:txBody>
        </p:sp>
        <p:sp>
          <p:nvSpPr>
            <p:cNvPr id="45076" name="Rectangle 19"/>
            <p:cNvSpPr>
              <a:spLocks noChangeArrowheads="1"/>
            </p:cNvSpPr>
            <p:nvPr/>
          </p:nvSpPr>
          <p:spPr bwMode="auto">
            <a:xfrm>
              <a:off x="3576" y="1040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endParaRPr lang="en-US" altLang="en-US" sz="2400" b="1"/>
            </a:p>
          </p:txBody>
        </p:sp>
        <p:sp>
          <p:nvSpPr>
            <p:cNvPr id="45077" name="Freeform 20"/>
            <p:cNvSpPr>
              <a:spLocks/>
            </p:cNvSpPr>
            <p:nvPr/>
          </p:nvSpPr>
          <p:spPr bwMode="auto">
            <a:xfrm>
              <a:off x="2502" y="2531"/>
              <a:ext cx="241" cy="247"/>
            </a:xfrm>
            <a:custGeom>
              <a:avLst/>
              <a:gdLst>
                <a:gd name="T0" fmla="*/ 118 w 304"/>
                <a:gd name="T1" fmla="*/ 247 h 280"/>
                <a:gd name="T2" fmla="*/ 145 w 304"/>
                <a:gd name="T3" fmla="*/ 247 h 280"/>
                <a:gd name="T4" fmla="*/ 168 w 304"/>
                <a:gd name="T5" fmla="*/ 239 h 280"/>
                <a:gd name="T6" fmla="*/ 187 w 304"/>
                <a:gd name="T7" fmla="*/ 228 h 280"/>
                <a:gd name="T8" fmla="*/ 206 w 304"/>
                <a:gd name="T9" fmla="*/ 212 h 280"/>
                <a:gd name="T10" fmla="*/ 222 w 304"/>
                <a:gd name="T11" fmla="*/ 192 h 280"/>
                <a:gd name="T12" fmla="*/ 233 w 304"/>
                <a:gd name="T13" fmla="*/ 172 h 280"/>
                <a:gd name="T14" fmla="*/ 241 w 304"/>
                <a:gd name="T15" fmla="*/ 149 h 280"/>
                <a:gd name="T16" fmla="*/ 241 w 304"/>
                <a:gd name="T17" fmla="*/ 122 h 280"/>
                <a:gd name="T18" fmla="*/ 241 w 304"/>
                <a:gd name="T19" fmla="*/ 98 h 280"/>
                <a:gd name="T20" fmla="*/ 233 w 304"/>
                <a:gd name="T21" fmla="*/ 74 h 280"/>
                <a:gd name="T22" fmla="*/ 222 w 304"/>
                <a:gd name="T23" fmla="*/ 55 h 280"/>
                <a:gd name="T24" fmla="*/ 206 w 304"/>
                <a:gd name="T25" fmla="*/ 35 h 280"/>
                <a:gd name="T26" fmla="*/ 187 w 304"/>
                <a:gd name="T27" fmla="*/ 19 h 280"/>
                <a:gd name="T28" fmla="*/ 168 w 304"/>
                <a:gd name="T29" fmla="*/ 8 h 280"/>
                <a:gd name="T30" fmla="*/ 145 w 304"/>
                <a:gd name="T31" fmla="*/ 0 h 280"/>
                <a:gd name="T32" fmla="*/ 118 w 304"/>
                <a:gd name="T33" fmla="*/ 0 h 280"/>
                <a:gd name="T34" fmla="*/ 95 w 304"/>
                <a:gd name="T35" fmla="*/ 0 h 280"/>
                <a:gd name="T36" fmla="*/ 73 w 304"/>
                <a:gd name="T37" fmla="*/ 8 h 280"/>
                <a:gd name="T38" fmla="*/ 53 w 304"/>
                <a:gd name="T39" fmla="*/ 19 h 280"/>
                <a:gd name="T40" fmla="*/ 34 w 304"/>
                <a:gd name="T41" fmla="*/ 35 h 280"/>
                <a:gd name="T42" fmla="*/ 19 w 304"/>
                <a:gd name="T43" fmla="*/ 55 h 280"/>
                <a:gd name="T44" fmla="*/ 8 w 304"/>
                <a:gd name="T45" fmla="*/ 74 h 280"/>
                <a:gd name="T46" fmla="*/ 0 w 304"/>
                <a:gd name="T47" fmla="*/ 98 h 280"/>
                <a:gd name="T48" fmla="*/ 0 w 304"/>
                <a:gd name="T49" fmla="*/ 122 h 280"/>
                <a:gd name="T50" fmla="*/ 0 w 304"/>
                <a:gd name="T51" fmla="*/ 149 h 280"/>
                <a:gd name="T52" fmla="*/ 8 w 304"/>
                <a:gd name="T53" fmla="*/ 172 h 280"/>
                <a:gd name="T54" fmla="*/ 19 w 304"/>
                <a:gd name="T55" fmla="*/ 192 h 280"/>
                <a:gd name="T56" fmla="*/ 34 w 304"/>
                <a:gd name="T57" fmla="*/ 212 h 280"/>
                <a:gd name="T58" fmla="*/ 53 w 304"/>
                <a:gd name="T59" fmla="*/ 228 h 280"/>
                <a:gd name="T60" fmla="*/ 73 w 304"/>
                <a:gd name="T61" fmla="*/ 239 h 280"/>
                <a:gd name="T62" fmla="*/ 95 w 304"/>
                <a:gd name="T63" fmla="*/ 247 h 280"/>
                <a:gd name="T64" fmla="*/ 118 w 304"/>
                <a:gd name="T65" fmla="*/ 2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4"/>
                <a:gd name="T100" fmla="*/ 0 h 280"/>
                <a:gd name="T101" fmla="*/ 304 w 30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4" h="280">
                  <a:moveTo>
                    <a:pt x="149" y="280"/>
                  </a:moveTo>
                  <a:lnTo>
                    <a:pt x="183" y="280"/>
                  </a:lnTo>
                  <a:lnTo>
                    <a:pt x="212" y="271"/>
                  </a:lnTo>
                  <a:lnTo>
                    <a:pt x="236" y="258"/>
                  </a:lnTo>
                  <a:lnTo>
                    <a:pt x="260" y="240"/>
                  </a:lnTo>
                  <a:lnTo>
                    <a:pt x="280" y="218"/>
                  </a:lnTo>
                  <a:lnTo>
                    <a:pt x="294" y="195"/>
                  </a:lnTo>
                  <a:lnTo>
                    <a:pt x="304" y="169"/>
                  </a:lnTo>
                  <a:lnTo>
                    <a:pt x="304" y="138"/>
                  </a:lnTo>
                  <a:lnTo>
                    <a:pt x="304" y="111"/>
                  </a:lnTo>
                  <a:lnTo>
                    <a:pt x="294" y="84"/>
                  </a:lnTo>
                  <a:lnTo>
                    <a:pt x="280" y="62"/>
                  </a:lnTo>
                  <a:lnTo>
                    <a:pt x="260" y="40"/>
                  </a:lnTo>
                  <a:lnTo>
                    <a:pt x="236" y="22"/>
                  </a:lnTo>
                  <a:lnTo>
                    <a:pt x="212" y="9"/>
                  </a:lnTo>
                  <a:lnTo>
                    <a:pt x="183" y="0"/>
                  </a:lnTo>
                  <a:lnTo>
                    <a:pt x="149" y="0"/>
                  </a:lnTo>
                  <a:lnTo>
                    <a:pt x="120" y="0"/>
                  </a:lnTo>
                  <a:lnTo>
                    <a:pt x="92" y="9"/>
                  </a:lnTo>
                  <a:lnTo>
                    <a:pt x="67" y="22"/>
                  </a:lnTo>
                  <a:lnTo>
                    <a:pt x="43" y="40"/>
                  </a:lnTo>
                  <a:lnTo>
                    <a:pt x="24" y="62"/>
                  </a:lnTo>
                  <a:lnTo>
                    <a:pt x="10" y="84"/>
                  </a:lnTo>
                  <a:lnTo>
                    <a:pt x="0" y="111"/>
                  </a:lnTo>
                  <a:lnTo>
                    <a:pt x="0" y="138"/>
                  </a:lnTo>
                  <a:lnTo>
                    <a:pt x="0" y="169"/>
                  </a:lnTo>
                  <a:lnTo>
                    <a:pt x="10" y="195"/>
                  </a:lnTo>
                  <a:lnTo>
                    <a:pt x="24" y="218"/>
                  </a:lnTo>
                  <a:lnTo>
                    <a:pt x="43" y="240"/>
                  </a:lnTo>
                  <a:lnTo>
                    <a:pt x="67" y="258"/>
                  </a:lnTo>
                  <a:lnTo>
                    <a:pt x="92" y="271"/>
                  </a:lnTo>
                  <a:lnTo>
                    <a:pt x="120" y="280"/>
                  </a:lnTo>
                  <a:lnTo>
                    <a:pt x="149" y="28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78" name="Freeform 21"/>
            <p:cNvSpPr>
              <a:spLocks/>
            </p:cNvSpPr>
            <p:nvPr/>
          </p:nvSpPr>
          <p:spPr bwMode="auto">
            <a:xfrm>
              <a:off x="2494" y="3537"/>
              <a:ext cx="245" cy="247"/>
            </a:xfrm>
            <a:custGeom>
              <a:avLst/>
              <a:gdLst>
                <a:gd name="T0" fmla="*/ 123 w 309"/>
                <a:gd name="T1" fmla="*/ 247 h 280"/>
                <a:gd name="T2" fmla="*/ 96 w 309"/>
                <a:gd name="T3" fmla="*/ 247 h 280"/>
                <a:gd name="T4" fmla="*/ 73 w 309"/>
                <a:gd name="T5" fmla="*/ 239 h 280"/>
                <a:gd name="T6" fmla="*/ 54 w 309"/>
                <a:gd name="T7" fmla="*/ 228 h 280"/>
                <a:gd name="T8" fmla="*/ 35 w 309"/>
                <a:gd name="T9" fmla="*/ 212 h 280"/>
                <a:gd name="T10" fmla="*/ 19 w 309"/>
                <a:gd name="T11" fmla="*/ 192 h 280"/>
                <a:gd name="T12" fmla="*/ 8 w 309"/>
                <a:gd name="T13" fmla="*/ 173 h 280"/>
                <a:gd name="T14" fmla="*/ 4 w 309"/>
                <a:gd name="T15" fmla="*/ 149 h 280"/>
                <a:gd name="T16" fmla="*/ 0 w 309"/>
                <a:gd name="T17" fmla="*/ 125 h 280"/>
                <a:gd name="T18" fmla="*/ 4 w 309"/>
                <a:gd name="T19" fmla="*/ 98 h 280"/>
                <a:gd name="T20" fmla="*/ 8 w 309"/>
                <a:gd name="T21" fmla="*/ 75 h 280"/>
                <a:gd name="T22" fmla="*/ 19 w 309"/>
                <a:gd name="T23" fmla="*/ 56 h 280"/>
                <a:gd name="T24" fmla="*/ 35 w 309"/>
                <a:gd name="T25" fmla="*/ 35 h 280"/>
                <a:gd name="T26" fmla="*/ 54 w 309"/>
                <a:gd name="T27" fmla="*/ 20 h 280"/>
                <a:gd name="T28" fmla="*/ 73 w 309"/>
                <a:gd name="T29" fmla="*/ 8 h 280"/>
                <a:gd name="T30" fmla="*/ 96 w 309"/>
                <a:gd name="T31" fmla="*/ 0 h 280"/>
                <a:gd name="T32" fmla="*/ 123 w 309"/>
                <a:gd name="T33" fmla="*/ 0 h 280"/>
                <a:gd name="T34" fmla="*/ 145 w 309"/>
                <a:gd name="T35" fmla="*/ 0 h 280"/>
                <a:gd name="T36" fmla="*/ 168 w 309"/>
                <a:gd name="T37" fmla="*/ 8 h 280"/>
                <a:gd name="T38" fmla="*/ 188 w 309"/>
                <a:gd name="T39" fmla="*/ 20 h 280"/>
                <a:gd name="T40" fmla="*/ 207 w 309"/>
                <a:gd name="T41" fmla="*/ 35 h 280"/>
                <a:gd name="T42" fmla="*/ 222 w 309"/>
                <a:gd name="T43" fmla="*/ 56 h 280"/>
                <a:gd name="T44" fmla="*/ 233 w 309"/>
                <a:gd name="T45" fmla="*/ 75 h 280"/>
                <a:gd name="T46" fmla="*/ 241 w 309"/>
                <a:gd name="T47" fmla="*/ 98 h 280"/>
                <a:gd name="T48" fmla="*/ 245 w 309"/>
                <a:gd name="T49" fmla="*/ 125 h 280"/>
                <a:gd name="T50" fmla="*/ 241 w 309"/>
                <a:gd name="T51" fmla="*/ 149 h 280"/>
                <a:gd name="T52" fmla="*/ 233 w 309"/>
                <a:gd name="T53" fmla="*/ 173 h 280"/>
                <a:gd name="T54" fmla="*/ 222 w 309"/>
                <a:gd name="T55" fmla="*/ 192 h 280"/>
                <a:gd name="T56" fmla="*/ 207 w 309"/>
                <a:gd name="T57" fmla="*/ 212 h 280"/>
                <a:gd name="T58" fmla="*/ 188 w 309"/>
                <a:gd name="T59" fmla="*/ 228 h 280"/>
                <a:gd name="T60" fmla="*/ 168 w 309"/>
                <a:gd name="T61" fmla="*/ 239 h 280"/>
                <a:gd name="T62" fmla="*/ 145 w 309"/>
                <a:gd name="T63" fmla="*/ 247 h 280"/>
                <a:gd name="T64" fmla="*/ 123 w 309"/>
                <a:gd name="T65" fmla="*/ 2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9"/>
                <a:gd name="T100" fmla="*/ 0 h 280"/>
                <a:gd name="T101" fmla="*/ 309 w 309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9" h="280">
                  <a:moveTo>
                    <a:pt x="155" y="280"/>
                  </a:moveTo>
                  <a:lnTo>
                    <a:pt x="121" y="280"/>
                  </a:lnTo>
                  <a:lnTo>
                    <a:pt x="92" y="271"/>
                  </a:lnTo>
                  <a:lnTo>
                    <a:pt x="68" y="258"/>
                  </a:lnTo>
                  <a:lnTo>
                    <a:pt x="44" y="240"/>
                  </a:lnTo>
                  <a:lnTo>
                    <a:pt x="24" y="218"/>
                  </a:lnTo>
                  <a:lnTo>
                    <a:pt x="10" y="196"/>
                  </a:lnTo>
                  <a:lnTo>
                    <a:pt x="5" y="169"/>
                  </a:lnTo>
                  <a:lnTo>
                    <a:pt x="0" y="142"/>
                  </a:lnTo>
                  <a:lnTo>
                    <a:pt x="5" y="111"/>
                  </a:lnTo>
                  <a:lnTo>
                    <a:pt x="10" y="85"/>
                  </a:lnTo>
                  <a:lnTo>
                    <a:pt x="24" y="63"/>
                  </a:lnTo>
                  <a:lnTo>
                    <a:pt x="44" y="40"/>
                  </a:lnTo>
                  <a:lnTo>
                    <a:pt x="68" y="23"/>
                  </a:lnTo>
                  <a:lnTo>
                    <a:pt x="92" y="9"/>
                  </a:lnTo>
                  <a:lnTo>
                    <a:pt x="121" y="0"/>
                  </a:lnTo>
                  <a:lnTo>
                    <a:pt x="155" y="0"/>
                  </a:lnTo>
                  <a:lnTo>
                    <a:pt x="183" y="0"/>
                  </a:lnTo>
                  <a:lnTo>
                    <a:pt x="212" y="9"/>
                  </a:lnTo>
                  <a:lnTo>
                    <a:pt x="237" y="23"/>
                  </a:lnTo>
                  <a:lnTo>
                    <a:pt x="261" y="40"/>
                  </a:lnTo>
                  <a:lnTo>
                    <a:pt x="280" y="63"/>
                  </a:lnTo>
                  <a:lnTo>
                    <a:pt x="294" y="85"/>
                  </a:lnTo>
                  <a:lnTo>
                    <a:pt x="304" y="111"/>
                  </a:lnTo>
                  <a:lnTo>
                    <a:pt x="309" y="142"/>
                  </a:lnTo>
                  <a:lnTo>
                    <a:pt x="304" y="169"/>
                  </a:lnTo>
                  <a:lnTo>
                    <a:pt x="294" y="196"/>
                  </a:lnTo>
                  <a:lnTo>
                    <a:pt x="280" y="218"/>
                  </a:lnTo>
                  <a:lnTo>
                    <a:pt x="261" y="240"/>
                  </a:lnTo>
                  <a:lnTo>
                    <a:pt x="237" y="258"/>
                  </a:lnTo>
                  <a:lnTo>
                    <a:pt x="212" y="271"/>
                  </a:lnTo>
                  <a:lnTo>
                    <a:pt x="183" y="280"/>
                  </a:lnTo>
                  <a:lnTo>
                    <a:pt x="155" y="28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79" name="Freeform 22"/>
            <p:cNvSpPr>
              <a:spLocks/>
            </p:cNvSpPr>
            <p:nvPr/>
          </p:nvSpPr>
          <p:spPr bwMode="auto">
            <a:xfrm>
              <a:off x="5280" y="2528"/>
              <a:ext cx="240" cy="246"/>
            </a:xfrm>
            <a:custGeom>
              <a:avLst/>
              <a:gdLst>
                <a:gd name="T0" fmla="*/ 118 w 303"/>
                <a:gd name="T1" fmla="*/ 246 h 279"/>
                <a:gd name="T2" fmla="*/ 145 w 303"/>
                <a:gd name="T3" fmla="*/ 246 h 279"/>
                <a:gd name="T4" fmla="*/ 168 w 303"/>
                <a:gd name="T5" fmla="*/ 238 h 279"/>
                <a:gd name="T6" fmla="*/ 187 w 303"/>
                <a:gd name="T7" fmla="*/ 227 h 279"/>
                <a:gd name="T8" fmla="*/ 206 w 303"/>
                <a:gd name="T9" fmla="*/ 211 h 279"/>
                <a:gd name="T10" fmla="*/ 221 w 303"/>
                <a:gd name="T11" fmla="*/ 191 h 279"/>
                <a:gd name="T12" fmla="*/ 233 w 303"/>
                <a:gd name="T13" fmla="*/ 172 h 279"/>
                <a:gd name="T14" fmla="*/ 236 w 303"/>
                <a:gd name="T15" fmla="*/ 148 h 279"/>
                <a:gd name="T16" fmla="*/ 240 w 303"/>
                <a:gd name="T17" fmla="*/ 121 h 279"/>
                <a:gd name="T18" fmla="*/ 236 w 303"/>
                <a:gd name="T19" fmla="*/ 98 h 279"/>
                <a:gd name="T20" fmla="*/ 233 w 303"/>
                <a:gd name="T21" fmla="*/ 74 h 279"/>
                <a:gd name="T22" fmla="*/ 221 w 303"/>
                <a:gd name="T23" fmla="*/ 55 h 279"/>
                <a:gd name="T24" fmla="*/ 206 w 303"/>
                <a:gd name="T25" fmla="*/ 34 h 279"/>
                <a:gd name="T26" fmla="*/ 187 w 303"/>
                <a:gd name="T27" fmla="*/ 19 h 279"/>
                <a:gd name="T28" fmla="*/ 168 w 303"/>
                <a:gd name="T29" fmla="*/ 7 h 279"/>
                <a:gd name="T30" fmla="*/ 145 w 303"/>
                <a:gd name="T31" fmla="*/ 0 h 279"/>
                <a:gd name="T32" fmla="*/ 118 w 303"/>
                <a:gd name="T33" fmla="*/ 0 h 279"/>
                <a:gd name="T34" fmla="*/ 95 w 303"/>
                <a:gd name="T35" fmla="*/ 0 h 279"/>
                <a:gd name="T36" fmla="*/ 72 w 303"/>
                <a:gd name="T37" fmla="*/ 7 h 279"/>
                <a:gd name="T38" fmla="*/ 53 w 303"/>
                <a:gd name="T39" fmla="*/ 19 h 279"/>
                <a:gd name="T40" fmla="*/ 34 w 303"/>
                <a:gd name="T41" fmla="*/ 34 h 279"/>
                <a:gd name="T42" fmla="*/ 19 w 303"/>
                <a:gd name="T43" fmla="*/ 55 h 279"/>
                <a:gd name="T44" fmla="*/ 7 w 303"/>
                <a:gd name="T45" fmla="*/ 74 h 279"/>
                <a:gd name="T46" fmla="*/ 0 w 303"/>
                <a:gd name="T47" fmla="*/ 98 h 279"/>
                <a:gd name="T48" fmla="*/ 0 w 303"/>
                <a:gd name="T49" fmla="*/ 121 h 279"/>
                <a:gd name="T50" fmla="*/ 0 w 303"/>
                <a:gd name="T51" fmla="*/ 148 h 279"/>
                <a:gd name="T52" fmla="*/ 7 w 303"/>
                <a:gd name="T53" fmla="*/ 172 h 279"/>
                <a:gd name="T54" fmla="*/ 19 w 303"/>
                <a:gd name="T55" fmla="*/ 191 h 279"/>
                <a:gd name="T56" fmla="*/ 34 w 303"/>
                <a:gd name="T57" fmla="*/ 211 h 279"/>
                <a:gd name="T58" fmla="*/ 53 w 303"/>
                <a:gd name="T59" fmla="*/ 227 h 279"/>
                <a:gd name="T60" fmla="*/ 72 w 303"/>
                <a:gd name="T61" fmla="*/ 238 h 279"/>
                <a:gd name="T62" fmla="*/ 95 w 303"/>
                <a:gd name="T63" fmla="*/ 246 h 279"/>
                <a:gd name="T64" fmla="*/ 118 w 303"/>
                <a:gd name="T65" fmla="*/ 246 h 2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3"/>
                <a:gd name="T100" fmla="*/ 0 h 279"/>
                <a:gd name="T101" fmla="*/ 303 w 303"/>
                <a:gd name="T102" fmla="*/ 279 h 2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3" h="279">
                  <a:moveTo>
                    <a:pt x="149" y="279"/>
                  </a:moveTo>
                  <a:lnTo>
                    <a:pt x="183" y="279"/>
                  </a:lnTo>
                  <a:lnTo>
                    <a:pt x="212" y="270"/>
                  </a:lnTo>
                  <a:lnTo>
                    <a:pt x="236" y="257"/>
                  </a:lnTo>
                  <a:lnTo>
                    <a:pt x="260" y="239"/>
                  </a:lnTo>
                  <a:lnTo>
                    <a:pt x="279" y="217"/>
                  </a:lnTo>
                  <a:lnTo>
                    <a:pt x="294" y="195"/>
                  </a:lnTo>
                  <a:lnTo>
                    <a:pt x="298" y="168"/>
                  </a:lnTo>
                  <a:lnTo>
                    <a:pt x="303" y="137"/>
                  </a:lnTo>
                  <a:lnTo>
                    <a:pt x="298" y="111"/>
                  </a:lnTo>
                  <a:lnTo>
                    <a:pt x="294" y="84"/>
                  </a:lnTo>
                  <a:lnTo>
                    <a:pt x="279" y="62"/>
                  </a:lnTo>
                  <a:lnTo>
                    <a:pt x="260" y="39"/>
                  </a:lnTo>
                  <a:lnTo>
                    <a:pt x="236" y="22"/>
                  </a:lnTo>
                  <a:lnTo>
                    <a:pt x="212" y="8"/>
                  </a:lnTo>
                  <a:lnTo>
                    <a:pt x="183" y="0"/>
                  </a:lnTo>
                  <a:lnTo>
                    <a:pt x="149" y="0"/>
                  </a:lnTo>
                  <a:lnTo>
                    <a:pt x="120" y="0"/>
                  </a:lnTo>
                  <a:lnTo>
                    <a:pt x="91" y="8"/>
                  </a:lnTo>
                  <a:lnTo>
                    <a:pt x="67" y="22"/>
                  </a:lnTo>
                  <a:lnTo>
                    <a:pt x="43" y="39"/>
                  </a:lnTo>
                  <a:lnTo>
                    <a:pt x="24" y="62"/>
                  </a:lnTo>
                  <a:lnTo>
                    <a:pt x="9" y="84"/>
                  </a:lnTo>
                  <a:lnTo>
                    <a:pt x="0" y="111"/>
                  </a:lnTo>
                  <a:lnTo>
                    <a:pt x="0" y="137"/>
                  </a:lnTo>
                  <a:lnTo>
                    <a:pt x="0" y="168"/>
                  </a:lnTo>
                  <a:lnTo>
                    <a:pt x="9" y="195"/>
                  </a:lnTo>
                  <a:lnTo>
                    <a:pt x="24" y="217"/>
                  </a:lnTo>
                  <a:lnTo>
                    <a:pt x="43" y="239"/>
                  </a:lnTo>
                  <a:lnTo>
                    <a:pt x="67" y="257"/>
                  </a:lnTo>
                  <a:lnTo>
                    <a:pt x="91" y="270"/>
                  </a:lnTo>
                  <a:lnTo>
                    <a:pt x="120" y="279"/>
                  </a:lnTo>
                  <a:lnTo>
                    <a:pt x="149" y="279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80" name="Freeform 23"/>
            <p:cNvSpPr>
              <a:spLocks/>
            </p:cNvSpPr>
            <p:nvPr/>
          </p:nvSpPr>
          <p:spPr bwMode="auto">
            <a:xfrm>
              <a:off x="4698" y="2528"/>
              <a:ext cx="244" cy="246"/>
            </a:xfrm>
            <a:custGeom>
              <a:avLst/>
              <a:gdLst>
                <a:gd name="T0" fmla="*/ 122 w 308"/>
                <a:gd name="T1" fmla="*/ 246 h 279"/>
                <a:gd name="T2" fmla="*/ 145 w 308"/>
                <a:gd name="T3" fmla="*/ 246 h 279"/>
                <a:gd name="T4" fmla="*/ 168 w 308"/>
                <a:gd name="T5" fmla="*/ 238 h 279"/>
                <a:gd name="T6" fmla="*/ 191 w 308"/>
                <a:gd name="T7" fmla="*/ 227 h 279"/>
                <a:gd name="T8" fmla="*/ 210 w 308"/>
                <a:gd name="T9" fmla="*/ 211 h 279"/>
                <a:gd name="T10" fmla="*/ 221 w 308"/>
                <a:gd name="T11" fmla="*/ 191 h 279"/>
                <a:gd name="T12" fmla="*/ 233 w 308"/>
                <a:gd name="T13" fmla="*/ 172 h 279"/>
                <a:gd name="T14" fmla="*/ 240 w 308"/>
                <a:gd name="T15" fmla="*/ 148 h 279"/>
                <a:gd name="T16" fmla="*/ 244 w 308"/>
                <a:gd name="T17" fmla="*/ 121 h 279"/>
                <a:gd name="T18" fmla="*/ 240 w 308"/>
                <a:gd name="T19" fmla="*/ 98 h 279"/>
                <a:gd name="T20" fmla="*/ 233 w 308"/>
                <a:gd name="T21" fmla="*/ 74 h 279"/>
                <a:gd name="T22" fmla="*/ 221 w 308"/>
                <a:gd name="T23" fmla="*/ 55 h 279"/>
                <a:gd name="T24" fmla="*/ 210 w 308"/>
                <a:gd name="T25" fmla="*/ 34 h 279"/>
                <a:gd name="T26" fmla="*/ 191 w 308"/>
                <a:gd name="T27" fmla="*/ 19 h 279"/>
                <a:gd name="T28" fmla="*/ 168 w 308"/>
                <a:gd name="T29" fmla="*/ 7 h 279"/>
                <a:gd name="T30" fmla="*/ 145 w 308"/>
                <a:gd name="T31" fmla="*/ 0 h 279"/>
                <a:gd name="T32" fmla="*/ 122 w 308"/>
                <a:gd name="T33" fmla="*/ 0 h 279"/>
                <a:gd name="T34" fmla="*/ 99 w 308"/>
                <a:gd name="T35" fmla="*/ 0 h 279"/>
                <a:gd name="T36" fmla="*/ 76 w 308"/>
                <a:gd name="T37" fmla="*/ 7 h 279"/>
                <a:gd name="T38" fmla="*/ 53 w 308"/>
                <a:gd name="T39" fmla="*/ 19 h 279"/>
                <a:gd name="T40" fmla="*/ 38 w 308"/>
                <a:gd name="T41" fmla="*/ 34 h 279"/>
                <a:gd name="T42" fmla="*/ 23 w 308"/>
                <a:gd name="T43" fmla="*/ 55 h 279"/>
                <a:gd name="T44" fmla="*/ 11 w 308"/>
                <a:gd name="T45" fmla="*/ 74 h 279"/>
                <a:gd name="T46" fmla="*/ 4 w 308"/>
                <a:gd name="T47" fmla="*/ 98 h 279"/>
                <a:gd name="T48" fmla="*/ 0 w 308"/>
                <a:gd name="T49" fmla="*/ 121 h 279"/>
                <a:gd name="T50" fmla="*/ 4 w 308"/>
                <a:gd name="T51" fmla="*/ 148 h 279"/>
                <a:gd name="T52" fmla="*/ 11 w 308"/>
                <a:gd name="T53" fmla="*/ 172 h 279"/>
                <a:gd name="T54" fmla="*/ 23 w 308"/>
                <a:gd name="T55" fmla="*/ 191 h 279"/>
                <a:gd name="T56" fmla="*/ 38 w 308"/>
                <a:gd name="T57" fmla="*/ 211 h 279"/>
                <a:gd name="T58" fmla="*/ 53 w 308"/>
                <a:gd name="T59" fmla="*/ 227 h 279"/>
                <a:gd name="T60" fmla="*/ 76 w 308"/>
                <a:gd name="T61" fmla="*/ 238 h 279"/>
                <a:gd name="T62" fmla="*/ 99 w 308"/>
                <a:gd name="T63" fmla="*/ 246 h 279"/>
                <a:gd name="T64" fmla="*/ 122 w 308"/>
                <a:gd name="T65" fmla="*/ 246 h 2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8"/>
                <a:gd name="T100" fmla="*/ 0 h 279"/>
                <a:gd name="T101" fmla="*/ 308 w 308"/>
                <a:gd name="T102" fmla="*/ 279 h 2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8" h="279">
                  <a:moveTo>
                    <a:pt x="154" y="279"/>
                  </a:moveTo>
                  <a:lnTo>
                    <a:pt x="183" y="279"/>
                  </a:lnTo>
                  <a:lnTo>
                    <a:pt x="212" y="270"/>
                  </a:lnTo>
                  <a:lnTo>
                    <a:pt x="241" y="257"/>
                  </a:lnTo>
                  <a:lnTo>
                    <a:pt x="265" y="239"/>
                  </a:lnTo>
                  <a:lnTo>
                    <a:pt x="279" y="217"/>
                  </a:lnTo>
                  <a:lnTo>
                    <a:pt x="294" y="195"/>
                  </a:lnTo>
                  <a:lnTo>
                    <a:pt x="303" y="168"/>
                  </a:lnTo>
                  <a:lnTo>
                    <a:pt x="308" y="137"/>
                  </a:lnTo>
                  <a:lnTo>
                    <a:pt x="303" y="111"/>
                  </a:lnTo>
                  <a:lnTo>
                    <a:pt x="294" y="84"/>
                  </a:lnTo>
                  <a:lnTo>
                    <a:pt x="279" y="62"/>
                  </a:lnTo>
                  <a:lnTo>
                    <a:pt x="265" y="39"/>
                  </a:lnTo>
                  <a:lnTo>
                    <a:pt x="241" y="22"/>
                  </a:lnTo>
                  <a:lnTo>
                    <a:pt x="212" y="8"/>
                  </a:lnTo>
                  <a:lnTo>
                    <a:pt x="183" y="0"/>
                  </a:lnTo>
                  <a:lnTo>
                    <a:pt x="154" y="0"/>
                  </a:lnTo>
                  <a:lnTo>
                    <a:pt x="125" y="0"/>
                  </a:lnTo>
                  <a:lnTo>
                    <a:pt x="96" y="8"/>
                  </a:lnTo>
                  <a:lnTo>
                    <a:pt x="67" y="22"/>
                  </a:lnTo>
                  <a:lnTo>
                    <a:pt x="48" y="39"/>
                  </a:lnTo>
                  <a:lnTo>
                    <a:pt x="29" y="62"/>
                  </a:lnTo>
                  <a:lnTo>
                    <a:pt x="14" y="84"/>
                  </a:lnTo>
                  <a:lnTo>
                    <a:pt x="5" y="111"/>
                  </a:lnTo>
                  <a:lnTo>
                    <a:pt x="0" y="137"/>
                  </a:lnTo>
                  <a:lnTo>
                    <a:pt x="5" y="168"/>
                  </a:lnTo>
                  <a:lnTo>
                    <a:pt x="14" y="195"/>
                  </a:lnTo>
                  <a:lnTo>
                    <a:pt x="29" y="217"/>
                  </a:lnTo>
                  <a:lnTo>
                    <a:pt x="48" y="239"/>
                  </a:lnTo>
                  <a:lnTo>
                    <a:pt x="67" y="257"/>
                  </a:lnTo>
                  <a:lnTo>
                    <a:pt x="96" y="270"/>
                  </a:lnTo>
                  <a:lnTo>
                    <a:pt x="125" y="279"/>
                  </a:lnTo>
                  <a:lnTo>
                    <a:pt x="154" y="279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81" name="Freeform 24"/>
            <p:cNvSpPr>
              <a:spLocks/>
            </p:cNvSpPr>
            <p:nvPr/>
          </p:nvSpPr>
          <p:spPr bwMode="auto">
            <a:xfrm>
              <a:off x="4364" y="2528"/>
              <a:ext cx="246" cy="246"/>
            </a:xfrm>
            <a:custGeom>
              <a:avLst/>
              <a:gdLst>
                <a:gd name="T0" fmla="*/ 123 w 309"/>
                <a:gd name="T1" fmla="*/ 246 h 279"/>
                <a:gd name="T2" fmla="*/ 146 w 309"/>
                <a:gd name="T3" fmla="*/ 246 h 279"/>
                <a:gd name="T4" fmla="*/ 170 w 309"/>
                <a:gd name="T5" fmla="*/ 238 h 279"/>
                <a:gd name="T6" fmla="*/ 192 w 309"/>
                <a:gd name="T7" fmla="*/ 227 h 279"/>
                <a:gd name="T8" fmla="*/ 208 w 309"/>
                <a:gd name="T9" fmla="*/ 211 h 279"/>
                <a:gd name="T10" fmla="*/ 223 w 309"/>
                <a:gd name="T11" fmla="*/ 191 h 279"/>
                <a:gd name="T12" fmla="*/ 234 w 309"/>
                <a:gd name="T13" fmla="*/ 172 h 279"/>
                <a:gd name="T14" fmla="*/ 242 w 309"/>
                <a:gd name="T15" fmla="*/ 148 h 279"/>
                <a:gd name="T16" fmla="*/ 246 w 309"/>
                <a:gd name="T17" fmla="*/ 121 h 279"/>
                <a:gd name="T18" fmla="*/ 242 w 309"/>
                <a:gd name="T19" fmla="*/ 98 h 279"/>
                <a:gd name="T20" fmla="*/ 234 w 309"/>
                <a:gd name="T21" fmla="*/ 74 h 279"/>
                <a:gd name="T22" fmla="*/ 223 w 309"/>
                <a:gd name="T23" fmla="*/ 55 h 279"/>
                <a:gd name="T24" fmla="*/ 208 w 309"/>
                <a:gd name="T25" fmla="*/ 34 h 279"/>
                <a:gd name="T26" fmla="*/ 192 w 309"/>
                <a:gd name="T27" fmla="*/ 19 h 279"/>
                <a:gd name="T28" fmla="*/ 170 w 309"/>
                <a:gd name="T29" fmla="*/ 7 h 279"/>
                <a:gd name="T30" fmla="*/ 146 w 309"/>
                <a:gd name="T31" fmla="*/ 0 h 279"/>
                <a:gd name="T32" fmla="*/ 123 w 309"/>
                <a:gd name="T33" fmla="*/ 0 h 279"/>
                <a:gd name="T34" fmla="*/ 96 w 309"/>
                <a:gd name="T35" fmla="*/ 0 h 279"/>
                <a:gd name="T36" fmla="*/ 73 w 309"/>
                <a:gd name="T37" fmla="*/ 7 h 279"/>
                <a:gd name="T38" fmla="*/ 54 w 309"/>
                <a:gd name="T39" fmla="*/ 19 h 279"/>
                <a:gd name="T40" fmla="*/ 35 w 309"/>
                <a:gd name="T41" fmla="*/ 34 h 279"/>
                <a:gd name="T42" fmla="*/ 20 w 309"/>
                <a:gd name="T43" fmla="*/ 55 h 279"/>
                <a:gd name="T44" fmla="*/ 8 w 309"/>
                <a:gd name="T45" fmla="*/ 74 h 279"/>
                <a:gd name="T46" fmla="*/ 4 w 309"/>
                <a:gd name="T47" fmla="*/ 98 h 279"/>
                <a:gd name="T48" fmla="*/ 0 w 309"/>
                <a:gd name="T49" fmla="*/ 121 h 279"/>
                <a:gd name="T50" fmla="*/ 4 w 309"/>
                <a:gd name="T51" fmla="*/ 148 h 279"/>
                <a:gd name="T52" fmla="*/ 8 w 309"/>
                <a:gd name="T53" fmla="*/ 172 h 279"/>
                <a:gd name="T54" fmla="*/ 20 w 309"/>
                <a:gd name="T55" fmla="*/ 191 h 279"/>
                <a:gd name="T56" fmla="*/ 35 w 309"/>
                <a:gd name="T57" fmla="*/ 211 h 279"/>
                <a:gd name="T58" fmla="*/ 54 w 309"/>
                <a:gd name="T59" fmla="*/ 227 h 279"/>
                <a:gd name="T60" fmla="*/ 73 w 309"/>
                <a:gd name="T61" fmla="*/ 238 h 279"/>
                <a:gd name="T62" fmla="*/ 96 w 309"/>
                <a:gd name="T63" fmla="*/ 246 h 279"/>
                <a:gd name="T64" fmla="*/ 123 w 309"/>
                <a:gd name="T65" fmla="*/ 246 h 2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9"/>
                <a:gd name="T100" fmla="*/ 0 h 279"/>
                <a:gd name="T101" fmla="*/ 309 w 309"/>
                <a:gd name="T102" fmla="*/ 279 h 2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9" h="279">
                  <a:moveTo>
                    <a:pt x="155" y="279"/>
                  </a:moveTo>
                  <a:lnTo>
                    <a:pt x="184" y="279"/>
                  </a:lnTo>
                  <a:lnTo>
                    <a:pt x="213" y="270"/>
                  </a:lnTo>
                  <a:lnTo>
                    <a:pt x="241" y="257"/>
                  </a:lnTo>
                  <a:lnTo>
                    <a:pt x="261" y="239"/>
                  </a:lnTo>
                  <a:lnTo>
                    <a:pt x="280" y="217"/>
                  </a:lnTo>
                  <a:lnTo>
                    <a:pt x="294" y="195"/>
                  </a:lnTo>
                  <a:lnTo>
                    <a:pt x="304" y="168"/>
                  </a:lnTo>
                  <a:lnTo>
                    <a:pt x="309" y="137"/>
                  </a:lnTo>
                  <a:lnTo>
                    <a:pt x="304" y="111"/>
                  </a:lnTo>
                  <a:lnTo>
                    <a:pt x="294" y="84"/>
                  </a:lnTo>
                  <a:lnTo>
                    <a:pt x="280" y="62"/>
                  </a:lnTo>
                  <a:lnTo>
                    <a:pt x="261" y="39"/>
                  </a:lnTo>
                  <a:lnTo>
                    <a:pt x="241" y="22"/>
                  </a:lnTo>
                  <a:lnTo>
                    <a:pt x="213" y="8"/>
                  </a:lnTo>
                  <a:lnTo>
                    <a:pt x="184" y="0"/>
                  </a:lnTo>
                  <a:lnTo>
                    <a:pt x="155" y="0"/>
                  </a:lnTo>
                  <a:lnTo>
                    <a:pt x="121" y="0"/>
                  </a:lnTo>
                  <a:lnTo>
                    <a:pt x="92" y="8"/>
                  </a:lnTo>
                  <a:lnTo>
                    <a:pt x="68" y="22"/>
                  </a:lnTo>
                  <a:lnTo>
                    <a:pt x="44" y="39"/>
                  </a:lnTo>
                  <a:lnTo>
                    <a:pt x="25" y="62"/>
                  </a:lnTo>
                  <a:lnTo>
                    <a:pt x="10" y="84"/>
                  </a:lnTo>
                  <a:lnTo>
                    <a:pt x="5" y="111"/>
                  </a:lnTo>
                  <a:lnTo>
                    <a:pt x="0" y="137"/>
                  </a:lnTo>
                  <a:lnTo>
                    <a:pt x="5" y="168"/>
                  </a:lnTo>
                  <a:lnTo>
                    <a:pt x="10" y="195"/>
                  </a:lnTo>
                  <a:lnTo>
                    <a:pt x="25" y="217"/>
                  </a:lnTo>
                  <a:lnTo>
                    <a:pt x="44" y="239"/>
                  </a:lnTo>
                  <a:lnTo>
                    <a:pt x="68" y="257"/>
                  </a:lnTo>
                  <a:lnTo>
                    <a:pt x="92" y="270"/>
                  </a:lnTo>
                  <a:lnTo>
                    <a:pt x="121" y="279"/>
                  </a:lnTo>
                  <a:lnTo>
                    <a:pt x="155" y="279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82" name="Freeform 25"/>
            <p:cNvSpPr>
              <a:spLocks/>
            </p:cNvSpPr>
            <p:nvPr/>
          </p:nvSpPr>
          <p:spPr bwMode="auto">
            <a:xfrm>
              <a:off x="4537" y="1518"/>
              <a:ext cx="241" cy="250"/>
            </a:xfrm>
            <a:custGeom>
              <a:avLst/>
              <a:gdLst>
                <a:gd name="T0" fmla="*/ 119 w 304"/>
                <a:gd name="T1" fmla="*/ 250 h 284"/>
                <a:gd name="T2" fmla="*/ 146 w 304"/>
                <a:gd name="T3" fmla="*/ 246 h 284"/>
                <a:gd name="T4" fmla="*/ 168 w 304"/>
                <a:gd name="T5" fmla="*/ 239 h 284"/>
                <a:gd name="T6" fmla="*/ 188 w 304"/>
                <a:gd name="T7" fmla="*/ 226 h 284"/>
                <a:gd name="T8" fmla="*/ 207 w 304"/>
                <a:gd name="T9" fmla="*/ 211 h 284"/>
                <a:gd name="T10" fmla="*/ 222 w 304"/>
                <a:gd name="T11" fmla="*/ 195 h 284"/>
                <a:gd name="T12" fmla="*/ 233 w 304"/>
                <a:gd name="T13" fmla="*/ 172 h 284"/>
                <a:gd name="T14" fmla="*/ 241 w 304"/>
                <a:gd name="T15" fmla="*/ 148 h 284"/>
                <a:gd name="T16" fmla="*/ 241 w 304"/>
                <a:gd name="T17" fmla="*/ 125 h 284"/>
                <a:gd name="T18" fmla="*/ 241 w 304"/>
                <a:gd name="T19" fmla="*/ 101 h 284"/>
                <a:gd name="T20" fmla="*/ 233 w 304"/>
                <a:gd name="T21" fmla="*/ 78 h 284"/>
                <a:gd name="T22" fmla="*/ 222 w 304"/>
                <a:gd name="T23" fmla="*/ 55 h 284"/>
                <a:gd name="T24" fmla="*/ 207 w 304"/>
                <a:gd name="T25" fmla="*/ 35 h 284"/>
                <a:gd name="T26" fmla="*/ 188 w 304"/>
                <a:gd name="T27" fmla="*/ 23 h 284"/>
                <a:gd name="T28" fmla="*/ 168 w 304"/>
                <a:gd name="T29" fmla="*/ 11 h 284"/>
                <a:gd name="T30" fmla="*/ 146 w 304"/>
                <a:gd name="T31" fmla="*/ 4 h 284"/>
                <a:gd name="T32" fmla="*/ 119 w 304"/>
                <a:gd name="T33" fmla="*/ 0 h 284"/>
                <a:gd name="T34" fmla="*/ 96 w 304"/>
                <a:gd name="T35" fmla="*/ 4 h 284"/>
                <a:gd name="T36" fmla="*/ 73 w 304"/>
                <a:gd name="T37" fmla="*/ 11 h 284"/>
                <a:gd name="T38" fmla="*/ 54 w 304"/>
                <a:gd name="T39" fmla="*/ 23 h 284"/>
                <a:gd name="T40" fmla="*/ 35 w 304"/>
                <a:gd name="T41" fmla="*/ 35 h 284"/>
                <a:gd name="T42" fmla="*/ 19 w 304"/>
                <a:gd name="T43" fmla="*/ 55 h 284"/>
                <a:gd name="T44" fmla="*/ 8 w 304"/>
                <a:gd name="T45" fmla="*/ 78 h 284"/>
                <a:gd name="T46" fmla="*/ 0 w 304"/>
                <a:gd name="T47" fmla="*/ 101 h 284"/>
                <a:gd name="T48" fmla="*/ 0 w 304"/>
                <a:gd name="T49" fmla="*/ 125 h 284"/>
                <a:gd name="T50" fmla="*/ 0 w 304"/>
                <a:gd name="T51" fmla="*/ 148 h 284"/>
                <a:gd name="T52" fmla="*/ 8 w 304"/>
                <a:gd name="T53" fmla="*/ 172 h 284"/>
                <a:gd name="T54" fmla="*/ 19 w 304"/>
                <a:gd name="T55" fmla="*/ 195 h 284"/>
                <a:gd name="T56" fmla="*/ 35 w 304"/>
                <a:gd name="T57" fmla="*/ 211 h 284"/>
                <a:gd name="T58" fmla="*/ 54 w 304"/>
                <a:gd name="T59" fmla="*/ 226 h 284"/>
                <a:gd name="T60" fmla="*/ 73 w 304"/>
                <a:gd name="T61" fmla="*/ 239 h 284"/>
                <a:gd name="T62" fmla="*/ 96 w 304"/>
                <a:gd name="T63" fmla="*/ 246 h 284"/>
                <a:gd name="T64" fmla="*/ 119 w 304"/>
                <a:gd name="T65" fmla="*/ 25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4"/>
                <a:gd name="T100" fmla="*/ 0 h 284"/>
                <a:gd name="T101" fmla="*/ 304 w 304"/>
                <a:gd name="T102" fmla="*/ 284 h 2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4" h="284">
                  <a:moveTo>
                    <a:pt x="150" y="284"/>
                  </a:moveTo>
                  <a:lnTo>
                    <a:pt x="184" y="279"/>
                  </a:lnTo>
                  <a:lnTo>
                    <a:pt x="212" y="271"/>
                  </a:lnTo>
                  <a:lnTo>
                    <a:pt x="237" y="257"/>
                  </a:lnTo>
                  <a:lnTo>
                    <a:pt x="261" y="240"/>
                  </a:lnTo>
                  <a:lnTo>
                    <a:pt x="280" y="222"/>
                  </a:lnTo>
                  <a:lnTo>
                    <a:pt x="294" y="195"/>
                  </a:lnTo>
                  <a:lnTo>
                    <a:pt x="304" y="168"/>
                  </a:lnTo>
                  <a:lnTo>
                    <a:pt x="304" y="142"/>
                  </a:lnTo>
                  <a:lnTo>
                    <a:pt x="304" y="115"/>
                  </a:lnTo>
                  <a:lnTo>
                    <a:pt x="294" y="89"/>
                  </a:lnTo>
                  <a:lnTo>
                    <a:pt x="280" y="62"/>
                  </a:lnTo>
                  <a:lnTo>
                    <a:pt x="261" y="40"/>
                  </a:lnTo>
                  <a:lnTo>
                    <a:pt x="237" y="26"/>
                  </a:lnTo>
                  <a:lnTo>
                    <a:pt x="212" y="13"/>
                  </a:lnTo>
                  <a:lnTo>
                    <a:pt x="184" y="4"/>
                  </a:lnTo>
                  <a:lnTo>
                    <a:pt x="150" y="0"/>
                  </a:lnTo>
                  <a:lnTo>
                    <a:pt x="121" y="4"/>
                  </a:lnTo>
                  <a:lnTo>
                    <a:pt x="92" y="13"/>
                  </a:lnTo>
                  <a:lnTo>
                    <a:pt x="68" y="26"/>
                  </a:lnTo>
                  <a:lnTo>
                    <a:pt x="44" y="40"/>
                  </a:lnTo>
                  <a:lnTo>
                    <a:pt x="24" y="62"/>
                  </a:lnTo>
                  <a:lnTo>
                    <a:pt x="10" y="89"/>
                  </a:lnTo>
                  <a:lnTo>
                    <a:pt x="0" y="115"/>
                  </a:lnTo>
                  <a:lnTo>
                    <a:pt x="0" y="142"/>
                  </a:lnTo>
                  <a:lnTo>
                    <a:pt x="0" y="168"/>
                  </a:lnTo>
                  <a:lnTo>
                    <a:pt x="10" y="195"/>
                  </a:lnTo>
                  <a:lnTo>
                    <a:pt x="24" y="222"/>
                  </a:lnTo>
                  <a:lnTo>
                    <a:pt x="44" y="240"/>
                  </a:lnTo>
                  <a:lnTo>
                    <a:pt x="68" y="257"/>
                  </a:lnTo>
                  <a:lnTo>
                    <a:pt x="92" y="271"/>
                  </a:lnTo>
                  <a:lnTo>
                    <a:pt x="121" y="279"/>
                  </a:lnTo>
                  <a:lnTo>
                    <a:pt x="150" y="284"/>
                  </a:lnTo>
                  <a:close/>
                </a:path>
              </a:pathLst>
            </a:custGeom>
            <a:solidFill>
              <a:srgbClr val="ADADAD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83" name="Freeform 26"/>
            <p:cNvSpPr>
              <a:spLocks/>
            </p:cNvSpPr>
            <p:nvPr/>
          </p:nvSpPr>
          <p:spPr bwMode="auto">
            <a:xfrm>
              <a:off x="4988" y="2018"/>
              <a:ext cx="245" cy="251"/>
            </a:xfrm>
            <a:custGeom>
              <a:avLst/>
              <a:gdLst>
                <a:gd name="T0" fmla="*/ 122 w 309"/>
                <a:gd name="T1" fmla="*/ 251 h 284"/>
                <a:gd name="T2" fmla="*/ 145 w 309"/>
                <a:gd name="T3" fmla="*/ 247 h 284"/>
                <a:gd name="T4" fmla="*/ 168 w 309"/>
                <a:gd name="T5" fmla="*/ 240 h 284"/>
                <a:gd name="T6" fmla="*/ 187 w 309"/>
                <a:gd name="T7" fmla="*/ 228 h 284"/>
                <a:gd name="T8" fmla="*/ 206 w 309"/>
                <a:gd name="T9" fmla="*/ 212 h 284"/>
                <a:gd name="T10" fmla="*/ 222 w 309"/>
                <a:gd name="T11" fmla="*/ 196 h 284"/>
                <a:gd name="T12" fmla="*/ 233 w 309"/>
                <a:gd name="T13" fmla="*/ 173 h 284"/>
                <a:gd name="T14" fmla="*/ 241 w 309"/>
                <a:gd name="T15" fmla="*/ 149 h 284"/>
                <a:gd name="T16" fmla="*/ 245 w 309"/>
                <a:gd name="T17" fmla="*/ 126 h 284"/>
                <a:gd name="T18" fmla="*/ 241 w 309"/>
                <a:gd name="T19" fmla="*/ 103 h 284"/>
                <a:gd name="T20" fmla="*/ 233 w 309"/>
                <a:gd name="T21" fmla="*/ 79 h 284"/>
                <a:gd name="T22" fmla="*/ 222 w 309"/>
                <a:gd name="T23" fmla="*/ 55 h 284"/>
                <a:gd name="T24" fmla="*/ 206 w 309"/>
                <a:gd name="T25" fmla="*/ 35 h 284"/>
                <a:gd name="T26" fmla="*/ 187 w 309"/>
                <a:gd name="T27" fmla="*/ 24 h 284"/>
                <a:gd name="T28" fmla="*/ 168 w 309"/>
                <a:gd name="T29" fmla="*/ 11 h 284"/>
                <a:gd name="T30" fmla="*/ 145 w 309"/>
                <a:gd name="T31" fmla="*/ 4 h 284"/>
                <a:gd name="T32" fmla="*/ 122 w 309"/>
                <a:gd name="T33" fmla="*/ 0 h 284"/>
                <a:gd name="T34" fmla="*/ 96 w 309"/>
                <a:gd name="T35" fmla="*/ 4 h 284"/>
                <a:gd name="T36" fmla="*/ 73 w 309"/>
                <a:gd name="T37" fmla="*/ 11 h 284"/>
                <a:gd name="T38" fmla="*/ 54 w 309"/>
                <a:gd name="T39" fmla="*/ 24 h 284"/>
                <a:gd name="T40" fmla="*/ 35 w 309"/>
                <a:gd name="T41" fmla="*/ 35 h 284"/>
                <a:gd name="T42" fmla="*/ 19 w 309"/>
                <a:gd name="T43" fmla="*/ 55 h 284"/>
                <a:gd name="T44" fmla="*/ 8 w 309"/>
                <a:gd name="T45" fmla="*/ 79 h 284"/>
                <a:gd name="T46" fmla="*/ 4 w 309"/>
                <a:gd name="T47" fmla="*/ 103 h 284"/>
                <a:gd name="T48" fmla="*/ 0 w 309"/>
                <a:gd name="T49" fmla="*/ 126 h 284"/>
                <a:gd name="T50" fmla="*/ 4 w 309"/>
                <a:gd name="T51" fmla="*/ 149 h 284"/>
                <a:gd name="T52" fmla="*/ 8 w 309"/>
                <a:gd name="T53" fmla="*/ 173 h 284"/>
                <a:gd name="T54" fmla="*/ 19 w 309"/>
                <a:gd name="T55" fmla="*/ 196 h 284"/>
                <a:gd name="T56" fmla="*/ 35 w 309"/>
                <a:gd name="T57" fmla="*/ 212 h 284"/>
                <a:gd name="T58" fmla="*/ 54 w 309"/>
                <a:gd name="T59" fmla="*/ 228 h 284"/>
                <a:gd name="T60" fmla="*/ 73 w 309"/>
                <a:gd name="T61" fmla="*/ 240 h 284"/>
                <a:gd name="T62" fmla="*/ 96 w 309"/>
                <a:gd name="T63" fmla="*/ 247 h 284"/>
                <a:gd name="T64" fmla="*/ 122 w 309"/>
                <a:gd name="T65" fmla="*/ 251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9"/>
                <a:gd name="T100" fmla="*/ 0 h 284"/>
                <a:gd name="T101" fmla="*/ 309 w 309"/>
                <a:gd name="T102" fmla="*/ 284 h 2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9" h="284">
                  <a:moveTo>
                    <a:pt x="154" y="284"/>
                  </a:moveTo>
                  <a:lnTo>
                    <a:pt x="183" y="280"/>
                  </a:lnTo>
                  <a:lnTo>
                    <a:pt x="212" y="271"/>
                  </a:lnTo>
                  <a:lnTo>
                    <a:pt x="236" y="258"/>
                  </a:lnTo>
                  <a:lnTo>
                    <a:pt x="260" y="240"/>
                  </a:lnTo>
                  <a:lnTo>
                    <a:pt x="280" y="222"/>
                  </a:lnTo>
                  <a:lnTo>
                    <a:pt x="294" y="196"/>
                  </a:lnTo>
                  <a:lnTo>
                    <a:pt x="304" y="169"/>
                  </a:lnTo>
                  <a:lnTo>
                    <a:pt x="309" y="142"/>
                  </a:lnTo>
                  <a:lnTo>
                    <a:pt x="304" y="116"/>
                  </a:lnTo>
                  <a:lnTo>
                    <a:pt x="294" y="89"/>
                  </a:lnTo>
                  <a:lnTo>
                    <a:pt x="280" y="62"/>
                  </a:lnTo>
                  <a:lnTo>
                    <a:pt x="260" y="40"/>
                  </a:lnTo>
                  <a:lnTo>
                    <a:pt x="236" y="27"/>
                  </a:lnTo>
                  <a:lnTo>
                    <a:pt x="212" y="13"/>
                  </a:lnTo>
                  <a:lnTo>
                    <a:pt x="183" y="5"/>
                  </a:lnTo>
                  <a:lnTo>
                    <a:pt x="154" y="0"/>
                  </a:lnTo>
                  <a:lnTo>
                    <a:pt x="121" y="5"/>
                  </a:lnTo>
                  <a:lnTo>
                    <a:pt x="92" y="13"/>
                  </a:lnTo>
                  <a:lnTo>
                    <a:pt x="68" y="27"/>
                  </a:lnTo>
                  <a:lnTo>
                    <a:pt x="44" y="40"/>
                  </a:lnTo>
                  <a:lnTo>
                    <a:pt x="24" y="62"/>
                  </a:lnTo>
                  <a:lnTo>
                    <a:pt x="10" y="89"/>
                  </a:lnTo>
                  <a:lnTo>
                    <a:pt x="5" y="116"/>
                  </a:lnTo>
                  <a:lnTo>
                    <a:pt x="0" y="142"/>
                  </a:lnTo>
                  <a:lnTo>
                    <a:pt x="5" y="169"/>
                  </a:lnTo>
                  <a:lnTo>
                    <a:pt x="10" y="196"/>
                  </a:lnTo>
                  <a:lnTo>
                    <a:pt x="24" y="222"/>
                  </a:lnTo>
                  <a:lnTo>
                    <a:pt x="44" y="240"/>
                  </a:lnTo>
                  <a:lnTo>
                    <a:pt x="68" y="258"/>
                  </a:lnTo>
                  <a:lnTo>
                    <a:pt x="92" y="271"/>
                  </a:lnTo>
                  <a:lnTo>
                    <a:pt x="121" y="280"/>
                  </a:lnTo>
                  <a:lnTo>
                    <a:pt x="154" y="284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84" name="Freeform 27"/>
            <p:cNvSpPr>
              <a:spLocks/>
            </p:cNvSpPr>
            <p:nvPr/>
          </p:nvSpPr>
          <p:spPr bwMode="auto">
            <a:xfrm>
              <a:off x="4074" y="2018"/>
              <a:ext cx="245" cy="251"/>
            </a:xfrm>
            <a:custGeom>
              <a:avLst/>
              <a:gdLst>
                <a:gd name="T0" fmla="*/ 122 w 309"/>
                <a:gd name="T1" fmla="*/ 251 h 284"/>
                <a:gd name="T2" fmla="*/ 149 w 309"/>
                <a:gd name="T3" fmla="*/ 247 h 284"/>
                <a:gd name="T4" fmla="*/ 172 w 309"/>
                <a:gd name="T5" fmla="*/ 240 h 284"/>
                <a:gd name="T6" fmla="*/ 191 w 309"/>
                <a:gd name="T7" fmla="*/ 228 h 284"/>
                <a:gd name="T8" fmla="*/ 210 w 309"/>
                <a:gd name="T9" fmla="*/ 212 h 284"/>
                <a:gd name="T10" fmla="*/ 226 w 309"/>
                <a:gd name="T11" fmla="*/ 196 h 284"/>
                <a:gd name="T12" fmla="*/ 233 w 309"/>
                <a:gd name="T13" fmla="*/ 173 h 284"/>
                <a:gd name="T14" fmla="*/ 241 w 309"/>
                <a:gd name="T15" fmla="*/ 149 h 284"/>
                <a:gd name="T16" fmla="*/ 245 w 309"/>
                <a:gd name="T17" fmla="*/ 126 h 284"/>
                <a:gd name="T18" fmla="*/ 241 w 309"/>
                <a:gd name="T19" fmla="*/ 103 h 284"/>
                <a:gd name="T20" fmla="*/ 233 w 309"/>
                <a:gd name="T21" fmla="*/ 79 h 284"/>
                <a:gd name="T22" fmla="*/ 226 w 309"/>
                <a:gd name="T23" fmla="*/ 55 h 284"/>
                <a:gd name="T24" fmla="*/ 210 w 309"/>
                <a:gd name="T25" fmla="*/ 35 h 284"/>
                <a:gd name="T26" fmla="*/ 191 w 309"/>
                <a:gd name="T27" fmla="*/ 24 h 284"/>
                <a:gd name="T28" fmla="*/ 172 w 309"/>
                <a:gd name="T29" fmla="*/ 11 h 284"/>
                <a:gd name="T30" fmla="*/ 149 w 309"/>
                <a:gd name="T31" fmla="*/ 4 h 284"/>
                <a:gd name="T32" fmla="*/ 122 w 309"/>
                <a:gd name="T33" fmla="*/ 0 h 284"/>
                <a:gd name="T34" fmla="*/ 99 w 309"/>
                <a:gd name="T35" fmla="*/ 4 h 284"/>
                <a:gd name="T36" fmla="*/ 77 w 309"/>
                <a:gd name="T37" fmla="*/ 11 h 284"/>
                <a:gd name="T38" fmla="*/ 54 w 309"/>
                <a:gd name="T39" fmla="*/ 24 h 284"/>
                <a:gd name="T40" fmla="*/ 38 w 309"/>
                <a:gd name="T41" fmla="*/ 35 h 284"/>
                <a:gd name="T42" fmla="*/ 23 w 309"/>
                <a:gd name="T43" fmla="*/ 55 h 284"/>
                <a:gd name="T44" fmla="*/ 12 w 309"/>
                <a:gd name="T45" fmla="*/ 79 h 284"/>
                <a:gd name="T46" fmla="*/ 4 w 309"/>
                <a:gd name="T47" fmla="*/ 103 h 284"/>
                <a:gd name="T48" fmla="*/ 0 w 309"/>
                <a:gd name="T49" fmla="*/ 126 h 284"/>
                <a:gd name="T50" fmla="*/ 4 w 309"/>
                <a:gd name="T51" fmla="*/ 149 h 284"/>
                <a:gd name="T52" fmla="*/ 12 w 309"/>
                <a:gd name="T53" fmla="*/ 173 h 284"/>
                <a:gd name="T54" fmla="*/ 23 w 309"/>
                <a:gd name="T55" fmla="*/ 196 h 284"/>
                <a:gd name="T56" fmla="*/ 38 w 309"/>
                <a:gd name="T57" fmla="*/ 212 h 284"/>
                <a:gd name="T58" fmla="*/ 54 w 309"/>
                <a:gd name="T59" fmla="*/ 228 h 284"/>
                <a:gd name="T60" fmla="*/ 77 w 309"/>
                <a:gd name="T61" fmla="*/ 240 h 284"/>
                <a:gd name="T62" fmla="*/ 99 w 309"/>
                <a:gd name="T63" fmla="*/ 247 h 284"/>
                <a:gd name="T64" fmla="*/ 122 w 309"/>
                <a:gd name="T65" fmla="*/ 251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9"/>
                <a:gd name="T100" fmla="*/ 0 h 284"/>
                <a:gd name="T101" fmla="*/ 309 w 309"/>
                <a:gd name="T102" fmla="*/ 284 h 2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9" h="284">
                  <a:moveTo>
                    <a:pt x="154" y="284"/>
                  </a:moveTo>
                  <a:lnTo>
                    <a:pt x="188" y="280"/>
                  </a:lnTo>
                  <a:lnTo>
                    <a:pt x="217" y="271"/>
                  </a:lnTo>
                  <a:lnTo>
                    <a:pt x="241" y="258"/>
                  </a:lnTo>
                  <a:lnTo>
                    <a:pt x="265" y="240"/>
                  </a:lnTo>
                  <a:lnTo>
                    <a:pt x="285" y="222"/>
                  </a:lnTo>
                  <a:lnTo>
                    <a:pt x="294" y="196"/>
                  </a:lnTo>
                  <a:lnTo>
                    <a:pt x="304" y="169"/>
                  </a:lnTo>
                  <a:lnTo>
                    <a:pt x="309" y="142"/>
                  </a:lnTo>
                  <a:lnTo>
                    <a:pt x="304" y="116"/>
                  </a:lnTo>
                  <a:lnTo>
                    <a:pt x="294" y="89"/>
                  </a:lnTo>
                  <a:lnTo>
                    <a:pt x="285" y="62"/>
                  </a:lnTo>
                  <a:lnTo>
                    <a:pt x="265" y="40"/>
                  </a:lnTo>
                  <a:lnTo>
                    <a:pt x="241" y="27"/>
                  </a:lnTo>
                  <a:lnTo>
                    <a:pt x="217" y="13"/>
                  </a:lnTo>
                  <a:lnTo>
                    <a:pt x="188" y="5"/>
                  </a:lnTo>
                  <a:lnTo>
                    <a:pt x="154" y="0"/>
                  </a:lnTo>
                  <a:lnTo>
                    <a:pt x="125" y="5"/>
                  </a:lnTo>
                  <a:lnTo>
                    <a:pt x="97" y="13"/>
                  </a:lnTo>
                  <a:lnTo>
                    <a:pt x="68" y="27"/>
                  </a:lnTo>
                  <a:lnTo>
                    <a:pt x="48" y="40"/>
                  </a:lnTo>
                  <a:lnTo>
                    <a:pt x="29" y="62"/>
                  </a:lnTo>
                  <a:lnTo>
                    <a:pt x="15" y="89"/>
                  </a:lnTo>
                  <a:lnTo>
                    <a:pt x="5" y="116"/>
                  </a:lnTo>
                  <a:lnTo>
                    <a:pt x="0" y="142"/>
                  </a:lnTo>
                  <a:lnTo>
                    <a:pt x="5" y="169"/>
                  </a:lnTo>
                  <a:lnTo>
                    <a:pt x="15" y="196"/>
                  </a:lnTo>
                  <a:lnTo>
                    <a:pt x="29" y="222"/>
                  </a:lnTo>
                  <a:lnTo>
                    <a:pt x="48" y="240"/>
                  </a:lnTo>
                  <a:lnTo>
                    <a:pt x="68" y="258"/>
                  </a:lnTo>
                  <a:lnTo>
                    <a:pt x="97" y="271"/>
                  </a:lnTo>
                  <a:lnTo>
                    <a:pt x="125" y="280"/>
                  </a:lnTo>
                  <a:lnTo>
                    <a:pt x="154" y="284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85" name="Freeform 28"/>
            <p:cNvSpPr>
              <a:spLocks/>
            </p:cNvSpPr>
            <p:nvPr/>
          </p:nvSpPr>
          <p:spPr bwMode="auto">
            <a:xfrm>
              <a:off x="3515" y="1008"/>
              <a:ext cx="242" cy="247"/>
            </a:xfrm>
            <a:custGeom>
              <a:avLst/>
              <a:gdLst>
                <a:gd name="T0" fmla="*/ 119 w 304"/>
                <a:gd name="T1" fmla="*/ 247 h 280"/>
                <a:gd name="T2" fmla="*/ 146 w 304"/>
                <a:gd name="T3" fmla="*/ 247 h 280"/>
                <a:gd name="T4" fmla="*/ 169 w 304"/>
                <a:gd name="T5" fmla="*/ 239 h 280"/>
                <a:gd name="T6" fmla="*/ 189 w 304"/>
                <a:gd name="T7" fmla="*/ 228 h 280"/>
                <a:gd name="T8" fmla="*/ 208 w 304"/>
                <a:gd name="T9" fmla="*/ 212 h 280"/>
                <a:gd name="T10" fmla="*/ 223 w 304"/>
                <a:gd name="T11" fmla="*/ 192 h 280"/>
                <a:gd name="T12" fmla="*/ 234 w 304"/>
                <a:gd name="T13" fmla="*/ 173 h 280"/>
                <a:gd name="T14" fmla="*/ 242 w 304"/>
                <a:gd name="T15" fmla="*/ 149 h 280"/>
                <a:gd name="T16" fmla="*/ 242 w 304"/>
                <a:gd name="T17" fmla="*/ 122 h 280"/>
                <a:gd name="T18" fmla="*/ 242 w 304"/>
                <a:gd name="T19" fmla="*/ 98 h 280"/>
                <a:gd name="T20" fmla="*/ 234 w 304"/>
                <a:gd name="T21" fmla="*/ 75 h 280"/>
                <a:gd name="T22" fmla="*/ 223 w 304"/>
                <a:gd name="T23" fmla="*/ 56 h 280"/>
                <a:gd name="T24" fmla="*/ 208 w 304"/>
                <a:gd name="T25" fmla="*/ 35 h 280"/>
                <a:gd name="T26" fmla="*/ 189 w 304"/>
                <a:gd name="T27" fmla="*/ 20 h 280"/>
                <a:gd name="T28" fmla="*/ 169 w 304"/>
                <a:gd name="T29" fmla="*/ 8 h 280"/>
                <a:gd name="T30" fmla="*/ 146 w 304"/>
                <a:gd name="T31" fmla="*/ 0 h 280"/>
                <a:gd name="T32" fmla="*/ 119 w 304"/>
                <a:gd name="T33" fmla="*/ 0 h 280"/>
                <a:gd name="T34" fmla="*/ 96 w 304"/>
                <a:gd name="T35" fmla="*/ 0 h 280"/>
                <a:gd name="T36" fmla="*/ 73 w 304"/>
                <a:gd name="T37" fmla="*/ 8 h 280"/>
                <a:gd name="T38" fmla="*/ 54 w 304"/>
                <a:gd name="T39" fmla="*/ 20 h 280"/>
                <a:gd name="T40" fmla="*/ 35 w 304"/>
                <a:gd name="T41" fmla="*/ 35 h 280"/>
                <a:gd name="T42" fmla="*/ 19 w 304"/>
                <a:gd name="T43" fmla="*/ 56 h 280"/>
                <a:gd name="T44" fmla="*/ 8 w 304"/>
                <a:gd name="T45" fmla="*/ 75 h 280"/>
                <a:gd name="T46" fmla="*/ 0 w 304"/>
                <a:gd name="T47" fmla="*/ 98 h 280"/>
                <a:gd name="T48" fmla="*/ 0 w 304"/>
                <a:gd name="T49" fmla="*/ 122 h 280"/>
                <a:gd name="T50" fmla="*/ 0 w 304"/>
                <a:gd name="T51" fmla="*/ 149 h 280"/>
                <a:gd name="T52" fmla="*/ 8 w 304"/>
                <a:gd name="T53" fmla="*/ 173 h 280"/>
                <a:gd name="T54" fmla="*/ 19 w 304"/>
                <a:gd name="T55" fmla="*/ 192 h 280"/>
                <a:gd name="T56" fmla="*/ 35 w 304"/>
                <a:gd name="T57" fmla="*/ 212 h 280"/>
                <a:gd name="T58" fmla="*/ 54 w 304"/>
                <a:gd name="T59" fmla="*/ 228 h 280"/>
                <a:gd name="T60" fmla="*/ 73 w 304"/>
                <a:gd name="T61" fmla="*/ 239 h 280"/>
                <a:gd name="T62" fmla="*/ 96 w 304"/>
                <a:gd name="T63" fmla="*/ 247 h 280"/>
                <a:gd name="T64" fmla="*/ 119 w 304"/>
                <a:gd name="T65" fmla="*/ 2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4"/>
                <a:gd name="T100" fmla="*/ 0 h 280"/>
                <a:gd name="T101" fmla="*/ 304 w 30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4" h="280">
                  <a:moveTo>
                    <a:pt x="150" y="280"/>
                  </a:moveTo>
                  <a:lnTo>
                    <a:pt x="184" y="280"/>
                  </a:lnTo>
                  <a:lnTo>
                    <a:pt x="212" y="271"/>
                  </a:lnTo>
                  <a:lnTo>
                    <a:pt x="237" y="258"/>
                  </a:lnTo>
                  <a:lnTo>
                    <a:pt x="261" y="240"/>
                  </a:lnTo>
                  <a:lnTo>
                    <a:pt x="280" y="218"/>
                  </a:lnTo>
                  <a:lnTo>
                    <a:pt x="294" y="196"/>
                  </a:lnTo>
                  <a:lnTo>
                    <a:pt x="304" y="169"/>
                  </a:lnTo>
                  <a:lnTo>
                    <a:pt x="304" y="138"/>
                  </a:lnTo>
                  <a:lnTo>
                    <a:pt x="304" y="111"/>
                  </a:lnTo>
                  <a:lnTo>
                    <a:pt x="294" y="85"/>
                  </a:lnTo>
                  <a:lnTo>
                    <a:pt x="280" y="63"/>
                  </a:lnTo>
                  <a:lnTo>
                    <a:pt x="261" y="40"/>
                  </a:lnTo>
                  <a:lnTo>
                    <a:pt x="237" y="23"/>
                  </a:lnTo>
                  <a:lnTo>
                    <a:pt x="212" y="9"/>
                  </a:lnTo>
                  <a:lnTo>
                    <a:pt x="184" y="0"/>
                  </a:lnTo>
                  <a:lnTo>
                    <a:pt x="150" y="0"/>
                  </a:lnTo>
                  <a:lnTo>
                    <a:pt x="121" y="0"/>
                  </a:lnTo>
                  <a:lnTo>
                    <a:pt x="92" y="9"/>
                  </a:lnTo>
                  <a:lnTo>
                    <a:pt x="68" y="23"/>
                  </a:lnTo>
                  <a:lnTo>
                    <a:pt x="44" y="40"/>
                  </a:lnTo>
                  <a:lnTo>
                    <a:pt x="24" y="63"/>
                  </a:lnTo>
                  <a:lnTo>
                    <a:pt x="10" y="85"/>
                  </a:lnTo>
                  <a:lnTo>
                    <a:pt x="0" y="111"/>
                  </a:lnTo>
                  <a:lnTo>
                    <a:pt x="0" y="138"/>
                  </a:lnTo>
                  <a:lnTo>
                    <a:pt x="0" y="169"/>
                  </a:lnTo>
                  <a:lnTo>
                    <a:pt x="10" y="196"/>
                  </a:lnTo>
                  <a:lnTo>
                    <a:pt x="24" y="218"/>
                  </a:lnTo>
                  <a:lnTo>
                    <a:pt x="44" y="240"/>
                  </a:lnTo>
                  <a:lnTo>
                    <a:pt x="68" y="258"/>
                  </a:lnTo>
                  <a:lnTo>
                    <a:pt x="92" y="271"/>
                  </a:lnTo>
                  <a:lnTo>
                    <a:pt x="121" y="280"/>
                  </a:lnTo>
                  <a:lnTo>
                    <a:pt x="150" y="28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86" name="Freeform 29"/>
            <p:cNvSpPr>
              <a:spLocks/>
            </p:cNvSpPr>
            <p:nvPr/>
          </p:nvSpPr>
          <p:spPr bwMode="auto">
            <a:xfrm>
              <a:off x="4988" y="3032"/>
              <a:ext cx="242" cy="247"/>
            </a:xfrm>
            <a:custGeom>
              <a:avLst/>
              <a:gdLst>
                <a:gd name="T0" fmla="*/ 119 w 304"/>
                <a:gd name="T1" fmla="*/ 247 h 280"/>
                <a:gd name="T2" fmla="*/ 146 w 304"/>
                <a:gd name="T3" fmla="*/ 247 h 280"/>
                <a:gd name="T4" fmla="*/ 169 w 304"/>
                <a:gd name="T5" fmla="*/ 239 h 280"/>
                <a:gd name="T6" fmla="*/ 188 w 304"/>
                <a:gd name="T7" fmla="*/ 228 h 280"/>
                <a:gd name="T8" fmla="*/ 207 w 304"/>
                <a:gd name="T9" fmla="*/ 212 h 280"/>
                <a:gd name="T10" fmla="*/ 223 w 304"/>
                <a:gd name="T11" fmla="*/ 192 h 280"/>
                <a:gd name="T12" fmla="*/ 234 w 304"/>
                <a:gd name="T13" fmla="*/ 173 h 280"/>
                <a:gd name="T14" fmla="*/ 238 w 304"/>
                <a:gd name="T15" fmla="*/ 149 h 280"/>
                <a:gd name="T16" fmla="*/ 242 w 304"/>
                <a:gd name="T17" fmla="*/ 122 h 280"/>
                <a:gd name="T18" fmla="*/ 238 w 304"/>
                <a:gd name="T19" fmla="*/ 98 h 280"/>
                <a:gd name="T20" fmla="*/ 234 w 304"/>
                <a:gd name="T21" fmla="*/ 75 h 280"/>
                <a:gd name="T22" fmla="*/ 223 w 304"/>
                <a:gd name="T23" fmla="*/ 56 h 280"/>
                <a:gd name="T24" fmla="*/ 207 w 304"/>
                <a:gd name="T25" fmla="*/ 35 h 280"/>
                <a:gd name="T26" fmla="*/ 188 w 304"/>
                <a:gd name="T27" fmla="*/ 20 h 280"/>
                <a:gd name="T28" fmla="*/ 169 w 304"/>
                <a:gd name="T29" fmla="*/ 8 h 280"/>
                <a:gd name="T30" fmla="*/ 146 w 304"/>
                <a:gd name="T31" fmla="*/ 0 h 280"/>
                <a:gd name="T32" fmla="*/ 119 w 304"/>
                <a:gd name="T33" fmla="*/ 0 h 280"/>
                <a:gd name="T34" fmla="*/ 96 w 304"/>
                <a:gd name="T35" fmla="*/ 0 h 280"/>
                <a:gd name="T36" fmla="*/ 73 w 304"/>
                <a:gd name="T37" fmla="*/ 8 h 280"/>
                <a:gd name="T38" fmla="*/ 54 w 304"/>
                <a:gd name="T39" fmla="*/ 20 h 280"/>
                <a:gd name="T40" fmla="*/ 35 w 304"/>
                <a:gd name="T41" fmla="*/ 35 h 280"/>
                <a:gd name="T42" fmla="*/ 19 w 304"/>
                <a:gd name="T43" fmla="*/ 56 h 280"/>
                <a:gd name="T44" fmla="*/ 8 w 304"/>
                <a:gd name="T45" fmla="*/ 75 h 280"/>
                <a:gd name="T46" fmla="*/ 0 w 304"/>
                <a:gd name="T47" fmla="*/ 98 h 280"/>
                <a:gd name="T48" fmla="*/ 0 w 304"/>
                <a:gd name="T49" fmla="*/ 122 h 280"/>
                <a:gd name="T50" fmla="*/ 0 w 304"/>
                <a:gd name="T51" fmla="*/ 149 h 280"/>
                <a:gd name="T52" fmla="*/ 8 w 304"/>
                <a:gd name="T53" fmla="*/ 173 h 280"/>
                <a:gd name="T54" fmla="*/ 19 w 304"/>
                <a:gd name="T55" fmla="*/ 192 h 280"/>
                <a:gd name="T56" fmla="*/ 35 w 304"/>
                <a:gd name="T57" fmla="*/ 212 h 280"/>
                <a:gd name="T58" fmla="*/ 54 w 304"/>
                <a:gd name="T59" fmla="*/ 228 h 280"/>
                <a:gd name="T60" fmla="*/ 73 w 304"/>
                <a:gd name="T61" fmla="*/ 239 h 280"/>
                <a:gd name="T62" fmla="*/ 96 w 304"/>
                <a:gd name="T63" fmla="*/ 247 h 280"/>
                <a:gd name="T64" fmla="*/ 119 w 304"/>
                <a:gd name="T65" fmla="*/ 2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4"/>
                <a:gd name="T100" fmla="*/ 0 h 280"/>
                <a:gd name="T101" fmla="*/ 304 w 30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4" h="280">
                  <a:moveTo>
                    <a:pt x="150" y="280"/>
                  </a:moveTo>
                  <a:lnTo>
                    <a:pt x="183" y="280"/>
                  </a:lnTo>
                  <a:lnTo>
                    <a:pt x="212" y="271"/>
                  </a:lnTo>
                  <a:lnTo>
                    <a:pt x="236" y="258"/>
                  </a:lnTo>
                  <a:lnTo>
                    <a:pt x="260" y="240"/>
                  </a:lnTo>
                  <a:lnTo>
                    <a:pt x="280" y="218"/>
                  </a:lnTo>
                  <a:lnTo>
                    <a:pt x="294" y="196"/>
                  </a:lnTo>
                  <a:lnTo>
                    <a:pt x="299" y="169"/>
                  </a:lnTo>
                  <a:lnTo>
                    <a:pt x="304" y="138"/>
                  </a:lnTo>
                  <a:lnTo>
                    <a:pt x="299" y="111"/>
                  </a:lnTo>
                  <a:lnTo>
                    <a:pt x="294" y="85"/>
                  </a:lnTo>
                  <a:lnTo>
                    <a:pt x="280" y="63"/>
                  </a:lnTo>
                  <a:lnTo>
                    <a:pt x="260" y="40"/>
                  </a:lnTo>
                  <a:lnTo>
                    <a:pt x="236" y="23"/>
                  </a:lnTo>
                  <a:lnTo>
                    <a:pt x="212" y="9"/>
                  </a:lnTo>
                  <a:lnTo>
                    <a:pt x="183" y="0"/>
                  </a:lnTo>
                  <a:lnTo>
                    <a:pt x="150" y="0"/>
                  </a:lnTo>
                  <a:lnTo>
                    <a:pt x="121" y="0"/>
                  </a:lnTo>
                  <a:lnTo>
                    <a:pt x="92" y="9"/>
                  </a:lnTo>
                  <a:lnTo>
                    <a:pt x="68" y="23"/>
                  </a:lnTo>
                  <a:lnTo>
                    <a:pt x="44" y="40"/>
                  </a:lnTo>
                  <a:lnTo>
                    <a:pt x="24" y="63"/>
                  </a:lnTo>
                  <a:lnTo>
                    <a:pt x="10" y="85"/>
                  </a:lnTo>
                  <a:lnTo>
                    <a:pt x="0" y="111"/>
                  </a:lnTo>
                  <a:lnTo>
                    <a:pt x="0" y="138"/>
                  </a:lnTo>
                  <a:lnTo>
                    <a:pt x="0" y="169"/>
                  </a:lnTo>
                  <a:lnTo>
                    <a:pt x="10" y="196"/>
                  </a:lnTo>
                  <a:lnTo>
                    <a:pt x="24" y="218"/>
                  </a:lnTo>
                  <a:lnTo>
                    <a:pt x="44" y="240"/>
                  </a:lnTo>
                  <a:lnTo>
                    <a:pt x="68" y="258"/>
                  </a:lnTo>
                  <a:lnTo>
                    <a:pt x="92" y="271"/>
                  </a:lnTo>
                  <a:lnTo>
                    <a:pt x="121" y="280"/>
                  </a:lnTo>
                  <a:lnTo>
                    <a:pt x="150" y="28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87" name="Freeform 30"/>
            <p:cNvSpPr>
              <a:spLocks/>
            </p:cNvSpPr>
            <p:nvPr/>
          </p:nvSpPr>
          <p:spPr bwMode="auto">
            <a:xfrm>
              <a:off x="4407" y="3032"/>
              <a:ext cx="245" cy="247"/>
            </a:xfrm>
            <a:custGeom>
              <a:avLst/>
              <a:gdLst>
                <a:gd name="T0" fmla="*/ 123 w 309"/>
                <a:gd name="T1" fmla="*/ 247 h 280"/>
                <a:gd name="T2" fmla="*/ 146 w 309"/>
                <a:gd name="T3" fmla="*/ 247 h 280"/>
                <a:gd name="T4" fmla="*/ 169 w 309"/>
                <a:gd name="T5" fmla="*/ 239 h 280"/>
                <a:gd name="T6" fmla="*/ 191 w 309"/>
                <a:gd name="T7" fmla="*/ 228 h 280"/>
                <a:gd name="T8" fmla="*/ 211 w 309"/>
                <a:gd name="T9" fmla="*/ 212 h 280"/>
                <a:gd name="T10" fmla="*/ 222 w 309"/>
                <a:gd name="T11" fmla="*/ 192 h 280"/>
                <a:gd name="T12" fmla="*/ 234 w 309"/>
                <a:gd name="T13" fmla="*/ 173 h 280"/>
                <a:gd name="T14" fmla="*/ 241 w 309"/>
                <a:gd name="T15" fmla="*/ 149 h 280"/>
                <a:gd name="T16" fmla="*/ 245 w 309"/>
                <a:gd name="T17" fmla="*/ 122 h 280"/>
                <a:gd name="T18" fmla="*/ 241 w 309"/>
                <a:gd name="T19" fmla="*/ 98 h 280"/>
                <a:gd name="T20" fmla="*/ 234 w 309"/>
                <a:gd name="T21" fmla="*/ 75 h 280"/>
                <a:gd name="T22" fmla="*/ 222 w 309"/>
                <a:gd name="T23" fmla="*/ 56 h 280"/>
                <a:gd name="T24" fmla="*/ 211 w 309"/>
                <a:gd name="T25" fmla="*/ 35 h 280"/>
                <a:gd name="T26" fmla="*/ 191 w 309"/>
                <a:gd name="T27" fmla="*/ 20 h 280"/>
                <a:gd name="T28" fmla="*/ 169 w 309"/>
                <a:gd name="T29" fmla="*/ 8 h 280"/>
                <a:gd name="T30" fmla="*/ 146 w 309"/>
                <a:gd name="T31" fmla="*/ 0 h 280"/>
                <a:gd name="T32" fmla="*/ 123 w 309"/>
                <a:gd name="T33" fmla="*/ 0 h 280"/>
                <a:gd name="T34" fmla="*/ 100 w 309"/>
                <a:gd name="T35" fmla="*/ 0 h 280"/>
                <a:gd name="T36" fmla="*/ 77 w 309"/>
                <a:gd name="T37" fmla="*/ 8 h 280"/>
                <a:gd name="T38" fmla="*/ 54 w 309"/>
                <a:gd name="T39" fmla="*/ 20 h 280"/>
                <a:gd name="T40" fmla="*/ 39 w 309"/>
                <a:gd name="T41" fmla="*/ 35 h 280"/>
                <a:gd name="T42" fmla="*/ 23 w 309"/>
                <a:gd name="T43" fmla="*/ 56 h 280"/>
                <a:gd name="T44" fmla="*/ 12 w 309"/>
                <a:gd name="T45" fmla="*/ 75 h 280"/>
                <a:gd name="T46" fmla="*/ 4 w 309"/>
                <a:gd name="T47" fmla="*/ 98 h 280"/>
                <a:gd name="T48" fmla="*/ 0 w 309"/>
                <a:gd name="T49" fmla="*/ 122 h 280"/>
                <a:gd name="T50" fmla="*/ 4 w 309"/>
                <a:gd name="T51" fmla="*/ 149 h 280"/>
                <a:gd name="T52" fmla="*/ 12 w 309"/>
                <a:gd name="T53" fmla="*/ 173 h 280"/>
                <a:gd name="T54" fmla="*/ 23 w 309"/>
                <a:gd name="T55" fmla="*/ 192 h 280"/>
                <a:gd name="T56" fmla="*/ 39 w 309"/>
                <a:gd name="T57" fmla="*/ 212 h 280"/>
                <a:gd name="T58" fmla="*/ 54 w 309"/>
                <a:gd name="T59" fmla="*/ 228 h 280"/>
                <a:gd name="T60" fmla="*/ 77 w 309"/>
                <a:gd name="T61" fmla="*/ 239 h 280"/>
                <a:gd name="T62" fmla="*/ 100 w 309"/>
                <a:gd name="T63" fmla="*/ 247 h 280"/>
                <a:gd name="T64" fmla="*/ 123 w 309"/>
                <a:gd name="T65" fmla="*/ 2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9"/>
                <a:gd name="T100" fmla="*/ 0 h 280"/>
                <a:gd name="T101" fmla="*/ 309 w 309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9" h="280">
                  <a:moveTo>
                    <a:pt x="155" y="280"/>
                  </a:moveTo>
                  <a:lnTo>
                    <a:pt x="184" y="280"/>
                  </a:lnTo>
                  <a:lnTo>
                    <a:pt x="213" y="271"/>
                  </a:lnTo>
                  <a:lnTo>
                    <a:pt x="241" y="258"/>
                  </a:lnTo>
                  <a:lnTo>
                    <a:pt x="266" y="240"/>
                  </a:lnTo>
                  <a:lnTo>
                    <a:pt x="280" y="218"/>
                  </a:lnTo>
                  <a:lnTo>
                    <a:pt x="295" y="196"/>
                  </a:lnTo>
                  <a:lnTo>
                    <a:pt x="304" y="169"/>
                  </a:lnTo>
                  <a:lnTo>
                    <a:pt x="309" y="138"/>
                  </a:lnTo>
                  <a:lnTo>
                    <a:pt x="304" y="111"/>
                  </a:lnTo>
                  <a:lnTo>
                    <a:pt x="295" y="85"/>
                  </a:lnTo>
                  <a:lnTo>
                    <a:pt x="280" y="63"/>
                  </a:lnTo>
                  <a:lnTo>
                    <a:pt x="266" y="40"/>
                  </a:lnTo>
                  <a:lnTo>
                    <a:pt x="241" y="23"/>
                  </a:lnTo>
                  <a:lnTo>
                    <a:pt x="213" y="9"/>
                  </a:lnTo>
                  <a:lnTo>
                    <a:pt x="184" y="0"/>
                  </a:lnTo>
                  <a:lnTo>
                    <a:pt x="155" y="0"/>
                  </a:lnTo>
                  <a:lnTo>
                    <a:pt x="126" y="0"/>
                  </a:lnTo>
                  <a:lnTo>
                    <a:pt x="97" y="9"/>
                  </a:lnTo>
                  <a:lnTo>
                    <a:pt x="68" y="23"/>
                  </a:lnTo>
                  <a:lnTo>
                    <a:pt x="49" y="40"/>
                  </a:lnTo>
                  <a:lnTo>
                    <a:pt x="29" y="63"/>
                  </a:lnTo>
                  <a:lnTo>
                    <a:pt x="15" y="85"/>
                  </a:lnTo>
                  <a:lnTo>
                    <a:pt x="5" y="111"/>
                  </a:lnTo>
                  <a:lnTo>
                    <a:pt x="0" y="138"/>
                  </a:lnTo>
                  <a:lnTo>
                    <a:pt x="5" y="169"/>
                  </a:lnTo>
                  <a:lnTo>
                    <a:pt x="15" y="196"/>
                  </a:lnTo>
                  <a:lnTo>
                    <a:pt x="29" y="218"/>
                  </a:lnTo>
                  <a:lnTo>
                    <a:pt x="49" y="240"/>
                  </a:lnTo>
                  <a:lnTo>
                    <a:pt x="68" y="258"/>
                  </a:lnTo>
                  <a:lnTo>
                    <a:pt x="97" y="271"/>
                  </a:lnTo>
                  <a:lnTo>
                    <a:pt x="126" y="280"/>
                  </a:lnTo>
                  <a:lnTo>
                    <a:pt x="155" y="28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88" name="Freeform 31"/>
            <p:cNvSpPr>
              <a:spLocks/>
            </p:cNvSpPr>
            <p:nvPr/>
          </p:nvSpPr>
          <p:spPr bwMode="auto">
            <a:xfrm>
              <a:off x="4694" y="3537"/>
              <a:ext cx="244" cy="251"/>
            </a:xfrm>
            <a:custGeom>
              <a:avLst/>
              <a:gdLst>
                <a:gd name="T0" fmla="*/ 122 w 308"/>
                <a:gd name="T1" fmla="*/ 251 h 285"/>
                <a:gd name="T2" fmla="*/ 149 w 308"/>
                <a:gd name="T3" fmla="*/ 247 h 285"/>
                <a:gd name="T4" fmla="*/ 172 w 308"/>
                <a:gd name="T5" fmla="*/ 239 h 285"/>
                <a:gd name="T6" fmla="*/ 191 w 308"/>
                <a:gd name="T7" fmla="*/ 227 h 285"/>
                <a:gd name="T8" fmla="*/ 210 w 308"/>
                <a:gd name="T9" fmla="*/ 211 h 285"/>
                <a:gd name="T10" fmla="*/ 222 w 308"/>
                <a:gd name="T11" fmla="*/ 196 h 285"/>
                <a:gd name="T12" fmla="*/ 233 w 308"/>
                <a:gd name="T13" fmla="*/ 173 h 285"/>
                <a:gd name="T14" fmla="*/ 241 w 308"/>
                <a:gd name="T15" fmla="*/ 149 h 285"/>
                <a:gd name="T16" fmla="*/ 244 w 308"/>
                <a:gd name="T17" fmla="*/ 125 h 285"/>
                <a:gd name="T18" fmla="*/ 241 w 308"/>
                <a:gd name="T19" fmla="*/ 102 h 285"/>
                <a:gd name="T20" fmla="*/ 233 w 308"/>
                <a:gd name="T21" fmla="*/ 78 h 285"/>
                <a:gd name="T22" fmla="*/ 222 w 308"/>
                <a:gd name="T23" fmla="*/ 55 h 285"/>
                <a:gd name="T24" fmla="*/ 210 w 308"/>
                <a:gd name="T25" fmla="*/ 35 h 285"/>
                <a:gd name="T26" fmla="*/ 191 w 308"/>
                <a:gd name="T27" fmla="*/ 24 h 285"/>
                <a:gd name="T28" fmla="*/ 172 w 308"/>
                <a:gd name="T29" fmla="*/ 12 h 285"/>
                <a:gd name="T30" fmla="*/ 149 w 308"/>
                <a:gd name="T31" fmla="*/ 4 h 285"/>
                <a:gd name="T32" fmla="*/ 122 w 308"/>
                <a:gd name="T33" fmla="*/ 0 h 285"/>
                <a:gd name="T34" fmla="*/ 99 w 308"/>
                <a:gd name="T35" fmla="*/ 4 h 285"/>
                <a:gd name="T36" fmla="*/ 76 w 308"/>
                <a:gd name="T37" fmla="*/ 12 h 285"/>
                <a:gd name="T38" fmla="*/ 53 w 308"/>
                <a:gd name="T39" fmla="*/ 24 h 285"/>
                <a:gd name="T40" fmla="*/ 38 w 308"/>
                <a:gd name="T41" fmla="*/ 35 h 285"/>
                <a:gd name="T42" fmla="*/ 23 w 308"/>
                <a:gd name="T43" fmla="*/ 55 h 285"/>
                <a:gd name="T44" fmla="*/ 11 w 308"/>
                <a:gd name="T45" fmla="*/ 78 h 285"/>
                <a:gd name="T46" fmla="*/ 4 w 308"/>
                <a:gd name="T47" fmla="*/ 102 h 285"/>
                <a:gd name="T48" fmla="*/ 0 w 308"/>
                <a:gd name="T49" fmla="*/ 125 h 285"/>
                <a:gd name="T50" fmla="*/ 4 w 308"/>
                <a:gd name="T51" fmla="*/ 149 h 285"/>
                <a:gd name="T52" fmla="*/ 11 w 308"/>
                <a:gd name="T53" fmla="*/ 173 h 285"/>
                <a:gd name="T54" fmla="*/ 23 w 308"/>
                <a:gd name="T55" fmla="*/ 196 h 285"/>
                <a:gd name="T56" fmla="*/ 38 w 308"/>
                <a:gd name="T57" fmla="*/ 211 h 285"/>
                <a:gd name="T58" fmla="*/ 53 w 308"/>
                <a:gd name="T59" fmla="*/ 227 h 285"/>
                <a:gd name="T60" fmla="*/ 76 w 308"/>
                <a:gd name="T61" fmla="*/ 239 h 285"/>
                <a:gd name="T62" fmla="*/ 99 w 308"/>
                <a:gd name="T63" fmla="*/ 247 h 285"/>
                <a:gd name="T64" fmla="*/ 122 w 308"/>
                <a:gd name="T65" fmla="*/ 251 h 2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8"/>
                <a:gd name="T100" fmla="*/ 0 h 285"/>
                <a:gd name="T101" fmla="*/ 308 w 308"/>
                <a:gd name="T102" fmla="*/ 285 h 2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8" h="285">
                  <a:moveTo>
                    <a:pt x="154" y="285"/>
                  </a:moveTo>
                  <a:lnTo>
                    <a:pt x="188" y="280"/>
                  </a:lnTo>
                  <a:lnTo>
                    <a:pt x="217" y="271"/>
                  </a:lnTo>
                  <a:lnTo>
                    <a:pt x="241" y="258"/>
                  </a:lnTo>
                  <a:lnTo>
                    <a:pt x="265" y="240"/>
                  </a:lnTo>
                  <a:lnTo>
                    <a:pt x="280" y="222"/>
                  </a:lnTo>
                  <a:lnTo>
                    <a:pt x="294" y="196"/>
                  </a:lnTo>
                  <a:lnTo>
                    <a:pt x="304" y="169"/>
                  </a:lnTo>
                  <a:lnTo>
                    <a:pt x="308" y="142"/>
                  </a:lnTo>
                  <a:lnTo>
                    <a:pt x="304" y="116"/>
                  </a:lnTo>
                  <a:lnTo>
                    <a:pt x="294" y="89"/>
                  </a:lnTo>
                  <a:lnTo>
                    <a:pt x="280" y="63"/>
                  </a:lnTo>
                  <a:lnTo>
                    <a:pt x="265" y="40"/>
                  </a:lnTo>
                  <a:lnTo>
                    <a:pt x="241" y="27"/>
                  </a:lnTo>
                  <a:lnTo>
                    <a:pt x="217" y="14"/>
                  </a:lnTo>
                  <a:lnTo>
                    <a:pt x="188" y="5"/>
                  </a:lnTo>
                  <a:lnTo>
                    <a:pt x="154" y="0"/>
                  </a:lnTo>
                  <a:lnTo>
                    <a:pt x="125" y="5"/>
                  </a:lnTo>
                  <a:lnTo>
                    <a:pt x="96" y="14"/>
                  </a:lnTo>
                  <a:lnTo>
                    <a:pt x="67" y="27"/>
                  </a:lnTo>
                  <a:lnTo>
                    <a:pt x="48" y="40"/>
                  </a:lnTo>
                  <a:lnTo>
                    <a:pt x="29" y="63"/>
                  </a:lnTo>
                  <a:lnTo>
                    <a:pt x="14" y="89"/>
                  </a:lnTo>
                  <a:lnTo>
                    <a:pt x="5" y="116"/>
                  </a:lnTo>
                  <a:lnTo>
                    <a:pt x="0" y="142"/>
                  </a:lnTo>
                  <a:lnTo>
                    <a:pt x="5" y="169"/>
                  </a:lnTo>
                  <a:lnTo>
                    <a:pt x="14" y="196"/>
                  </a:lnTo>
                  <a:lnTo>
                    <a:pt x="29" y="222"/>
                  </a:lnTo>
                  <a:lnTo>
                    <a:pt x="48" y="240"/>
                  </a:lnTo>
                  <a:lnTo>
                    <a:pt x="67" y="258"/>
                  </a:lnTo>
                  <a:lnTo>
                    <a:pt x="96" y="271"/>
                  </a:lnTo>
                  <a:lnTo>
                    <a:pt x="125" y="280"/>
                  </a:lnTo>
                  <a:lnTo>
                    <a:pt x="154" y="285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89" name="Freeform 32"/>
            <p:cNvSpPr>
              <a:spLocks/>
            </p:cNvSpPr>
            <p:nvPr/>
          </p:nvSpPr>
          <p:spPr bwMode="auto">
            <a:xfrm>
              <a:off x="2211" y="3032"/>
              <a:ext cx="241" cy="251"/>
            </a:xfrm>
            <a:custGeom>
              <a:avLst/>
              <a:gdLst>
                <a:gd name="T0" fmla="*/ 119 w 303"/>
                <a:gd name="T1" fmla="*/ 251 h 285"/>
                <a:gd name="T2" fmla="*/ 146 w 303"/>
                <a:gd name="T3" fmla="*/ 247 h 285"/>
                <a:gd name="T4" fmla="*/ 169 w 303"/>
                <a:gd name="T5" fmla="*/ 239 h 285"/>
                <a:gd name="T6" fmla="*/ 188 w 303"/>
                <a:gd name="T7" fmla="*/ 227 h 285"/>
                <a:gd name="T8" fmla="*/ 207 w 303"/>
                <a:gd name="T9" fmla="*/ 216 h 285"/>
                <a:gd name="T10" fmla="*/ 222 w 303"/>
                <a:gd name="T11" fmla="*/ 196 h 285"/>
                <a:gd name="T12" fmla="*/ 234 w 303"/>
                <a:gd name="T13" fmla="*/ 173 h 285"/>
                <a:gd name="T14" fmla="*/ 241 w 303"/>
                <a:gd name="T15" fmla="*/ 149 h 285"/>
                <a:gd name="T16" fmla="*/ 241 w 303"/>
                <a:gd name="T17" fmla="*/ 126 h 285"/>
                <a:gd name="T18" fmla="*/ 241 w 303"/>
                <a:gd name="T19" fmla="*/ 102 h 285"/>
                <a:gd name="T20" fmla="*/ 234 w 303"/>
                <a:gd name="T21" fmla="*/ 78 h 285"/>
                <a:gd name="T22" fmla="*/ 222 w 303"/>
                <a:gd name="T23" fmla="*/ 55 h 285"/>
                <a:gd name="T24" fmla="*/ 207 w 303"/>
                <a:gd name="T25" fmla="*/ 40 h 285"/>
                <a:gd name="T26" fmla="*/ 188 w 303"/>
                <a:gd name="T27" fmla="*/ 24 h 285"/>
                <a:gd name="T28" fmla="*/ 169 w 303"/>
                <a:gd name="T29" fmla="*/ 12 h 285"/>
                <a:gd name="T30" fmla="*/ 146 w 303"/>
                <a:gd name="T31" fmla="*/ 4 h 285"/>
                <a:gd name="T32" fmla="*/ 119 w 303"/>
                <a:gd name="T33" fmla="*/ 0 h 285"/>
                <a:gd name="T34" fmla="*/ 95 w 303"/>
                <a:gd name="T35" fmla="*/ 4 h 285"/>
                <a:gd name="T36" fmla="*/ 72 w 303"/>
                <a:gd name="T37" fmla="*/ 12 h 285"/>
                <a:gd name="T38" fmla="*/ 53 w 303"/>
                <a:gd name="T39" fmla="*/ 24 h 285"/>
                <a:gd name="T40" fmla="*/ 34 w 303"/>
                <a:gd name="T41" fmla="*/ 40 h 285"/>
                <a:gd name="T42" fmla="*/ 19 w 303"/>
                <a:gd name="T43" fmla="*/ 55 h 285"/>
                <a:gd name="T44" fmla="*/ 7 w 303"/>
                <a:gd name="T45" fmla="*/ 78 h 285"/>
                <a:gd name="T46" fmla="*/ 0 w 303"/>
                <a:gd name="T47" fmla="*/ 102 h 285"/>
                <a:gd name="T48" fmla="*/ 0 w 303"/>
                <a:gd name="T49" fmla="*/ 126 h 285"/>
                <a:gd name="T50" fmla="*/ 0 w 303"/>
                <a:gd name="T51" fmla="*/ 149 h 285"/>
                <a:gd name="T52" fmla="*/ 7 w 303"/>
                <a:gd name="T53" fmla="*/ 173 h 285"/>
                <a:gd name="T54" fmla="*/ 19 w 303"/>
                <a:gd name="T55" fmla="*/ 196 h 285"/>
                <a:gd name="T56" fmla="*/ 34 w 303"/>
                <a:gd name="T57" fmla="*/ 216 h 285"/>
                <a:gd name="T58" fmla="*/ 53 w 303"/>
                <a:gd name="T59" fmla="*/ 227 h 285"/>
                <a:gd name="T60" fmla="*/ 72 w 303"/>
                <a:gd name="T61" fmla="*/ 239 h 285"/>
                <a:gd name="T62" fmla="*/ 95 w 303"/>
                <a:gd name="T63" fmla="*/ 247 h 285"/>
                <a:gd name="T64" fmla="*/ 119 w 303"/>
                <a:gd name="T65" fmla="*/ 251 h 2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3"/>
                <a:gd name="T100" fmla="*/ 0 h 285"/>
                <a:gd name="T101" fmla="*/ 303 w 303"/>
                <a:gd name="T102" fmla="*/ 285 h 2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3" h="285">
                  <a:moveTo>
                    <a:pt x="149" y="285"/>
                  </a:moveTo>
                  <a:lnTo>
                    <a:pt x="183" y="280"/>
                  </a:lnTo>
                  <a:lnTo>
                    <a:pt x="212" y="271"/>
                  </a:lnTo>
                  <a:lnTo>
                    <a:pt x="236" y="258"/>
                  </a:lnTo>
                  <a:lnTo>
                    <a:pt x="260" y="245"/>
                  </a:lnTo>
                  <a:lnTo>
                    <a:pt x="279" y="222"/>
                  </a:lnTo>
                  <a:lnTo>
                    <a:pt x="294" y="196"/>
                  </a:lnTo>
                  <a:lnTo>
                    <a:pt x="303" y="169"/>
                  </a:lnTo>
                  <a:lnTo>
                    <a:pt x="303" y="143"/>
                  </a:lnTo>
                  <a:lnTo>
                    <a:pt x="303" y="116"/>
                  </a:lnTo>
                  <a:lnTo>
                    <a:pt x="294" y="89"/>
                  </a:lnTo>
                  <a:lnTo>
                    <a:pt x="279" y="63"/>
                  </a:lnTo>
                  <a:lnTo>
                    <a:pt x="260" y="45"/>
                  </a:lnTo>
                  <a:lnTo>
                    <a:pt x="236" y="27"/>
                  </a:lnTo>
                  <a:lnTo>
                    <a:pt x="212" y="14"/>
                  </a:lnTo>
                  <a:lnTo>
                    <a:pt x="183" y="5"/>
                  </a:lnTo>
                  <a:lnTo>
                    <a:pt x="149" y="0"/>
                  </a:lnTo>
                  <a:lnTo>
                    <a:pt x="120" y="5"/>
                  </a:lnTo>
                  <a:lnTo>
                    <a:pt x="91" y="14"/>
                  </a:lnTo>
                  <a:lnTo>
                    <a:pt x="67" y="27"/>
                  </a:lnTo>
                  <a:lnTo>
                    <a:pt x="43" y="45"/>
                  </a:lnTo>
                  <a:lnTo>
                    <a:pt x="24" y="63"/>
                  </a:lnTo>
                  <a:lnTo>
                    <a:pt x="9" y="89"/>
                  </a:lnTo>
                  <a:lnTo>
                    <a:pt x="0" y="116"/>
                  </a:lnTo>
                  <a:lnTo>
                    <a:pt x="0" y="143"/>
                  </a:lnTo>
                  <a:lnTo>
                    <a:pt x="0" y="169"/>
                  </a:lnTo>
                  <a:lnTo>
                    <a:pt x="9" y="196"/>
                  </a:lnTo>
                  <a:lnTo>
                    <a:pt x="24" y="222"/>
                  </a:lnTo>
                  <a:lnTo>
                    <a:pt x="43" y="245"/>
                  </a:lnTo>
                  <a:lnTo>
                    <a:pt x="67" y="258"/>
                  </a:lnTo>
                  <a:lnTo>
                    <a:pt x="91" y="271"/>
                  </a:lnTo>
                  <a:lnTo>
                    <a:pt x="120" y="280"/>
                  </a:lnTo>
                  <a:lnTo>
                    <a:pt x="149" y="285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90" name="Freeform 33"/>
            <p:cNvSpPr>
              <a:spLocks/>
            </p:cNvSpPr>
            <p:nvPr/>
          </p:nvSpPr>
          <p:spPr bwMode="auto">
            <a:xfrm>
              <a:off x="2498" y="1513"/>
              <a:ext cx="245" cy="251"/>
            </a:xfrm>
            <a:custGeom>
              <a:avLst/>
              <a:gdLst>
                <a:gd name="T0" fmla="*/ 122 w 309"/>
                <a:gd name="T1" fmla="*/ 251 h 284"/>
                <a:gd name="T2" fmla="*/ 145 w 309"/>
                <a:gd name="T3" fmla="*/ 247 h 284"/>
                <a:gd name="T4" fmla="*/ 168 w 309"/>
                <a:gd name="T5" fmla="*/ 240 h 284"/>
                <a:gd name="T6" fmla="*/ 187 w 309"/>
                <a:gd name="T7" fmla="*/ 228 h 284"/>
                <a:gd name="T8" fmla="*/ 206 w 309"/>
                <a:gd name="T9" fmla="*/ 212 h 284"/>
                <a:gd name="T10" fmla="*/ 222 w 309"/>
                <a:gd name="T11" fmla="*/ 196 h 284"/>
                <a:gd name="T12" fmla="*/ 233 w 309"/>
                <a:gd name="T13" fmla="*/ 173 h 284"/>
                <a:gd name="T14" fmla="*/ 241 w 309"/>
                <a:gd name="T15" fmla="*/ 149 h 284"/>
                <a:gd name="T16" fmla="*/ 245 w 309"/>
                <a:gd name="T17" fmla="*/ 126 h 284"/>
                <a:gd name="T18" fmla="*/ 241 w 309"/>
                <a:gd name="T19" fmla="*/ 103 h 284"/>
                <a:gd name="T20" fmla="*/ 233 w 309"/>
                <a:gd name="T21" fmla="*/ 79 h 284"/>
                <a:gd name="T22" fmla="*/ 222 w 309"/>
                <a:gd name="T23" fmla="*/ 55 h 284"/>
                <a:gd name="T24" fmla="*/ 206 w 309"/>
                <a:gd name="T25" fmla="*/ 35 h 284"/>
                <a:gd name="T26" fmla="*/ 187 w 309"/>
                <a:gd name="T27" fmla="*/ 24 h 284"/>
                <a:gd name="T28" fmla="*/ 168 w 309"/>
                <a:gd name="T29" fmla="*/ 12 h 284"/>
                <a:gd name="T30" fmla="*/ 145 w 309"/>
                <a:gd name="T31" fmla="*/ 4 h 284"/>
                <a:gd name="T32" fmla="*/ 122 w 309"/>
                <a:gd name="T33" fmla="*/ 0 h 284"/>
                <a:gd name="T34" fmla="*/ 96 w 309"/>
                <a:gd name="T35" fmla="*/ 4 h 284"/>
                <a:gd name="T36" fmla="*/ 73 w 309"/>
                <a:gd name="T37" fmla="*/ 12 h 284"/>
                <a:gd name="T38" fmla="*/ 54 w 309"/>
                <a:gd name="T39" fmla="*/ 24 h 284"/>
                <a:gd name="T40" fmla="*/ 35 w 309"/>
                <a:gd name="T41" fmla="*/ 35 h 284"/>
                <a:gd name="T42" fmla="*/ 19 w 309"/>
                <a:gd name="T43" fmla="*/ 55 h 284"/>
                <a:gd name="T44" fmla="*/ 8 w 309"/>
                <a:gd name="T45" fmla="*/ 79 h 284"/>
                <a:gd name="T46" fmla="*/ 4 w 309"/>
                <a:gd name="T47" fmla="*/ 103 h 284"/>
                <a:gd name="T48" fmla="*/ 0 w 309"/>
                <a:gd name="T49" fmla="*/ 126 h 284"/>
                <a:gd name="T50" fmla="*/ 4 w 309"/>
                <a:gd name="T51" fmla="*/ 149 h 284"/>
                <a:gd name="T52" fmla="*/ 8 w 309"/>
                <a:gd name="T53" fmla="*/ 173 h 284"/>
                <a:gd name="T54" fmla="*/ 19 w 309"/>
                <a:gd name="T55" fmla="*/ 196 h 284"/>
                <a:gd name="T56" fmla="*/ 35 w 309"/>
                <a:gd name="T57" fmla="*/ 212 h 284"/>
                <a:gd name="T58" fmla="*/ 54 w 309"/>
                <a:gd name="T59" fmla="*/ 228 h 284"/>
                <a:gd name="T60" fmla="*/ 73 w 309"/>
                <a:gd name="T61" fmla="*/ 240 h 284"/>
                <a:gd name="T62" fmla="*/ 96 w 309"/>
                <a:gd name="T63" fmla="*/ 247 h 284"/>
                <a:gd name="T64" fmla="*/ 122 w 309"/>
                <a:gd name="T65" fmla="*/ 251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9"/>
                <a:gd name="T100" fmla="*/ 0 h 284"/>
                <a:gd name="T101" fmla="*/ 309 w 309"/>
                <a:gd name="T102" fmla="*/ 284 h 2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9" h="284">
                  <a:moveTo>
                    <a:pt x="154" y="284"/>
                  </a:moveTo>
                  <a:lnTo>
                    <a:pt x="183" y="280"/>
                  </a:lnTo>
                  <a:lnTo>
                    <a:pt x="212" y="271"/>
                  </a:lnTo>
                  <a:lnTo>
                    <a:pt x="236" y="258"/>
                  </a:lnTo>
                  <a:lnTo>
                    <a:pt x="260" y="240"/>
                  </a:lnTo>
                  <a:lnTo>
                    <a:pt x="280" y="222"/>
                  </a:lnTo>
                  <a:lnTo>
                    <a:pt x="294" y="196"/>
                  </a:lnTo>
                  <a:lnTo>
                    <a:pt x="304" y="169"/>
                  </a:lnTo>
                  <a:lnTo>
                    <a:pt x="309" y="142"/>
                  </a:lnTo>
                  <a:lnTo>
                    <a:pt x="304" y="116"/>
                  </a:lnTo>
                  <a:lnTo>
                    <a:pt x="294" y="89"/>
                  </a:lnTo>
                  <a:lnTo>
                    <a:pt x="280" y="62"/>
                  </a:lnTo>
                  <a:lnTo>
                    <a:pt x="260" y="40"/>
                  </a:lnTo>
                  <a:lnTo>
                    <a:pt x="236" y="27"/>
                  </a:lnTo>
                  <a:lnTo>
                    <a:pt x="212" y="14"/>
                  </a:lnTo>
                  <a:lnTo>
                    <a:pt x="183" y="5"/>
                  </a:lnTo>
                  <a:lnTo>
                    <a:pt x="154" y="0"/>
                  </a:lnTo>
                  <a:lnTo>
                    <a:pt x="121" y="5"/>
                  </a:lnTo>
                  <a:lnTo>
                    <a:pt x="92" y="14"/>
                  </a:lnTo>
                  <a:lnTo>
                    <a:pt x="68" y="27"/>
                  </a:lnTo>
                  <a:lnTo>
                    <a:pt x="44" y="40"/>
                  </a:lnTo>
                  <a:lnTo>
                    <a:pt x="24" y="62"/>
                  </a:lnTo>
                  <a:lnTo>
                    <a:pt x="10" y="89"/>
                  </a:lnTo>
                  <a:lnTo>
                    <a:pt x="5" y="116"/>
                  </a:lnTo>
                  <a:lnTo>
                    <a:pt x="0" y="142"/>
                  </a:lnTo>
                  <a:lnTo>
                    <a:pt x="5" y="169"/>
                  </a:lnTo>
                  <a:lnTo>
                    <a:pt x="10" y="196"/>
                  </a:lnTo>
                  <a:lnTo>
                    <a:pt x="24" y="222"/>
                  </a:lnTo>
                  <a:lnTo>
                    <a:pt x="44" y="240"/>
                  </a:lnTo>
                  <a:lnTo>
                    <a:pt x="68" y="258"/>
                  </a:lnTo>
                  <a:lnTo>
                    <a:pt x="92" y="271"/>
                  </a:lnTo>
                  <a:lnTo>
                    <a:pt x="121" y="280"/>
                  </a:lnTo>
                  <a:lnTo>
                    <a:pt x="154" y="284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91" name="Freeform 34"/>
            <p:cNvSpPr>
              <a:spLocks/>
            </p:cNvSpPr>
            <p:nvPr/>
          </p:nvSpPr>
          <p:spPr bwMode="auto">
            <a:xfrm>
              <a:off x="1920" y="3545"/>
              <a:ext cx="245" cy="247"/>
            </a:xfrm>
            <a:custGeom>
              <a:avLst/>
              <a:gdLst>
                <a:gd name="T0" fmla="*/ 123 w 309"/>
                <a:gd name="T1" fmla="*/ 247 h 280"/>
                <a:gd name="T2" fmla="*/ 145 w 309"/>
                <a:gd name="T3" fmla="*/ 247 h 280"/>
                <a:gd name="T4" fmla="*/ 168 w 309"/>
                <a:gd name="T5" fmla="*/ 239 h 280"/>
                <a:gd name="T6" fmla="*/ 191 w 309"/>
                <a:gd name="T7" fmla="*/ 228 h 280"/>
                <a:gd name="T8" fmla="*/ 207 w 309"/>
                <a:gd name="T9" fmla="*/ 212 h 280"/>
                <a:gd name="T10" fmla="*/ 222 w 309"/>
                <a:gd name="T11" fmla="*/ 192 h 280"/>
                <a:gd name="T12" fmla="*/ 233 w 309"/>
                <a:gd name="T13" fmla="*/ 173 h 280"/>
                <a:gd name="T14" fmla="*/ 241 w 309"/>
                <a:gd name="T15" fmla="*/ 149 h 280"/>
                <a:gd name="T16" fmla="*/ 245 w 309"/>
                <a:gd name="T17" fmla="*/ 125 h 280"/>
                <a:gd name="T18" fmla="*/ 241 w 309"/>
                <a:gd name="T19" fmla="*/ 98 h 280"/>
                <a:gd name="T20" fmla="*/ 233 w 309"/>
                <a:gd name="T21" fmla="*/ 75 h 280"/>
                <a:gd name="T22" fmla="*/ 222 w 309"/>
                <a:gd name="T23" fmla="*/ 55 h 280"/>
                <a:gd name="T24" fmla="*/ 207 w 309"/>
                <a:gd name="T25" fmla="*/ 35 h 280"/>
                <a:gd name="T26" fmla="*/ 191 w 309"/>
                <a:gd name="T27" fmla="*/ 19 h 280"/>
                <a:gd name="T28" fmla="*/ 168 w 309"/>
                <a:gd name="T29" fmla="*/ 8 h 280"/>
                <a:gd name="T30" fmla="*/ 145 w 309"/>
                <a:gd name="T31" fmla="*/ 0 h 280"/>
                <a:gd name="T32" fmla="*/ 123 w 309"/>
                <a:gd name="T33" fmla="*/ 0 h 280"/>
                <a:gd name="T34" fmla="*/ 96 w 309"/>
                <a:gd name="T35" fmla="*/ 0 h 280"/>
                <a:gd name="T36" fmla="*/ 77 w 309"/>
                <a:gd name="T37" fmla="*/ 8 h 280"/>
                <a:gd name="T38" fmla="*/ 54 w 309"/>
                <a:gd name="T39" fmla="*/ 19 h 280"/>
                <a:gd name="T40" fmla="*/ 35 w 309"/>
                <a:gd name="T41" fmla="*/ 35 h 280"/>
                <a:gd name="T42" fmla="*/ 23 w 309"/>
                <a:gd name="T43" fmla="*/ 55 h 280"/>
                <a:gd name="T44" fmla="*/ 12 w 309"/>
                <a:gd name="T45" fmla="*/ 75 h 280"/>
                <a:gd name="T46" fmla="*/ 4 w 309"/>
                <a:gd name="T47" fmla="*/ 98 h 280"/>
                <a:gd name="T48" fmla="*/ 0 w 309"/>
                <a:gd name="T49" fmla="*/ 125 h 280"/>
                <a:gd name="T50" fmla="*/ 4 w 309"/>
                <a:gd name="T51" fmla="*/ 149 h 280"/>
                <a:gd name="T52" fmla="*/ 12 w 309"/>
                <a:gd name="T53" fmla="*/ 173 h 280"/>
                <a:gd name="T54" fmla="*/ 23 w 309"/>
                <a:gd name="T55" fmla="*/ 192 h 280"/>
                <a:gd name="T56" fmla="*/ 35 w 309"/>
                <a:gd name="T57" fmla="*/ 212 h 280"/>
                <a:gd name="T58" fmla="*/ 54 w 309"/>
                <a:gd name="T59" fmla="*/ 228 h 280"/>
                <a:gd name="T60" fmla="*/ 77 w 309"/>
                <a:gd name="T61" fmla="*/ 239 h 280"/>
                <a:gd name="T62" fmla="*/ 96 w 309"/>
                <a:gd name="T63" fmla="*/ 247 h 280"/>
                <a:gd name="T64" fmla="*/ 123 w 309"/>
                <a:gd name="T65" fmla="*/ 2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9"/>
                <a:gd name="T100" fmla="*/ 0 h 280"/>
                <a:gd name="T101" fmla="*/ 309 w 309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9" h="280">
                  <a:moveTo>
                    <a:pt x="155" y="280"/>
                  </a:moveTo>
                  <a:lnTo>
                    <a:pt x="183" y="280"/>
                  </a:lnTo>
                  <a:lnTo>
                    <a:pt x="212" y="271"/>
                  </a:lnTo>
                  <a:lnTo>
                    <a:pt x="241" y="258"/>
                  </a:lnTo>
                  <a:lnTo>
                    <a:pt x="261" y="240"/>
                  </a:lnTo>
                  <a:lnTo>
                    <a:pt x="280" y="218"/>
                  </a:lnTo>
                  <a:lnTo>
                    <a:pt x="294" y="196"/>
                  </a:lnTo>
                  <a:lnTo>
                    <a:pt x="304" y="169"/>
                  </a:lnTo>
                  <a:lnTo>
                    <a:pt x="309" y="142"/>
                  </a:lnTo>
                  <a:lnTo>
                    <a:pt x="304" y="111"/>
                  </a:lnTo>
                  <a:lnTo>
                    <a:pt x="294" y="85"/>
                  </a:lnTo>
                  <a:lnTo>
                    <a:pt x="280" y="62"/>
                  </a:lnTo>
                  <a:lnTo>
                    <a:pt x="261" y="40"/>
                  </a:lnTo>
                  <a:lnTo>
                    <a:pt x="241" y="22"/>
                  </a:lnTo>
                  <a:lnTo>
                    <a:pt x="212" y="9"/>
                  </a:lnTo>
                  <a:lnTo>
                    <a:pt x="183" y="0"/>
                  </a:lnTo>
                  <a:lnTo>
                    <a:pt x="155" y="0"/>
                  </a:lnTo>
                  <a:lnTo>
                    <a:pt x="121" y="0"/>
                  </a:lnTo>
                  <a:lnTo>
                    <a:pt x="97" y="9"/>
                  </a:lnTo>
                  <a:lnTo>
                    <a:pt x="68" y="22"/>
                  </a:lnTo>
                  <a:lnTo>
                    <a:pt x="44" y="40"/>
                  </a:lnTo>
                  <a:lnTo>
                    <a:pt x="29" y="62"/>
                  </a:lnTo>
                  <a:lnTo>
                    <a:pt x="15" y="85"/>
                  </a:lnTo>
                  <a:lnTo>
                    <a:pt x="5" y="111"/>
                  </a:lnTo>
                  <a:lnTo>
                    <a:pt x="0" y="142"/>
                  </a:lnTo>
                  <a:lnTo>
                    <a:pt x="5" y="169"/>
                  </a:lnTo>
                  <a:lnTo>
                    <a:pt x="15" y="196"/>
                  </a:lnTo>
                  <a:lnTo>
                    <a:pt x="29" y="218"/>
                  </a:lnTo>
                  <a:lnTo>
                    <a:pt x="44" y="240"/>
                  </a:lnTo>
                  <a:lnTo>
                    <a:pt x="68" y="258"/>
                  </a:lnTo>
                  <a:lnTo>
                    <a:pt x="97" y="271"/>
                  </a:lnTo>
                  <a:lnTo>
                    <a:pt x="121" y="280"/>
                  </a:lnTo>
                  <a:lnTo>
                    <a:pt x="155" y="28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92" name="Freeform 35"/>
            <p:cNvSpPr>
              <a:spLocks/>
            </p:cNvSpPr>
            <p:nvPr/>
          </p:nvSpPr>
          <p:spPr bwMode="auto">
            <a:xfrm>
              <a:off x="2207" y="2023"/>
              <a:ext cx="245" cy="246"/>
            </a:xfrm>
            <a:custGeom>
              <a:avLst/>
              <a:gdLst>
                <a:gd name="T0" fmla="*/ 123 w 308"/>
                <a:gd name="T1" fmla="*/ 246 h 279"/>
                <a:gd name="T2" fmla="*/ 99 w 308"/>
                <a:gd name="T3" fmla="*/ 246 h 279"/>
                <a:gd name="T4" fmla="*/ 76 w 308"/>
                <a:gd name="T5" fmla="*/ 239 h 279"/>
                <a:gd name="T6" fmla="*/ 53 w 308"/>
                <a:gd name="T7" fmla="*/ 227 h 279"/>
                <a:gd name="T8" fmla="*/ 38 w 308"/>
                <a:gd name="T9" fmla="*/ 211 h 279"/>
                <a:gd name="T10" fmla="*/ 23 w 308"/>
                <a:gd name="T11" fmla="*/ 191 h 279"/>
                <a:gd name="T12" fmla="*/ 11 w 308"/>
                <a:gd name="T13" fmla="*/ 172 h 279"/>
                <a:gd name="T14" fmla="*/ 4 w 308"/>
                <a:gd name="T15" fmla="*/ 148 h 279"/>
                <a:gd name="T16" fmla="*/ 0 w 308"/>
                <a:gd name="T17" fmla="*/ 121 h 279"/>
                <a:gd name="T18" fmla="*/ 4 w 308"/>
                <a:gd name="T19" fmla="*/ 98 h 279"/>
                <a:gd name="T20" fmla="*/ 11 w 308"/>
                <a:gd name="T21" fmla="*/ 74 h 279"/>
                <a:gd name="T22" fmla="*/ 23 w 308"/>
                <a:gd name="T23" fmla="*/ 55 h 279"/>
                <a:gd name="T24" fmla="*/ 38 w 308"/>
                <a:gd name="T25" fmla="*/ 35 h 279"/>
                <a:gd name="T26" fmla="*/ 53 w 308"/>
                <a:gd name="T27" fmla="*/ 19 h 279"/>
                <a:gd name="T28" fmla="*/ 76 w 308"/>
                <a:gd name="T29" fmla="*/ 7 h 279"/>
                <a:gd name="T30" fmla="*/ 99 w 308"/>
                <a:gd name="T31" fmla="*/ 0 h 279"/>
                <a:gd name="T32" fmla="*/ 123 w 308"/>
                <a:gd name="T33" fmla="*/ 0 h 279"/>
                <a:gd name="T34" fmla="*/ 150 w 308"/>
                <a:gd name="T35" fmla="*/ 0 h 279"/>
                <a:gd name="T36" fmla="*/ 173 w 308"/>
                <a:gd name="T37" fmla="*/ 7 h 279"/>
                <a:gd name="T38" fmla="*/ 192 w 308"/>
                <a:gd name="T39" fmla="*/ 19 h 279"/>
                <a:gd name="T40" fmla="*/ 211 w 308"/>
                <a:gd name="T41" fmla="*/ 35 h 279"/>
                <a:gd name="T42" fmla="*/ 226 w 308"/>
                <a:gd name="T43" fmla="*/ 55 h 279"/>
                <a:gd name="T44" fmla="*/ 238 w 308"/>
                <a:gd name="T45" fmla="*/ 74 h 279"/>
                <a:gd name="T46" fmla="*/ 241 w 308"/>
                <a:gd name="T47" fmla="*/ 98 h 279"/>
                <a:gd name="T48" fmla="*/ 245 w 308"/>
                <a:gd name="T49" fmla="*/ 121 h 279"/>
                <a:gd name="T50" fmla="*/ 241 w 308"/>
                <a:gd name="T51" fmla="*/ 148 h 279"/>
                <a:gd name="T52" fmla="*/ 238 w 308"/>
                <a:gd name="T53" fmla="*/ 172 h 279"/>
                <a:gd name="T54" fmla="*/ 226 w 308"/>
                <a:gd name="T55" fmla="*/ 191 h 279"/>
                <a:gd name="T56" fmla="*/ 211 w 308"/>
                <a:gd name="T57" fmla="*/ 211 h 279"/>
                <a:gd name="T58" fmla="*/ 192 w 308"/>
                <a:gd name="T59" fmla="*/ 227 h 279"/>
                <a:gd name="T60" fmla="*/ 173 w 308"/>
                <a:gd name="T61" fmla="*/ 239 h 279"/>
                <a:gd name="T62" fmla="*/ 150 w 308"/>
                <a:gd name="T63" fmla="*/ 246 h 279"/>
                <a:gd name="T64" fmla="*/ 123 w 308"/>
                <a:gd name="T65" fmla="*/ 246 h 2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8"/>
                <a:gd name="T100" fmla="*/ 0 h 279"/>
                <a:gd name="T101" fmla="*/ 308 w 308"/>
                <a:gd name="T102" fmla="*/ 279 h 2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8" h="279">
                  <a:moveTo>
                    <a:pt x="154" y="279"/>
                  </a:moveTo>
                  <a:lnTo>
                    <a:pt x="125" y="279"/>
                  </a:lnTo>
                  <a:lnTo>
                    <a:pt x="96" y="271"/>
                  </a:lnTo>
                  <a:lnTo>
                    <a:pt x="67" y="257"/>
                  </a:lnTo>
                  <a:lnTo>
                    <a:pt x="48" y="239"/>
                  </a:lnTo>
                  <a:lnTo>
                    <a:pt x="29" y="217"/>
                  </a:lnTo>
                  <a:lnTo>
                    <a:pt x="14" y="195"/>
                  </a:lnTo>
                  <a:lnTo>
                    <a:pt x="5" y="168"/>
                  </a:lnTo>
                  <a:lnTo>
                    <a:pt x="0" y="137"/>
                  </a:lnTo>
                  <a:lnTo>
                    <a:pt x="5" y="111"/>
                  </a:lnTo>
                  <a:lnTo>
                    <a:pt x="14" y="84"/>
                  </a:lnTo>
                  <a:lnTo>
                    <a:pt x="29" y="62"/>
                  </a:lnTo>
                  <a:lnTo>
                    <a:pt x="48" y="40"/>
                  </a:lnTo>
                  <a:lnTo>
                    <a:pt x="67" y="22"/>
                  </a:lnTo>
                  <a:lnTo>
                    <a:pt x="96" y="8"/>
                  </a:lnTo>
                  <a:lnTo>
                    <a:pt x="125" y="0"/>
                  </a:lnTo>
                  <a:lnTo>
                    <a:pt x="154" y="0"/>
                  </a:lnTo>
                  <a:lnTo>
                    <a:pt x="188" y="0"/>
                  </a:lnTo>
                  <a:lnTo>
                    <a:pt x="217" y="8"/>
                  </a:lnTo>
                  <a:lnTo>
                    <a:pt x="241" y="22"/>
                  </a:lnTo>
                  <a:lnTo>
                    <a:pt x="265" y="40"/>
                  </a:lnTo>
                  <a:lnTo>
                    <a:pt x="284" y="62"/>
                  </a:lnTo>
                  <a:lnTo>
                    <a:pt x="299" y="84"/>
                  </a:lnTo>
                  <a:lnTo>
                    <a:pt x="303" y="111"/>
                  </a:lnTo>
                  <a:lnTo>
                    <a:pt x="308" y="137"/>
                  </a:lnTo>
                  <a:lnTo>
                    <a:pt x="303" y="168"/>
                  </a:lnTo>
                  <a:lnTo>
                    <a:pt x="299" y="195"/>
                  </a:lnTo>
                  <a:lnTo>
                    <a:pt x="284" y="217"/>
                  </a:lnTo>
                  <a:lnTo>
                    <a:pt x="265" y="239"/>
                  </a:lnTo>
                  <a:lnTo>
                    <a:pt x="241" y="257"/>
                  </a:lnTo>
                  <a:lnTo>
                    <a:pt x="217" y="271"/>
                  </a:lnTo>
                  <a:lnTo>
                    <a:pt x="188" y="279"/>
                  </a:lnTo>
                  <a:lnTo>
                    <a:pt x="154" y="279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45093" name="AutoShape 36"/>
            <p:cNvCxnSpPr>
              <a:cxnSpLocks noChangeShapeType="1"/>
              <a:stCxn id="45085" idx="25"/>
              <a:endCxn id="45090" idx="15"/>
            </p:cNvCxnSpPr>
            <p:nvPr/>
          </p:nvCxnSpPr>
          <p:spPr bwMode="auto">
            <a:xfrm flipH="1">
              <a:off x="2643" y="1157"/>
              <a:ext cx="868" cy="3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94" name="AutoShape 37"/>
            <p:cNvCxnSpPr>
              <a:cxnSpLocks noChangeShapeType="1"/>
              <a:stCxn id="45090" idx="27"/>
              <a:endCxn id="45092" idx="16"/>
            </p:cNvCxnSpPr>
            <p:nvPr/>
          </p:nvCxnSpPr>
          <p:spPr bwMode="auto">
            <a:xfrm flipH="1">
              <a:off x="2330" y="1709"/>
              <a:ext cx="183" cy="3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95" name="AutoShape 38"/>
            <p:cNvCxnSpPr>
              <a:cxnSpLocks noChangeShapeType="1"/>
              <a:stCxn id="45092" idx="27"/>
              <a:endCxn id="45077" idx="16"/>
            </p:cNvCxnSpPr>
            <p:nvPr/>
          </p:nvCxnSpPr>
          <p:spPr bwMode="auto">
            <a:xfrm>
              <a:off x="2437" y="2214"/>
              <a:ext cx="183" cy="3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96" name="AutoShape 39"/>
            <p:cNvCxnSpPr>
              <a:cxnSpLocks noChangeShapeType="1"/>
              <a:stCxn id="45077" idx="28"/>
              <a:endCxn id="45089" idx="15"/>
            </p:cNvCxnSpPr>
            <p:nvPr/>
          </p:nvCxnSpPr>
          <p:spPr bwMode="auto">
            <a:xfrm flipH="1">
              <a:off x="2357" y="2743"/>
              <a:ext cx="175" cy="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97" name="AutoShape 40"/>
            <p:cNvCxnSpPr>
              <a:cxnSpLocks noChangeShapeType="1"/>
              <a:stCxn id="45089" idx="5"/>
              <a:endCxn id="45078" idx="17"/>
            </p:cNvCxnSpPr>
            <p:nvPr/>
          </p:nvCxnSpPr>
          <p:spPr bwMode="auto">
            <a:xfrm>
              <a:off x="2437" y="3228"/>
              <a:ext cx="202" cy="3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98" name="AutoShape 41"/>
            <p:cNvCxnSpPr>
              <a:cxnSpLocks noChangeShapeType="1"/>
              <a:stCxn id="45089" idx="28"/>
              <a:endCxn id="45091" idx="17"/>
            </p:cNvCxnSpPr>
            <p:nvPr/>
          </p:nvCxnSpPr>
          <p:spPr bwMode="auto">
            <a:xfrm flipH="1">
              <a:off x="2016" y="3248"/>
              <a:ext cx="225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99" name="AutoShape 42"/>
            <p:cNvCxnSpPr>
              <a:cxnSpLocks noChangeShapeType="1"/>
              <a:stCxn id="45085" idx="7"/>
              <a:endCxn id="45082" idx="17"/>
            </p:cNvCxnSpPr>
            <p:nvPr/>
          </p:nvCxnSpPr>
          <p:spPr bwMode="auto">
            <a:xfrm>
              <a:off x="3760" y="1157"/>
              <a:ext cx="873" cy="3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100" name="AutoShape 43"/>
            <p:cNvCxnSpPr>
              <a:cxnSpLocks noChangeShapeType="1"/>
              <a:stCxn id="45082" idx="26"/>
              <a:endCxn id="45084" idx="15"/>
            </p:cNvCxnSpPr>
            <p:nvPr/>
          </p:nvCxnSpPr>
          <p:spPr bwMode="auto">
            <a:xfrm flipH="1">
              <a:off x="4223" y="1689"/>
              <a:ext cx="318" cy="3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101" name="AutoShape 44"/>
            <p:cNvCxnSpPr>
              <a:cxnSpLocks noChangeShapeType="1"/>
              <a:stCxn id="45082" idx="5"/>
              <a:endCxn id="45083" idx="15"/>
            </p:cNvCxnSpPr>
            <p:nvPr/>
          </p:nvCxnSpPr>
          <p:spPr bwMode="auto">
            <a:xfrm>
              <a:off x="4763" y="1713"/>
              <a:ext cx="370" cy="3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102" name="AutoShape 45"/>
            <p:cNvCxnSpPr>
              <a:cxnSpLocks noChangeShapeType="1"/>
              <a:stCxn id="45084" idx="3"/>
              <a:endCxn id="45081" idx="17"/>
            </p:cNvCxnSpPr>
            <p:nvPr/>
          </p:nvCxnSpPr>
          <p:spPr bwMode="auto">
            <a:xfrm>
              <a:off x="4265" y="2250"/>
              <a:ext cx="195" cy="2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103" name="AutoShape 46"/>
            <p:cNvCxnSpPr>
              <a:cxnSpLocks noChangeShapeType="1"/>
              <a:stCxn id="45083" idx="29"/>
              <a:endCxn id="45080" idx="14"/>
            </p:cNvCxnSpPr>
            <p:nvPr/>
          </p:nvCxnSpPr>
          <p:spPr bwMode="auto">
            <a:xfrm flipH="1">
              <a:off x="4866" y="2250"/>
              <a:ext cx="176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104" name="AutoShape 47"/>
            <p:cNvCxnSpPr>
              <a:cxnSpLocks noChangeShapeType="1"/>
              <a:stCxn id="45083" idx="4"/>
              <a:endCxn id="45079" idx="17"/>
            </p:cNvCxnSpPr>
            <p:nvPr/>
          </p:nvCxnSpPr>
          <p:spPr bwMode="auto">
            <a:xfrm>
              <a:off x="5199" y="2230"/>
              <a:ext cx="176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105" name="AutoShape 48"/>
            <p:cNvCxnSpPr>
              <a:cxnSpLocks noChangeShapeType="1"/>
              <a:stCxn id="45080" idx="27"/>
              <a:endCxn id="45087" idx="16"/>
            </p:cNvCxnSpPr>
            <p:nvPr/>
          </p:nvCxnSpPr>
          <p:spPr bwMode="auto">
            <a:xfrm flipH="1">
              <a:off x="4530" y="2719"/>
              <a:ext cx="187" cy="3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106" name="AutoShape 49"/>
            <p:cNvCxnSpPr>
              <a:cxnSpLocks noChangeShapeType="1"/>
              <a:stCxn id="45080" idx="4"/>
              <a:endCxn id="45086" idx="16"/>
            </p:cNvCxnSpPr>
            <p:nvPr/>
          </p:nvCxnSpPr>
          <p:spPr bwMode="auto">
            <a:xfrm>
              <a:off x="4912" y="2739"/>
              <a:ext cx="195" cy="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107" name="Rectangle 50"/>
            <p:cNvSpPr>
              <a:spLocks noChangeArrowheads="1"/>
            </p:cNvSpPr>
            <p:nvPr/>
          </p:nvSpPr>
          <p:spPr bwMode="auto">
            <a:xfrm>
              <a:off x="4610" y="154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en-US" sz="2400" b="1"/>
            </a:p>
          </p:txBody>
        </p:sp>
        <p:sp>
          <p:nvSpPr>
            <p:cNvPr id="45108" name="Rectangle 51"/>
            <p:cNvSpPr>
              <a:spLocks noChangeArrowheads="1"/>
            </p:cNvSpPr>
            <p:nvPr/>
          </p:nvSpPr>
          <p:spPr bwMode="auto">
            <a:xfrm>
              <a:off x="4991" y="144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800" b="1" i="1">
                  <a:latin typeface="Helvetica" panose="020B0604020202020204" pitchFamily="34" charset="0"/>
                </a:rPr>
                <a:t>x</a:t>
              </a:r>
            </a:p>
          </p:txBody>
        </p:sp>
        <p:sp>
          <p:nvSpPr>
            <p:cNvPr id="45109" name="Line 52"/>
            <p:cNvSpPr>
              <a:spLocks noChangeShapeType="1"/>
            </p:cNvSpPr>
            <p:nvPr/>
          </p:nvSpPr>
          <p:spPr bwMode="auto">
            <a:xfrm flipH="1">
              <a:off x="4752" y="15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45110" name="AutoShape 53"/>
            <p:cNvCxnSpPr>
              <a:cxnSpLocks noChangeShapeType="1"/>
              <a:stCxn id="45087" idx="4"/>
              <a:endCxn id="45088" idx="16"/>
            </p:cNvCxnSpPr>
            <p:nvPr/>
          </p:nvCxnSpPr>
          <p:spPr bwMode="auto">
            <a:xfrm>
              <a:off x="4623" y="3244"/>
              <a:ext cx="193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480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A07ED2-CC25-4406-BA75-D4ACC495F90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09600" y="38100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 b="1" dirty="0"/>
              <a:t>Deletion</a:t>
            </a:r>
            <a:endParaRPr lang="en-US" altLang="en-US" sz="4400" dirty="0">
              <a:solidFill>
                <a:schemeClr val="tx2"/>
              </a:solidFill>
            </a:endParaRP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457200" y="1371600"/>
            <a:ext cx="3352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800">
                <a:latin typeface="Helvetica" panose="020B0604020202020204" pitchFamily="34" charset="0"/>
              </a:rPr>
              <a:t>Replace J with K.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800">
                <a:latin typeface="Helvetica" panose="020B0604020202020204" pitchFamily="34" charset="0"/>
              </a:rPr>
              <a:t>Adjust the pointer of K’s parent M.</a:t>
            </a:r>
          </a:p>
        </p:txBody>
      </p:sp>
      <p:grpSp>
        <p:nvGrpSpPr>
          <p:cNvPr id="46085" name="Group 4"/>
          <p:cNvGrpSpPr>
            <a:grpSpLocks/>
          </p:cNvGrpSpPr>
          <p:nvPr/>
        </p:nvGrpSpPr>
        <p:grpSpPr bwMode="auto">
          <a:xfrm>
            <a:off x="3048000" y="1600200"/>
            <a:ext cx="5715000" cy="4419600"/>
            <a:chOff x="1920" y="1008"/>
            <a:chExt cx="3600" cy="2784"/>
          </a:xfrm>
        </p:grpSpPr>
        <p:sp>
          <p:nvSpPr>
            <p:cNvPr id="46094" name="Rectangle 5"/>
            <p:cNvSpPr>
              <a:spLocks noChangeArrowheads="1"/>
            </p:cNvSpPr>
            <p:nvPr/>
          </p:nvSpPr>
          <p:spPr bwMode="auto">
            <a:xfrm>
              <a:off x="4457" y="2559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en-US" sz="2400" b="1"/>
            </a:p>
          </p:txBody>
        </p:sp>
        <p:sp>
          <p:nvSpPr>
            <p:cNvPr id="46095" name="Rectangle 6"/>
            <p:cNvSpPr>
              <a:spLocks noChangeArrowheads="1"/>
            </p:cNvSpPr>
            <p:nvPr/>
          </p:nvSpPr>
          <p:spPr bwMode="auto">
            <a:xfrm>
              <a:off x="4751" y="2559"/>
              <a:ext cx="14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en-US" sz="2400" b="1"/>
            </a:p>
          </p:txBody>
        </p:sp>
        <p:sp>
          <p:nvSpPr>
            <p:cNvPr id="46096" name="Rectangle 7"/>
            <p:cNvSpPr>
              <a:spLocks noChangeArrowheads="1"/>
            </p:cNvSpPr>
            <p:nvPr/>
          </p:nvSpPr>
          <p:spPr bwMode="auto">
            <a:xfrm>
              <a:off x="5353" y="255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en-US" sz="2400" b="1"/>
            </a:p>
          </p:txBody>
        </p:sp>
        <p:sp>
          <p:nvSpPr>
            <p:cNvPr id="46097" name="Rectangle 8"/>
            <p:cNvSpPr>
              <a:spLocks noChangeArrowheads="1"/>
            </p:cNvSpPr>
            <p:nvPr/>
          </p:nvSpPr>
          <p:spPr bwMode="auto">
            <a:xfrm>
              <a:off x="5053" y="205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lang="en-US" altLang="en-US" sz="2400" b="1"/>
            </a:p>
          </p:txBody>
        </p:sp>
        <p:sp>
          <p:nvSpPr>
            <p:cNvPr id="46098" name="Rectangle 9"/>
            <p:cNvSpPr>
              <a:spLocks noChangeArrowheads="1"/>
            </p:cNvSpPr>
            <p:nvPr/>
          </p:nvSpPr>
          <p:spPr bwMode="auto">
            <a:xfrm>
              <a:off x="4139" y="205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  <a:endParaRPr lang="en-US" altLang="en-US" sz="2400" b="1"/>
            </a:p>
          </p:txBody>
        </p:sp>
        <p:sp>
          <p:nvSpPr>
            <p:cNvPr id="46099" name="Rectangle 10"/>
            <p:cNvSpPr>
              <a:spLocks noChangeArrowheads="1"/>
            </p:cNvSpPr>
            <p:nvPr/>
          </p:nvSpPr>
          <p:spPr bwMode="auto">
            <a:xfrm>
              <a:off x="4472" y="306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en-US" sz="2400" b="1"/>
            </a:p>
          </p:txBody>
        </p:sp>
        <p:sp>
          <p:nvSpPr>
            <p:cNvPr id="46100" name="Rectangle 11"/>
            <p:cNvSpPr>
              <a:spLocks noChangeArrowheads="1"/>
            </p:cNvSpPr>
            <p:nvPr/>
          </p:nvSpPr>
          <p:spPr bwMode="auto">
            <a:xfrm>
              <a:off x="5049" y="306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en-US" sz="2400" b="1"/>
            </a:p>
          </p:txBody>
        </p:sp>
        <p:sp>
          <p:nvSpPr>
            <p:cNvPr id="46101" name="Rectangle 12"/>
            <p:cNvSpPr>
              <a:spLocks noChangeArrowheads="1"/>
            </p:cNvSpPr>
            <p:nvPr/>
          </p:nvSpPr>
          <p:spPr bwMode="auto">
            <a:xfrm>
              <a:off x="4767" y="3572"/>
              <a:ext cx="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en-US" sz="2400" b="1"/>
            </a:p>
          </p:txBody>
        </p:sp>
        <p:sp>
          <p:nvSpPr>
            <p:cNvPr id="46102" name="Rectangle 13"/>
            <p:cNvSpPr>
              <a:spLocks noChangeArrowheads="1"/>
            </p:cNvSpPr>
            <p:nvPr/>
          </p:nvSpPr>
          <p:spPr bwMode="auto">
            <a:xfrm>
              <a:off x="2276" y="3068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en-US" sz="2400" b="1"/>
            </a:p>
          </p:txBody>
        </p:sp>
        <p:sp>
          <p:nvSpPr>
            <p:cNvPr id="46103" name="Rectangle 14"/>
            <p:cNvSpPr>
              <a:spLocks noChangeArrowheads="1"/>
            </p:cNvSpPr>
            <p:nvPr/>
          </p:nvSpPr>
          <p:spPr bwMode="auto">
            <a:xfrm>
              <a:off x="2567" y="2559"/>
              <a:ext cx="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en-US" sz="2400" b="1"/>
            </a:p>
          </p:txBody>
        </p:sp>
        <p:sp>
          <p:nvSpPr>
            <p:cNvPr id="46104" name="Rectangle 15"/>
            <p:cNvSpPr>
              <a:spLocks noChangeArrowheads="1"/>
            </p:cNvSpPr>
            <p:nvPr/>
          </p:nvSpPr>
          <p:spPr bwMode="auto">
            <a:xfrm>
              <a:off x="2575" y="154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en-US" sz="2400" b="1"/>
            </a:p>
          </p:txBody>
        </p:sp>
        <p:sp>
          <p:nvSpPr>
            <p:cNvPr id="46105" name="Rectangle 16"/>
            <p:cNvSpPr>
              <a:spLocks noChangeArrowheads="1"/>
            </p:cNvSpPr>
            <p:nvPr/>
          </p:nvSpPr>
          <p:spPr bwMode="auto">
            <a:xfrm>
              <a:off x="2268" y="205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400" b="1"/>
            </a:p>
          </p:txBody>
        </p:sp>
        <p:sp>
          <p:nvSpPr>
            <p:cNvPr id="46106" name="Rectangle 17"/>
            <p:cNvSpPr>
              <a:spLocks noChangeArrowheads="1"/>
            </p:cNvSpPr>
            <p:nvPr/>
          </p:nvSpPr>
          <p:spPr bwMode="auto">
            <a:xfrm>
              <a:off x="1985" y="3577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 sz="2400" b="1"/>
            </a:p>
          </p:txBody>
        </p:sp>
        <p:sp>
          <p:nvSpPr>
            <p:cNvPr id="46107" name="Rectangle 18"/>
            <p:cNvSpPr>
              <a:spLocks noChangeArrowheads="1"/>
            </p:cNvSpPr>
            <p:nvPr/>
          </p:nvSpPr>
          <p:spPr bwMode="auto">
            <a:xfrm>
              <a:off x="2571" y="3577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en-US" sz="2400" b="1"/>
            </a:p>
          </p:txBody>
        </p:sp>
        <p:sp>
          <p:nvSpPr>
            <p:cNvPr id="46108" name="Rectangle 19"/>
            <p:cNvSpPr>
              <a:spLocks noChangeArrowheads="1"/>
            </p:cNvSpPr>
            <p:nvPr/>
          </p:nvSpPr>
          <p:spPr bwMode="auto">
            <a:xfrm>
              <a:off x="3576" y="1040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endParaRPr lang="en-US" altLang="en-US" sz="2400" b="1"/>
            </a:p>
          </p:txBody>
        </p:sp>
        <p:sp>
          <p:nvSpPr>
            <p:cNvPr id="46109" name="Freeform 20"/>
            <p:cNvSpPr>
              <a:spLocks/>
            </p:cNvSpPr>
            <p:nvPr/>
          </p:nvSpPr>
          <p:spPr bwMode="auto">
            <a:xfrm>
              <a:off x="2502" y="2531"/>
              <a:ext cx="241" cy="247"/>
            </a:xfrm>
            <a:custGeom>
              <a:avLst/>
              <a:gdLst>
                <a:gd name="T0" fmla="*/ 118 w 304"/>
                <a:gd name="T1" fmla="*/ 247 h 280"/>
                <a:gd name="T2" fmla="*/ 145 w 304"/>
                <a:gd name="T3" fmla="*/ 247 h 280"/>
                <a:gd name="T4" fmla="*/ 168 w 304"/>
                <a:gd name="T5" fmla="*/ 239 h 280"/>
                <a:gd name="T6" fmla="*/ 187 w 304"/>
                <a:gd name="T7" fmla="*/ 228 h 280"/>
                <a:gd name="T8" fmla="*/ 206 w 304"/>
                <a:gd name="T9" fmla="*/ 212 h 280"/>
                <a:gd name="T10" fmla="*/ 222 w 304"/>
                <a:gd name="T11" fmla="*/ 192 h 280"/>
                <a:gd name="T12" fmla="*/ 233 w 304"/>
                <a:gd name="T13" fmla="*/ 172 h 280"/>
                <a:gd name="T14" fmla="*/ 241 w 304"/>
                <a:gd name="T15" fmla="*/ 149 h 280"/>
                <a:gd name="T16" fmla="*/ 241 w 304"/>
                <a:gd name="T17" fmla="*/ 122 h 280"/>
                <a:gd name="T18" fmla="*/ 241 w 304"/>
                <a:gd name="T19" fmla="*/ 98 h 280"/>
                <a:gd name="T20" fmla="*/ 233 w 304"/>
                <a:gd name="T21" fmla="*/ 74 h 280"/>
                <a:gd name="T22" fmla="*/ 222 w 304"/>
                <a:gd name="T23" fmla="*/ 55 h 280"/>
                <a:gd name="T24" fmla="*/ 206 w 304"/>
                <a:gd name="T25" fmla="*/ 35 h 280"/>
                <a:gd name="T26" fmla="*/ 187 w 304"/>
                <a:gd name="T27" fmla="*/ 19 h 280"/>
                <a:gd name="T28" fmla="*/ 168 w 304"/>
                <a:gd name="T29" fmla="*/ 8 h 280"/>
                <a:gd name="T30" fmla="*/ 145 w 304"/>
                <a:gd name="T31" fmla="*/ 0 h 280"/>
                <a:gd name="T32" fmla="*/ 118 w 304"/>
                <a:gd name="T33" fmla="*/ 0 h 280"/>
                <a:gd name="T34" fmla="*/ 95 w 304"/>
                <a:gd name="T35" fmla="*/ 0 h 280"/>
                <a:gd name="T36" fmla="*/ 73 w 304"/>
                <a:gd name="T37" fmla="*/ 8 h 280"/>
                <a:gd name="T38" fmla="*/ 53 w 304"/>
                <a:gd name="T39" fmla="*/ 19 h 280"/>
                <a:gd name="T40" fmla="*/ 34 w 304"/>
                <a:gd name="T41" fmla="*/ 35 h 280"/>
                <a:gd name="T42" fmla="*/ 19 w 304"/>
                <a:gd name="T43" fmla="*/ 55 h 280"/>
                <a:gd name="T44" fmla="*/ 8 w 304"/>
                <a:gd name="T45" fmla="*/ 74 h 280"/>
                <a:gd name="T46" fmla="*/ 0 w 304"/>
                <a:gd name="T47" fmla="*/ 98 h 280"/>
                <a:gd name="T48" fmla="*/ 0 w 304"/>
                <a:gd name="T49" fmla="*/ 122 h 280"/>
                <a:gd name="T50" fmla="*/ 0 w 304"/>
                <a:gd name="T51" fmla="*/ 149 h 280"/>
                <a:gd name="T52" fmla="*/ 8 w 304"/>
                <a:gd name="T53" fmla="*/ 172 h 280"/>
                <a:gd name="T54" fmla="*/ 19 w 304"/>
                <a:gd name="T55" fmla="*/ 192 h 280"/>
                <a:gd name="T56" fmla="*/ 34 w 304"/>
                <a:gd name="T57" fmla="*/ 212 h 280"/>
                <a:gd name="T58" fmla="*/ 53 w 304"/>
                <a:gd name="T59" fmla="*/ 228 h 280"/>
                <a:gd name="T60" fmla="*/ 73 w 304"/>
                <a:gd name="T61" fmla="*/ 239 h 280"/>
                <a:gd name="T62" fmla="*/ 95 w 304"/>
                <a:gd name="T63" fmla="*/ 247 h 280"/>
                <a:gd name="T64" fmla="*/ 118 w 304"/>
                <a:gd name="T65" fmla="*/ 2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4"/>
                <a:gd name="T100" fmla="*/ 0 h 280"/>
                <a:gd name="T101" fmla="*/ 304 w 30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4" h="280">
                  <a:moveTo>
                    <a:pt x="149" y="280"/>
                  </a:moveTo>
                  <a:lnTo>
                    <a:pt x="183" y="280"/>
                  </a:lnTo>
                  <a:lnTo>
                    <a:pt x="212" y="271"/>
                  </a:lnTo>
                  <a:lnTo>
                    <a:pt x="236" y="258"/>
                  </a:lnTo>
                  <a:lnTo>
                    <a:pt x="260" y="240"/>
                  </a:lnTo>
                  <a:lnTo>
                    <a:pt x="280" y="218"/>
                  </a:lnTo>
                  <a:lnTo>
                    <a:pt x="294" y="195"/>
                  </a:lnTo>
                  <a:lnTo>
                    <a:pt x="304" y="169"/>
                  </a:lnTo>
                  <a:lnTo>
                    <a:pt x="304" y="138"/>
                  </a:lnTo>
                  <a:lnTo>
                    <a:pt x="304" y="111"/>
                  </a:lnTo>
                  <a:lnTo>
                    <a:pt x="294" y="84"/>
                  </a:lnTo>
                  <a:lnTo>
                    <a:pt x="280" y="62"/>
                  </a:lnTo>
                  <a:lnTo>
                    <a:pt x="260" y="40"/>
                  </a:lnTo>
                  <a:lnTo>
                    <a:pt x="236" y="22"/>
                  </a:lnTo>
                  <a:lnTo>
                    <a:pt x="212" y="9"/>
                  </a:lnTo>
                  <a:lnTo>
                    <a:pt x="183" y="0"/>
                  </a:lnTo>
                  <a:lnTo>
                    <a:pt x="149" y="0"/>
                  </a:lnTo>
                  <a:lnTo>
                    <a:pt x="120" y="0"/>
                  </a:lnTo>
                  <a:lnTo>
                    <a:pt x="92" y="9"/>
                  </a:lnTo>
                  <a:lnTo>
                    <a:pt x="67" y="22"/>
                  </a:lnTo>
                  <a:lnTo>
                    <a:pt x="43" y="40"/>
                  </a:lnTo>
                  <a:lnTo>
                    <a:pt x="24" y="62"/>
                  </a:lnTo>
                  <a:lnTo>
                    <a:pt x="10" y="84"/>
                  </a:lnTo>
                  <a:lnTo>
                    <a:pt x="0" y="111"/>
                  </a:lnTo>
                  <a:lnTo>
                    <a:pt x="0" y="138"/>
                  </a:lnTo>
                  <a:lnTo>
                    <a:pt x="0" y="169"/>
                  </a:lnTo>
                  <a:lnTo>
                    <a:pt x="10" y="195"/>
                  </a:lnTo>
                  <a:lnTo>
                    <a:pt x="24" y="218"/>
                  </a:lnTo>
                  <a:lnTo>
                    <a:pt x="43" y="240"/>
                  </a:lnTo>
                  <a:lnTo>
                    <a:pt x="67" y="258"/>
                  </a:lnTo>
                  <a:lnTo>
                    <a:pt x="92" y="271"/>
                  </a:lnTo>
                  <a:lnTo>
                    <a:pt x="120" y="280"/>
                  </a:lnTo>
                  <a:lnTo>
                    <a:pt x="149" y="28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10" name="Freeform 21"/>
            <p:cNvSpPr>
              <a:spLocks/>
            </p:cNvSpPr>
            <p:nvPr/>
          </p:nvSpPr>
          <p:spPr bwMode="auto">
            <a:xfrm>
              <a:off x="2494" y="3537"/>
              <a:ext cx="245" cy="247"/>
            </a:xfrm>
            <a:custGeom>
              <a:avLst/>
              <a:gdLst>
                <a:gd name="T0" fmla="*/ 123 w 309"/>
                <a:gd name="T1" fmla="*/ 247 h 280"/>
                <a:gd name="T2" fmla="*/ 96 w 309"/>
                <a:gd name="T3" fmla="*/ 247 h 280"/>
                <a:gd name="T4" fmla="*/ 73 w 309"/>
                <a:gd name="T5" fmla="*/ 239 h 280"/>
                <a:gd name="T6" fmla="*/ 54 w 309"/>
                <a:gd name="T7" fmla="*/ 228 h 280"/>
                <a:gd name="T8" fmla="*/ 35 w 309"/>
                <a:gd name="T9" fmla="*/ 212 h 280"/>
                <a:gd name="T10" fmla="*/ 19 w 309"/>
                <a:gd name="T11" fmla="*/ 192 h 280"/>
                <a:gd name="T12" fmla="*/ 8 w 309"/>
                <a:gd name="T13" fmla="*/ 173 h 280"/>
                <a:gd name="T14" fmla="*/ 4 w 309"/>
                <a:gd name="T15" fmla="*/ 149 h 280"/>
                <a:gd name="T16" fmla="*/ 0 w 309"/>
                <a:gd name="T17" fmla="*/ 125 h 280"/>
                <a:gd name="T18" fmla="*/ 4 w 309"/>
                <a:gd name="T19" fmla="*/ 98 h 280"/>
                <a:gd name="T20" fmla="*/ 8 w 309"/>
                <a:gd name="T21" fmla="*/ 75 h 280"/>
                <a:gd name="T22" fmla="*/ 19 w 309"/>
                <a:gd name="T23" fmla="*/ 56 h 280"/>
                <a:gd name="T24" fmla="*/ 35 w 309"/>
                <a:gd name="T25" fmla="*/ 35 h 280"/>
                <a:gd name="T26" fmla="*/ 54 w 309"/>
                <a:gd name="T27" fmla="*/ 20 h 280"/>
                <a:gd name="T28" fmla="*/ 73 w 309"/>
                <a:gd name="T29" fmla="*/ 8 h 280"/>
                <a:gd name="T30" fmla="*/ 96 w 309"/>
                <a:gd name="T31" fmla="*/ 0 h 280"/>
                <a:gd name="T32" fmla="*/ 123 w 309"/>
                <a:gd name="T33" fmla="*/ 0 h 280"/>
                <a:gd name="T34" fmla="*/ 145 w 309"/>
                <a:gd name="T35" fmla="*/ 0 h 280"/>
                <a:gd name="T36" fmla="*/ 168 w 309"/>
                <a:gd name="T37" fmla="*/ 8 h 280"/>
                <a:gd name="T38" fmla="*/ 188 w 309"/>
                <a:gd name="T39" fmla="*/ 20 h 280"/>
                <a:gd name="T40" fmla="*/ 207 w 309"/>
                <a:gd name="T41" fmla="*/ 35 h 280"/>
                <a:gd name="T42" fmla="*/ 222 w 309"/>
                <a:gd name="T43" fmla="*/ 56 h 280"/>
                <a:gd name="T44" fmla="*/ 233 w 309"/>
                <a:gd name="T45" fmla="*/ 75 h 280"/>
                <a:gd name="T46" fmla="*/ 241 w 309"/>
                <a:gd name="T47" fmla="*/ 98 h 280"/>
                <a:gd name="T48" fmla="*/ 245 w 309"/>
                <a:gd name="T49" fmla="*/ 125 h 280"/>
                <a:gd name="T50" fmla="*/ 241 w 309"/>
                <a:gd name="T51" fmla="*/ 149 h 280"/>
                <a:gd name="T52" fmla="*/ 233 w 309"/>
                <a:gd name="T53" fmla="*/ 173 h 280"/>
                <a:gd name="T54" fmla="*/ 222 w 309"/>
                <a:gd name="T55" fmla="*/ 192 h 280"/>
                <a:gd name="T56" fmla="*/ 207 w 309"/>
                <a:gd name="T57" fmla="*/ 212 h 280"/>
                <a:gd name="T58" fmla="*/ 188 w 309"/>
                <a:gd name="T59" fmla="*/ 228 h 280"/>
                <a:gd name="T60" fmla="*/ 168 w 309"/>
                <a:gd name="T61" fmla="*/ 239 h 280"/>
                <a:gd name="T62" fmla="*/ 145 w 309"/>
                <a:gd name="T63" fmla="*/ 247 h 280"/>
                <a:gd name="T64" fmla="*/ 123 w 309"/>
                <a:gd name="T65" fmla="*/ 2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9"/>
                <a:gd name="T100" fmla="*/ 0 h 280"/>
                <a:gd name="T101" fmla="*/ 309 w 309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9" h="280">
                  <a:moveTo>
                    <a:pt x="155" y="280"/>
                  </a:moveTo>
                  <a:lnTo>
                    <a:pt x="121" y="280"/>
                  </a:lnTo>
                  <a:lnTo>
                    <a:pt x="92" y="271"/>
                  </a:lnTo>
                  <a:lnTo>
                    <a:pt x="68" y="258"/>
                  </a:lnTo>
                  <a:lnTo>
                    <a:pt x="44" y="240"/>
                  </a:lnTo>
                  <a:lnTo>
                    <a:pt x="24" y="218"/>
                  </a:lnTo>
                  <a:lnTo>
                    <a:pt x="10" y="196"/>
                  </a:lnTo>
                  <a:lnTo>
                    <a:pt x="5" y="169"/>
                  </a:lnTo>
                  <a:lnTo>
                    <a:pt x="0" y="142"/>
                  </a:lnTo>
                  <a:lnTo>
                    <a:pt x="5" y="111"/>
                  </a:lnTo>
                  <a:lnTo>
                    <a:pt x="10" y="85"/>
                  </a:lnTo>
                  <a:lnTo>
                    <a:pt x="24" y="63"/>
                  </a:lnTo>
                  <a:lnTo>
                    <a:pt x="44" y="40"/>
                  </a:lnTo>
                  <a:lnTo>
                    <a:pt x="68" y="23"/>
                  </a:lnTo>
                  <a:lnTo>
                    <a:pt x="92" y="9"/>
                  </a:lnTo>
                  <a:lnTo>
                    <a:pt x="121" y="0"/>
                  </a:lnTo>
                  <a:lnTo>
                    <a:pt x="155" y="0"/>
                  </a:lnTo>
                  <a:lnTo>
                    <a:pt x="183" y="0"/>
                  </a:lnTo>
                  <a:lnTo>
                    <a:pt x="212" y="9"/>
                  </a:lnTo>
                  <a:lnTo>
                    <a:pt x="237" y="23"/>
                  </a:lnTo>
                  <a:lnTo>
                    <a:pt x="261" y="40"/>
                  </a:lnTo>
                  <a:lnTo>
                    <a:pt x="280" y="63"/>
                  </a:lnTo>
                  <a:lnTo>
                    <a:pt x="294" y="85"/>
                  </a:lnTo>
                  <a:lnTo>
                    <a:pt x="304" y="111"/>
                  </a:lnTo>
                  <a:lnTo>
                    <a:pt x="309" y="142"/>
                  </a:lnTo>
                  <a:lnTo>
                    <a:pt x="304" y="169"/>
                  </a:lnTo>
                  <a:lnTo>
                    <a:pt x="294" y="196"/>
                  </a:lnTo>
                  <a:lnTo>
                    <a:pt x="280" y="218"/>
                  </a:lnTo>
                  <a:lnTo>
                    <a:pt x="261" y="240"/>
                  </a:lnTo>
                  <a:lnTo>
                    <a:pt x="237" y="258"/>
                  </a:lnTo>
                  <a:lnTo>
                    <a:pt x="212" y="271"/>
                  </a:lnTo>
                  <a:lnTo>
                    <a:pt x="183" y="280"/>
                  </a:lnTo>
                  <a:lnTo>
                    <a:pt x="155" y="28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11" name="Freeform 22"/>
            <p:cNvSpPr>
              <a:spLocks/>
            </p:cNvSpPr>
            <p:nvPr/>
          </p:nvSpPr>
          <p:spPr bwMode="auto">
            <a:xfrm>
              <a:off x="5280" y="2528"/>
              <a:ext cx="240" cy="246"/>
            </a:xfrm>
            <a:custGeom>
              <a:avLst/>
              <a:gdLst>
                <a:gd name="T0" fmla="*/ 118 w 303"/>
                <a:gd name="T1" fmla="*/ 246 h 279"/>
                <a:gd name="T2" fmla="*/ 145 w 303"/>
                <a:gd name="T3" fmla="*/ 246 h 279"/>
                <a:gd name="T4" fmla="*/ 168 w 303"/>
                <a:gd name="T5" fmla="*/ 238 h 279"/>
                <a:gd name="T6" fmla="*/ 187 w 303"/>
                <a:gd name="T7" fmla="*/ 227 h 279"/>
                <a:gd name="T8" fmla="*/ 206 w 303"/>
                <a:gd name="T9" fmla="*/ 211 h 279"/>
                <a:gd name="T10" fmla="*/ 221 w 303"/>
                <a:gd name="T11" fmla="*/ 191 h 279"/>
                <a:gd name="T12" fmla="*/ 233 w 303"/>
                <a:gd name="T13" fmla="*/ 172 h 279"/>
                <a:gd name="T14" fmla="*/ 236 w 303"/>
                <a:gd name="T15" fmla="*/ 148 h 279"/>
                <a:gd name="T16" fmla="*/ 240 w 303"/>
                <a:gd name="T17" fmla="*/ 121 h 279"/>
                <a:gd name="T18" fmla="*/ 236 w 303"/>
                <a:gd name="T19" fmla="*/ 98 h 279"/>
                <a:gd name="T20" fmla="*/ 233 w 303"/>
                <a:gd name="T21" fmla="*/ 74 h 279"/>
                <a:gd name="T22" fmla="*/ 221 w 303"/>
                <a:gd name="T23" fmla="*/ 55 h 279"/>
                <a:gd name="T24" fmla="*/ 206 w 303"/>
                <a:gd name="T25" fmla="*/ 34 h 279"/>
                <a:gd name="T26" fmla="*/ 187 w 303"/>
                <a:gd name="T27" fmla="*/ 19 h 279"/>
                <a:gd name="T28" fmla="*/ 168 w 303"/>
                <a:gd name="T29" fmla="*/ 7 h 279"/>
                <a:gd name="T30" fmla="*/ 145 w 303"/>
                <a:gd name="T31" fmla="*/ 0 h 279"/>
                <a:gd name="T32" fmla="*/ 118 w 303"/>
                <a:gd name="T33" fmla="*/ 0 h 279"/>
                <a:gd name="T34" fmla="*/ 95 w 303"/>
                <a:gd name="T35" fmla="*/ 0 h 279"/>
                <a:gd name="T36" fmla="*/ 72 w 303"/>
                <a:gd name="T37" fmla="*/ 7 h 279"/>
                <a:gd name="T38" fmla="*/ 53 w 303"/>
                <a:gd name="T39" fmla="*/ 19 h 279"/>
                <a:gd name="T40" fmla="*/ 34 w 303"/>
                <a:gd name="T41" fmla="*/ 34 h 279"/>
                <a:gd name="T42" fmla="*/ 19 w 303"/>
                <a:gd name="T43" fmla="*/ 55 h 279"/>
                <a:gd name="T44" fmla="*/ 7 w 303"/>
                <a:gd name="T45" fmla="*/ 74 h 279"/>
                <a:gd name="T46" fmla="*/ 0 w 303"/>
                <a:gd name="T47" fmla="*/ 98 h 279"/>
                <a:gd name="T48" fmla="*/ 0 w 303"/>
                <a:gd name="T49" fmla="*/ 121 h 279"/>
                <a:gd name="T50" fmla="*/ 0 w 303"/>
                <a:gd name="T51" fmla="*/ 148 h 279"/>
                <a:gd name="T52" fmla="*/ 7 w 303"/>
                <a:gd name="T53" fmla="*/ 172 h 279"/>
                <a:gd name="T54" fmla="*/ 19 w 303"/>
                <a:gd name="T55" fmla="*/ 191 h 279"/>
                <a:gd name="T56" fmla="*/ 34 w 303"/>
                <a:gd name="T57" fmla="*/ 211 h 279"/>
                <a:gd name="T58" fmla="*/ 53 w 303"/>
                <a:gd name="T59" fmla="*/ 227 h 279"/>
                <a:gd name="T60" fmla="*/ 72 w 303"/>
                <a:gd name="T61" fmla="*/ 238 h 279"/>
                <a:gd name="T62" fmla="*/ 95 w 303"/>
                <a:gd name="T63" fmla="*/ 246 h 279"/>
                <a:gd name="T64" fmla="*/ 118 w 303"/>
                <a:gd name="T65" fmla="*/ 246 h 2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3"/>
                <a:gd name="T100" fmla="*/ 0 h 279"/>
                <a:gd name="T101" fmla="*/ 303 w 303"/>
                <a:gd name="T102" fmla="*/ 279 h 2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3" h="279">
                  <a:moveTo>
                    <a:pt x="149" y="279"/>
                  </a:moveTo>
                  <a:lnTo>
                    <a:pt x="183" y="279"/>
                  </a:lnTo>
                  <a:lnTo>
                    <a:pt x="212" y="270"/>
                  </a:lnTo>
                  <a:lnTo>
                    <a:pt x="236" y="257"/>
                  </a:lnTo>
                  <a:lnTo>
                    <a:pt x="260" y="239"/>
                  </a:lnTo>
                  <a:lnTo>
                    <a:pt x="279" y="217"/>
                  </a:lnTo>
                  <a:lnTo>
                    <a:pt x="294" y="195"/>
                  </a:lnTo>
                  <a:lnTo>
                    <a:pt x="298" y="168"/>
                  </a:lnTo>
                  <a:lnTo>
                    <a:pt x="303" y="137"/>
                  </a:lnTo>
                  <a:lnTo>
                    <a:pt x="298" y="111"/>
                  </a:lnTo>
                  <a:lnTo>
                    <a:pt x="294" y="84"/>
                  </a:lnTo>
                  <a:lnTo>
                    <a:pt x="279" y="62"/>
                  </a:lnTo>
                  <a:lnTo>
                    <a:pt x="260" y="39"/>
                  </a:lnTo>
                  <a:lnTo>
                    <a:pt x="236" y="22"/>
                  </a:lnTo>
                  <a:lnTo>
                    <a:pt x="212" y="8"/>
                  </a:lnTo>
                  <a:lnTo>
                    <a:pt x="183" y="0"/>
                  </a:lnTo>
                  <a:lnTo>
                    <a:pt x="149" y="0"/>
                  </a:lnTo>
                  <a:lnTo>
                    <a:pt x="120" y="0"/>
                  </a:lnTo>
                  <a:lnTo>
                    <a:pt x="91" y="8"/>
                  </a:lnTo>
                  <a:lnTo>
                    <a:pt x="67" y="22"/>
                  </a:lnTo>
                  <a:lnTo>
                    <a:pt x="43" y="39"/>
                  </a:lnTo>
                  <a:lnTo>
                    <a:pt x="24" y="62"/>
                  </a:lnTo>
                  <a:lnTo>
                    <a:pt x="9" y="84"/>
                  </a:lnTo>
                  <a:lnTo>
                    <a:pt x="0" y="111"/>
                  </a:lnTo>
                  <a:lnTo>
                    <a:pt x="0" y="137"/>
                  </a:lnTo>
                  <a:lnTo>
                    <a:pt x="0" y="168"/>
                  </a:lnTo>
                  <a:lnTo>
                    <a:pt x="9" y="195"/>
                  </a:lnTo>
                  <a:lnTo>
                    <a:pt x="24" y="217"/>
                  </a:lnTo>
                  <a:lnTo>
                    <a:pt x="43" y="239"/>
                  </a:lnTo>
                  <a:lnTo>
                    <a:pt x="67" y="257"/>
                  </a:lnTo>
                  <a:lnTo>
                    <a:pt x="91" y="270"/>
                  </a:lnTo>
                  <a:lnTo>
                    <a:pt x="120" y="279"/>
                  </a:lnTo>
                  <a:lnTo>
                    <a:pt x="149" y="279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12" name="Freeform 23"/>
            <p:cNvSpPr>
              <a:spLocks/>
            </p:cNvSpPr>
            <p:nvPr/>
          </p:nvSpPr>
          <p:spPr bwMode="auto">
            <a:xfrm>
              <a:off x="4698" y="2528"/>
              <a:ext cx="244" cy="246"/>
            </a:xfrm>
            <a:custGeom>
              <a:avLst/>
              <a:gdLst>
                <a:gd name="T0" fmla="*/ 122 w 308"/>
                <a:gd name="T1" fmla="*/ 246 h 279"/>
                <a:gd name="T2" fmla="*/ 145 w 308"/>
                <a:gd name="T3" fmla="*/ 246 h 279"/>
                <a:gd name="T4" fmla="*/ 168 w 308"/>
                <a:gd name="T5" fmla="*/ 238 h 279"/>
                <a:gd name="T6" fmla="*/ 191 w 308"/>
                <a:gd name="T7" fmla="*/ 227 h 279"/>
                <a:gd name="T8" fmla="*/ 210 w 308"/>
                <a:gd name="T9" fmla="*/ 211 h 279"/>
                <a:gd name="T10" fmla="*/ 221 w 308"/>
                <a:gd name="T11" fmla="*/ 191 h 279"/>
                <a:gd name="T12" fmla="*/ 233 w 308"/>
                <a:gd name="T13" fmla="*/ 172 h 279"/>
                <a:gd name="T14" fmla="*/ 240 w 308"/>
                <a:gd name="T15" fmla="*/ 148 h 279"/>
                <a:gd name="T16" fmla="*/ 244 w 308"/>
                <a:gd name="T17" fmla="*/ 121 h 279"/>
                <a:gd name="T18" fmla="*/ 240 w 308"/>
                <a:gd name="T19" fmla="*/ 98 h 279"/>
                <a:gd name="T20" fmla="*/ 233 w 308"/>
                <a:gd name="T21" fmla="*/ 74 h 279"/>
                <a:gd name="T22" fmla="*/ 221 w 308"/>
                <a:gd name="T23" fmla="*/ 55 h 279"/>
                <a:gd name="T24" fmla="*/ 210 w 308"/>
                <a:gd name="T25" fmla="*/ 34 h 279"/>
                <a:gd name="T26" fmla="*/ 191 w 308"/>
                <a:gd name="T27" fmla="*/ 19 h 279"/>
                <a:gd name="T28" fmla="*/ 168 w 308"/>
                <a:gd name="T29" fmla="*/ 7 h 279"/>
                <a:gd name="T30" fmla="*/ 145 w 308"/>
                <a:gd name="T31" fmla="*/ 0 h 279"/>
                <a:gd name="T32" fmla="*/ 122 w 308"/>
                <a:gd name="T33" fmla="*/ 0 h 279"/>
                <a:gd name="T34" fmla="*/ 99 w 308"/>
                <a:gd name="T35" fmla="*/ 0 h 279"/>
                <a:gd name="T36" fmla="*/ 76 w 308"/>
                <a:gd name="T37" fmla="*/ 7 h 279"/>
                <a:gd name="T38" fmla="*/ 53 w 308"/>
                <a:gd name="T39" fmla="*/ 19 h 279"/>
                <a:gd name="T40" fmla="*/ 38 w 308"/>
                <a:gd name="T41" fmla="*/ 34 h 279"/>
                <a:gd name="T42" fmla="*/ 23 w 308"/>
                <a:gd name="T43" fmla="*/ 55 h 279"/>
                <a:gd name="T44" fmla="*/ 11 w 308"/>
                <a:gd name="T45" fmla="*/ 74 h 279"/>
                <a:gd name="T46" fmla="*/ 4 w 308"/>
                <a:gd name="T47" fmla="*/ 98 h 279"/>
                <a:gd name="T48" fmla="*/ 0 w 308"/>
                <a:gd name="T49" fmla="*/ 121 h 279"/>
                <a:gd name="T50" fmla="*/ 4 w 308"/>
                <a:gd name="T51" fmla="*/ 148 h 279"/>
                <a:gd name="T52" fmla="*/ 11 w 308"/>
                <a:gd name="T53" fmla="*/ 172 h 279"/>
                <a:gd name="T54" fmla="*/ 23 w 308"/>
                <a:gd name="T55" fmla="*/ 191 h 279"/>
                <a:gd name="T56" fmla="*/ 38 w 308"/>
                <a:gd name="T57" fmla="*/ 211 h 279"/>
                <a:gd name="T58" fmla="*/ 53 w 308"/>
                <a:gd name="T59" fmla="*/ 227 h 279"/>
                <a:gd name="T60" fmla="*/ 76 w 308"/>
                <a:gd name="T61" fmla="*/ 238 h 279"/>
                <a:gd name="T62" fmla="*/ 99 w 308"/>
                <a:gd name="T63" fmla="*/ 246 h 279"/>
                <a:gd name="T64" fmla="*/ 122 w 308"/>
                <a:gd name="T65" fmla="*/ 246 h 2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8"/>
                <a:gd name="T100" fmla="*/ 0 h 279"/>
                <a:gd name="T101" fmla="*/ 308 w 308"/>
                <a:gd name="T102" fmla="*/ 279 h 2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8" h="279">
                  <a:moveTo>
                    <a:pt x="154" y="279"/>
                  </a:moveTo>
                  <a:lnTo>
                    <a:pt x="183" y="279"/>
                  </a:lnTo>
                  <a:lnTo>
                    <a:pt x="212" y="270"/>
                  </a:lnTo>
                  <a:lnTo>
                    <a:pt x="241" y="257"/>
                  </a:lnTo>
                  <a:lnTo>
                    <a:pt x="265" y="239"/>
                  </a:lnTo>
                  <a:lnTo>
                    <a:pt x="279" y="217"/>
                  </a:lnTo>
                  <a:lnTo>
                    <a:pt x="294" y="195"/>
                  </a:lnTo>
                  <a:lnTo>
                    <a:pt x="303" y="168"/>
                  </a:lnTo>
                  <a:lnTo>
                    <a:pt x="308" y="137"/>
                  </a:lnTo>
                  <a:lnTo>
                    <a:pt x="303" y="111"/>
                  </a:lnTo>
                  <a:lnTo>
                    <a:pt x="294" y="84"/>
                  </a:lnTo>
                  <a:lnTo>
                    <a:pt x="279" y="62"/>
                  </a:lnTo>
                  <a:lnTo>
                    <a:pt x="265" y="39"/>
                  </a:lnTo>
                  <a:lnTo>
                    <a:pt x="241" y="22"/>
                  </a:lnTo>
                  <a:lnTo>
                    <a:pt x="212" y="8"/>
                  </a:lnTo>
                  <a:lnTo>
                    <a:pt x="183" y="0"/>
                  </a:lnTo>
                  <a:lnTo>
                    <a:pt x="154" y="0"/>
                  </a:lnTo>
                  <a:lnTo>
                    <a:pt x="125" y="0"/>
                  </a:lnTo>
                  <a:lnTo>
                    <a:pt x="96" y="8"/>
                  </a:lnTo>
                  <a:lnTo>
                    <a:pt x="67" y="22"/>
                  </a:lnTo>
                  <a:lnTo>
                    <a:pt x="48" y="39"/>
                  </a:lnTo>
                  <a:lnTo>
                    <a:pt x="29" y="62"/>
                  </a:lnTo>
                  <a:lnTo>
                    <a:pt x="14" y="84"/>
                  </a:lnTo>
                  <a:lnTo>
                    <a:pt x="5" y="111"/>
                  </a:lnTo>
                  <a:lnTo>
                    <a:pt x="0" y="137"/>
                  </a:lnTo>
                  <a:lnTo>
                    <a:pt x="5" y="168"/>
                  </a:lnTo>
                  <a:lnTo>
                    <a:pt x="14" y="195"/>
                  </a:lnTo>
                  <a:lnTo>
                    <a:pt x="29" y="217"/>
                  </a:lnTo>
                  <a:lnTo>
                    <a:pt x="48" y="239"/>
                  </a:lnTo>
                  <a:lnTo>
                    <a:pt x="67" y="257"/>
                  </a:lnTo>
                  <a:lnTo>
                    <a:pt x="96" y="270"/>
                  </a:lnTo>
                  <a:lnTo>
                    <a:pt x="125" y="279"/>
                  </a:lnTo>
                  <a:lnTo>
                    <a:pt x="154" y="279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13" name="Freeform 24"/>
            <p:cNvSpPr>
              <a:spLocks/>
            </p:cNvSpPr>
            <p:nvPr/>
          </p:nvSpPr>
          <p:spPr bwMode="auto">
            <a:xfrm>
              <a:off x="4364" y="2528"/>
              <a:ext cx="246" cy="246"/>
            </a:xfrm>
            <a:custGeom>
              <a:avLst/>
              <a:gdLst>
                <a:gd name="T0" fmla="*/ 123 w 309"/>
                <a:gd name="T1" fmla="*/ 246 h 279"/>
                <a:gd name="T2" fmla="*/ 146 w 309"/>
                <a:gd name="T3" fmla="*/ 246 h 279"/>
                <a:gd name="T4" fmla="*/ 170 w 309"/>
                <a:gd name="T5" fmla="*/ 238 h 279"/>
                <a:gd name="T6" fmla="*/ 192 w 309"/>
                <a:gd name="T7" fmla="*/ 227 h 279"/>
                <a:gd name="T8" fmla="*/ 208 w 309"/>
                <a:gd name="T9" fmla="*/ 211 h 279"/>
                <a:gd name="T10" fmla="*/ 223 w 309"/>
                <a:gd name="T11" fmla="*/ 191 h 279"/>
                <a:gd name="T12" fmla="*/ 234 w 309"/>
                <a:gd name="T13" fmla="*/ 172 h 279"/>
                <a:gd name="T14" fmla="*/ 242 w 309"/>
                <a:gd name="T15" fmla="*/ 148 h 279"/>
                <a:gd name="T16" fmla="*/ 246 w 309"/>
                <a:gd name="T17" fmla="*/ 121 h 279"/>
                <a:gd name="T18" fmla="*/ 242 w 309"/>
                <a:gd name="T19" fmla="*/ 98 h 279"/>
                <a:gd name="T20" fmla="*/ 234 w 309"/>
                <a:gd name="T21" fmla="*/ 74 h 279"/>
                <a:gd name="T22" fmla="*/ 223 w 309"/>
                <a:gd name="T23" fmla="*/ 55 h 279"/>
                <a:gd name="T24" fmla="*/ 208 w 309"/>
                <a:gd name="T25" fmla="*/ 34 h 279"/>
                <a:gd name="T26" fmla="*/ 192 w 309"/>
                <a:gd name="T27" fmla="*/ 19 h 279"/>
                <a:gd name="T28" fmla="*/ 170 w 309"/>
                <a:gd name="T29" fmla="*/ 7 h 279"/>
                <a:gd name="T30" fmla="*/ 146 w 309"/>
                <a:gd name="T31" fmla="*/ 0 h 279"/>
                <a:gd name="T32" fmla="*/ 123 w 309"/>
                <a:gd name="T33" fmla="*/ 0 h 279"/>
                <a:gd name="T34" fmla="*/ 96 w 309"/>
                <a:gd name="T35" fmla="*/ 0 h 279"/>
                <a:gd name="T36" fmla="*/ 73 w 309"/>
                <a:gd name="T37" fmla="*/ 7 h 279"/>
                <a:gd name="T38" fmla="*/ 54 w 309"/>
                <a:gd name="T39" fmla="*/ 19 h 279"/>
                <a:gd name="T40" fmla="*/ 35 w 309"/>
                <a:gd name="T41" fmla="*/ 34 h 279"/>
                <a:gd name="T42" fmla="*/ 20 w 309"/>
                <a:gd name="T43" fmla="*/ 55 h 279"/>
                <a:gd name="T44" fmla="*/ 8 w 309"/>
                <a:gd name="T45" fmla="*/ 74 h 279"/>
                <a:gd name="T46" fmla="*/ 4 w 309"/>
                <a:gd name="T47" fmla="*/ 98 h 279"/>
                <a:gd name="T48" fmla="*/ 0 w 309"/>
                <a:gd name="T49" fmla="*/ 121 h 279"/>
                <a:gd name="T50" fmla="*/ 4 w 309"/>
                <a:gd name="T51" fmla="*/ 148 h 279"/>
                <a:gd name="T52" fmla="*/ 8 w 309"/>
                <a:gd name="T53" fmla="*/ 172 h 279"/>
                <a:gd name="T54" fmla="*/ 20 w 309"/>
                <a:gd name="T55" fmla="*/ 191 h 279"/>
                <a:gd name="T56" fmla="*/ 35 w 309"/>
                <a:gd name="T57" fmla="*/ 211 h 279"/>
                <a:gd name="T58" fmla="*/ 54 w 309"/>
                <a:gd name="T59" fmla="*/ 227 h 279"/>
                <a:gd name="T60" fmla="*/ 73 w 309"/>
                <a:gd name="T61" fmla="*/ 238 h 279"/>
                <a:gd name="T62" fmla="*/ 96 w 309"/>
                <a:gd name="T63" fmla="*/ 246 h 279"/>
                <a:gd name="T64" fmla="*/ 123 w 309"/>
                <a:gd name="T65" fmla="*/ 246 h 2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9"/>
                <a:gd name="T100" fmla="*/ 0 h 279"/>
                <a:gd name="T101" fmla="*/ 309 w 309"/>
                <a:gd name="T102" fmla="*/ 279 h 2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9" h="279">
                  <a:moveTo>
                    <a:pt x="155" y="279"/>
                  </a:moveTo>
                  <a:lnTo>
                    <a:pt x="184" y="279"/>
                  </a:lnTo>
                  <a:lnTo>
                    <a:pt x="213" y="270"/>
                  </a:lnTo>
                  <a:lnTo>
                    <a:pt x="241" y="257"/>
                  </a:lnTo>
                  <a:lnTo>
                    <a:pt x="261" y="239"/>
                  </a:lnTo>
                  <a:lnTo>
                    <a:pt x="280" y="217"/>
                  </a:lnTo>
                  <a:lnTo>
                    <a:pt x="294" y="195"/>
                  </a:lnTo>
                  <a:lnTo>
                    <a:pt x="304" y="168"/>
                  </a:lnTo>
                  <a:lnTo>
                    <a:pt x="309" y="137"/>
                  </a:lnTo>
                  <a:lnTo>
                    <a:pt x="304" y="111"/>
                  </a:lnTo>
                  <a:lnTo>
                    <a:pt x="294" y="84"/>
                  </a:lnTo>
                  <a:lnTo>
                    <a:pt x="280" y="62"/>
                  </a:lnTo>
                  <a:lnTo>
                    <a:pt x="261" y="39"/>
                  </a:lnTo>
                  <a:lnTo>
                    <a:pt x="241" y="22"/>
                  </a:lnTo>
                  <a:lnTo>
                    <a:pt x="213" y="8"/>
                  </a:lnTo>
                  <a:lnTo>
                    <a:pt x="184" y="0"/>
                  </a:lnTo>
                  <a:lnTo>
                    <a:pt x="155" y="0"/>
                  </a:lnTo>
                  <a:lnTo>
                    <a:pt x="121" y="0"/>
                  </a:lnTo>
                  <a:lnTo>
                    <a:pt x="92" y="8"/>
                  </a:lnTo>
                  <a:lnTo>
                    <a:pt x="68" y="22"/>
                  </a:lnTo>
                  <a:lnTo>
                    <a:pt x="44" y="39"/>
                  </a:lnTo>
                  <a:lnTo>
                    <a:pt x="25" y="62"/>
                  </a:lnTo>
                  <a:lnTo>
                    <a:pt x="10" y="84"/>
                  </a:lnTo>
                  <a:lnTo>
                    <a:pt x="5" y="111"/>
                  </a:lnTo>
                  <a:lnTo>
                    <a:pt x="0" y="137"/>
                  </a:lnTo>
                  <a:lnTo>
                    <a:pt x="5" y="168"/>
                  </a:lnTo>
                  <a:lnTo>
                    <a:pt x="10" y="195"/>
                  </a:lnTo>
                  <a:lnTo>
                    <a:pt x="25" y="217"/>
                  </a:lnTo>
                  <a:lnTo>
                    <a:pt x="44" y="239"/>
                  </a:lnTo>
                  <a:lnTo>
                    <a:pt x="68" y="257"/>
                  </a:lnTo>
                  <a:lnTo>
                    <a:pt x="92" y="270"/>
                  </a:lnTo>
                  <a:lnTo>
                    <a:pt x="121" y="279"/>
                  </a:lnTo>
                  <a:lnTo>
                    <a:pt x="155" y="279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14" name="Freeform 25"/>
            <p:cNvSpPr>
              <a:spLocks/>
            </p:cNvSpPr>
            <p:nvPr/>
          </p:nvSpPr>
          <p:spPr bwMode="auto">
            <a:xfrm>
              <a:off x="4537" y="1518"/>
              <a:ext cx="241" cy="250"/>
            </a:xfrm>
            <a:custGeom>
              <a:avLst/>
              <a:gdLst>
                <a:gd name="T0" fmla="*/ 119 w 304"/>
                <a:gd name="T1" fmla="*/ 250 h 284"/>
                <a:gd name="T2" fmla="*/ 146 w 304"/>
                <a:gd name="T3" fmla="*/ 246 h 284"/>
                <a:gd name="T4" fmla="*/ 168 w 304"/>
                <a:gd name="T5" fmla="*/ 239 h 284"/>
                <a:gd name="T6" fmla="*/ 188 w 304"/>
                <a:gd name="T7" fmla="*/ 226 h 284"/>
                <a:gd name="T8" fmla="*/ 207 w 304"/>
                <a:gd name="T9" fmla="*/ 211 h 284"/>
                <a:gd name="T10" fmla="*/ 222 w 304"/>
                <a:gd name="T11" fmla="*/ 195 h 284"/>
                <a:gd name="T12" fmla="*/ 233 w 304"/>
                <a:gd name="T13" fmla="*/ 172 h 284"/>
                <a:gd name="T14" fmla="*/ 241 w 304"/>
                <a:gd name="T15" fmla="*/ 148 h 284"/>
                <a:gd name="T16" fmla="*/ 241 w 304"/>
                <a:gd name="T17" fmla="*/ 125 h 284"/>
                <a:gd name="T18" fmla="*/ 241 w 304"/>
                <a:gd name="T19" fmla="*/ 101 h 284"/>
                <a:gd name="T20" fmla="*/ 233 w 304"/>
                <a:gd name="T21" fmla="*/ 78 h 284"/>
                <a:gd name="T22" fmla="*/ 222 w 304"/>
                <a:gd name="T23" fmla="*/ 55 h 284"/>
                <a:gd name="T24" fmla="*/ 207 w 304"/>
                <a:gd name="T25" fmla="*/ 35 h 284"/>
                <a:gd name="T26" fmla="*/ 188 w 304"/>
                <a:gd name="T27" fmla="*/ 23 h 284"/>
                <a:gd name="T28" fmla="*/ 168 w 304"/>
                <a:gd name="T29" fmla="*/ 11 h 284"/>
                <a:gd name="T30" fmla="*/ 146 w 304"/>
                <a:gd name="T31" fmla="*/ 4 h 284"/>
                <a:gd name="T32" fmla="*/ 119 w 304"/>
                <a:gd name="T33" fmla="*/ 0 h 284"/>
                <a:gd name="T34" fmla="*/ 96 w 304"/>
                <a:gd name="T35" fmla="*/ 4 h 284"/>
                <a:gd name="T36" fmla="*/ 73 w 304"/>
                <a:gd name="T37" fmla="*/ 11 h 284"/>
                <a:gd name="T38" fmla="*/ 54 w 304"/>
                <a:gd name="T39" fmla="*/ 23 h 284"/>
                <a:gd name="T40" fmla="*/ 35 w 304"/>
                <a:gd name="T41" fmla="*/ 35 h 284"/>
                <a:gd name="T42" fmla="*/ 19 w 304"/>
                <a:gd name="T43" fmla="*/ 55 h 284"/>
                <a:gd name="T44" fmla="*/ 8 w 304"/>
                <a:gd name="T45" fmla="*/ 78 h 284"/>
                <a:gd name="T46" fmla="*/ 0 w 304"/>
                <a:gd name="T47" fmla="*/ 101 h 284"/>
                <a:gd name="T48" fmla="*/ 0 w 304"/>
                <a:gd name="T49" fmla="*/ 125 h 284"/>
                <a:gd name="T50" fmla="*/ 0 w 304"/>
                <a:gd name="T51" fmla="*/ 148 h 284"/>
                <a:gd name="T52" fmla="*/ 8 w 304"/>
                <a:gd name="T53" fmla="*/ 172 h 284"/>
                <a:gd name="T54" fmla="*/ 19 w 304"/>
                <a:gd name="T55" fmla="*/ 195 h 284"/>
                <a:gd name="T56" fmla="*/ 35 w 304"/>
                <a:gd name="T57" fmla="*/ 211 h 284"/>
                <a:gd name="T58" fmla="*/ 54 w 304"/>
                <a:gd name="T59" fmla="*/ 226 h 284"/>
                <a:gd name="T60" fmla="*/ 73 w 304"/>
                <a:gd name="T61" fmla="*/ 239 h 284"/>
                <a:gd name="T62" fmla="*/ 96 w 304"/>
                <a:gd name="T63" fmla="*/ 246 h 284"/>
                <a:gd name="T64" fmla="*/ 119 w 304"/>
                <a:gd name="T65" fmla="*/ 25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4"/>
                <a:gd name="T100" fmla="*/ 0 h 284"/>
                <a:gd name="T101" fmla="*/ 304 w 304"/>
                <a:gd name="T102" fmla="*/ 284 h 2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4" h="284">
                  <a:moveTo>
                    <a:pt x="150" y="284"/>
                  </a:moveTo>
                  <a:lnTo>
                    <a:pt x="184" y="279"/>
                  </a:lnTo>
                  <a:lnTo>
                    <a:pt x="212" y="271"/>
                  </a:lnTo>
                  <a:lnTo>
                    <a:pt x="237" y="257"/>
                  </a:lnTo>
                  <a:lnTo>
                    <a:pt x="261" y="240"/>
                  </a:lnTo>
                  <a:lnTo>
                    <a:pt x="280" y="222"/>
                  </a:lnTo>
                  <a:lnTo>
                    <a:pt x="294" y="195"/>
                  </a:lnTo>
                  <a:lnTo>
                    <a:pt x="304" y="168"/>
                  </a:lnTo>
                  <a:lnTo>
                    <a:pt x="304" y="142"/>
                  </a:lnTo>
                  <a:lnTo>
                    <a:pt x="304" y="115"/>
                  </a:lnTo>
                  <a:lnTo>
                    <a:pt x="294" y="89"/>
                  </a:lnTo>
                  <a:lnTo>
                    <a:pt x="280" y="62"/>
                  </a:lnTo>
                  <a:lnTo>
                    <a:pt x="261" y="40"/>
                  </a:lnTo>
                  <a:lnTo>
                    <a:pt x="237" y="26"/>
                  </a:lnTo>
                  <a:lnTo>
                    <a:pt x="212" y="13"/>
                  </a:lnTo>
                  <a:lnTo>
                    <a:pt x="184" y="4"/>
                  </a:lnTo>
                  <a:lnTo>
                    <a:pt x="150" y="0"/>
                  </a:lnTo>
                  <a:lnTo>
                    <a:pt x="121" y="4"/>
                  </a:lnTo>
                  <a:lnTo>
                    <a:pt x="92" y="13"/>
                  </a:lnTo>
                  <a:lnTo>
                    <a:pt x="68" y="26"/>
                  </a:lnTo>
                  <a:lnTo>
                    <a:pt x="44" y="40"/>
                  </a:lnTo>
                  <a:lnTo>
                    <a:pt x="24" y="62"/>
                  </a:lnTo>
                  <a:lnTo>
                    <a:pt x="10" y="89"/>
                  </a:lnTo>
                  <a:lnTo>
                    <a:pt x="0" y="115"/>
                  </a:lnTo>
                  <a:lnTo>
                    <a:pt x="0" y="142"/>
                  </a:lnTo>
                  <a:lnTo>
                    <a:pt x="0" y="168"/>
                  </a:lnTo>
                  <a:lnTo>
                    <a:pt x="10" y="195"/>
                  </a:lnTo>
                  <a:lnTo>
                    <a:pt x="24" y="222"/>
                  </a:lnTo>
                  <a:lnTo>
                    <a:pt x="44" y="240"/>
                  </a:lnTo>
                  <a:lnTo>
                    <a:pt x="68" y="257"/>
                  </a:lnTo>
                  <a:lnTo>
                    <a:pt x="92" y="271"/>
                  </a:lnTo>
                  <a:lnTo>
                    <a:pt x="121" y="279"/>
                  </a:lnTo>
                  <a:lnTo>
                    <a:pt x="150" y="284"/>
                  </a:lnTo>
                  <a:close/>
                </a:path>
              </a:pathLst>
            </a:custGeom>
            <a:solidFill>
              <a:srgbClr val="ADADAD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15" name="Freeform 26"/>
            <p:cNvSpPr>
              <a:spLocks/>
            </p:cNvSpPr>
            <p:nvPr/>
          </p:nvSpPr>
          <p:spPr bwMode="auto">
            <a:xfrm>
              <a:off x="4988" y="2018"/>
              <a:ext cx="245" cy="251"/>
            </a:xfrm>
            <a:custGeom>
              <a:avLst/>
              <a:gdLst>
                <a:gd name="T0" fmla="*/ 122 w 309"/>
                <a:gd name="T1" fmla="*/ 251 h 284"/>
                <a:gd name="T2" fmla="*/ 145 w 309"/>
                <a:gd name="T3" fmla="*/ 247 h 284"/>
                <a:gd name="T4" fmla="*/ 168 w 309"/>
                <a:gd name="T5" fmla="*/ 240 h 284"/>
                <a:gd name="T6" fmla="*/ 187 w 309"/>
                <a:gd name="T7" fmla="*/ 228 h 284"/>
                <a:gd name="T8" fmla="*/ 206 w 309"/>
                <a:gd name="T9" fmla="*/ 212 h 284"/>
                <a:gd name="T10" fmla="*/ 222 w 309"/>
                <a:gd name="T11" fmla="*/ 196 h 284"/>
                <a:gd name="T12" fmla="*/ 233 w 309"/>
                <a:gd name="T13" fmla="*/ 173 h 284"/>
                <a:gd name="T14" fmla="*/ 241 w 309"/>
                <a:gd name="T15" fmla="*/ 149 h 284"/>
                <a:gd name="T16" fmla="*/ 245 w 309"/>
                <a:gd name="T17" fmla="*/ 126 h 284"/>
                <a:gd name="T18" fmla="*/ 241 w 309"/>
                <a:gd name="T19" fmla="*/ 103 h 284"/>
                <a:gd name="T20" fmla="*/ 233 w 309"/>
                <a:gd name="T21" fmla="*/ 79 h 284"/>
                <a:gd name="T22" fmla="*/ 222 w 309"/>
                <a:gd name="T23" fmla="*/ 55 h 284"/>
                <a:gd name="T24" fmla="*/ 206 w 309"/>
                <a:gd name="T25" fmla="*/ 35 h 284"/>
                <a:gd name="T26" fmla="*/ 187 w 309"/>
                <a:gd name="T27" fmla="*/ 24 h 284"/>
                <a:gd name="T28" fmla="*/ 168 w 309"/>
                <a:gd name="T29" fmla="*/ 11 h 284"/>
                <a:gd name="T30" fmla="*/ 145 w 309"/>
                <a:gd name="T31" fmla="*/ 4 h 284"/>
                <a:gd name="T32" fmla="*/ 122 w 309"/>
                <a:gd name="T33" fmla="*/ 0 h 284"/>
                <a:gd name="T34" fmla="*/ 96 w 309"/>
                <a:gd name="T35" fmla="*/ 4 h 284"/>
                <a:gd name="T36" fmla="*/ 73 w 309"/>
                <a:gd name="T37" fmla="*/ 11 h 284"/>
                <a:gd name="T38" fmla="*/ 54 w 309"/>
                <a:gd name="T39" fmla="*/ 24 h 284"/>
                <a:gd name="T40" fmla="*/ 35 w 309"/>
                <a:gd name="T41" fmla="*/ 35 h 284"/>
                <a:gd name="T42" fmla="*/ 19 w 309"/>
                <a:gd name="T43" fmla="*/ 55 h 284"/>
                <a:gd name="T44" fmla="*/ 8 w 309"/>
                <a:gd name="T45" fmla="*/ 79 h 284"/>
                <a:gd name="T46" fmla="*/ 4 w 309"/>
                <a:gd name="T47" fmla="*/ 103 h 284"/>
                <a:gd name="T48" fmla="*/ 0 w 309"/>
                <a:gd name="T49" fmla="*/ 126 h 284"/>
                <a:gd name="T50" fmla="*/ 4 w 309"/>
                <a:gd name="T51" fmla="*/ 149 h 284"/>
                <a:gd name="T52" fmla="*/ 8 w 309"/>
                <a:gd name="T53" fmla="*/ 173 h 284"/>
                <a:gd name="T54" fmla="*/ 19 w 309"/>
                <a:gd name="T55" fmla="*/ 196 h 284"/>
                <a:gd name="T56" fmla="*/ 35 w 309"/>
                <a:gd name="T57" fmla="*/ 212 h 284"/>
                <a:gd name="T58" fmla="*/ 54 w 309"/>
                <a:gd name="T59" fmla="*/ 228 h 284"/>
                <a:gd name="T60" fmla="*/ 73 w 309"/>
                <a:gd name="T61" fmla="*/ 240 h 284"/>
                <a:gd name="T62" fmla="*/ 96 w 309"/>
                <a:gd name="T63" fmla="*/ 247 h 284"/>
                <a:gd name="T64" fmla="*/ 122 w 309"/>
                <a:gd name="T65" fmla="*/ 251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9"/>
                <a:gd name="T100" fmla="*/ 0 h 284"/>
                <a:gd name="T101" fmla="*/ 309 w 309"/>
                <a:gd name="T102" fmla="*/ 284 h 2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9" h="284">
                  <a:moveTo>
                    <a:pt x="154" y="284"/>
                  </a:moveTo>
                  <a:lnTo>
                    <a:pt x="183" y="280"/>
                  </a:lnTo>
                  <a:lnTo>
                    <a:pt x="212" y="271"/>
                  </a:lnTo>
                  <a:lnTo>
                    <a:pt x="236" y="258"/>
                  </a:lnTo>
                  <a:lnTo>
                    <a:pt x="260" y="240"/>
                  </a:lnTo>
                  <a:lnTo>
                    <a:pt x="280" y="222"/>
                  </a:lnTo>
                  <a:lnTo>
                    <a:pt x="294" y="196"/>
                  </a:lnTo>
                  <a:lnTo>
                    <a:pt x="304" y="169"/>
                  </a:lnTo>
                  <a:lnTo>
                    <a:pt x="309" y="142"/>
                  </a:lnTo>
                  <a:lnTo>
                    <a:pt x="304" y="116"/>
                  </a:lnTo>
                  <a:lnTo>
                    <a:pt x="294" y="89"/>
                  </a:lnTo>
                  <a:lnTo>
                    <a:pt x="280" y="62"/>
                  </a:lnTo>
                  <a:lnTo>
                    <a:pt x="260" y="40"/>
                  </a:lnTo>
                  <a:lnTo>
                    <a:pt x="236" y="27"/>
                  </a:lnTo>
                  <a:lnTo>
                    <a:pt x="212" y="13"/>
                  </a:lnTo>
                  <a:lnTo>
                    <a:pt x="183" y="5"/>
                  </a:lnTo>
                  <a:lnTo>
                    <a:pt x="154" y="0"/>
                  </a:lnTo>
                  <a:lnTo>
                    <a:pt x="121" y="5"/>
                  </a:lnTo>
                  <a:lnTo>
                    <a:pt x="92" y="13"/>
                  </a:lnTo>
                  <a:lnTo>
                    <a:pt x="68" y="27"/>
                  </a:lnTo>
                  <a:lnTo>
                    <a:pt x="44" y="40"/>
                  </a:lnTo>
                  <a:lnTo>
                    <a:pt x="24" y="62"/>
                  </a:lnTo>
                  <a:lnTo>
                    <a:pt x="10" y="89"/>
                  </a:lnTo>
                  <a:lnTo>
                    <a:pt x="5" y="116"/>
                  </a:lnTo>
                  <a:lnTo>
                    <a:pt x="0" y="142"/>
                  </a:lnTo>
                  <a:lnTo>
                    <a:pt x="5" y="169"/>
                  </a:lnTo>
                  <a:lnTo>
                    <a:pt x="10" y="196"/>
                  </a:lnTo>
                  <a:lnTo>
                    <a:pt x="24" y="222"/>
                  </a:lnTo>
                  <a:lnTo>
                    <a:pt x="44" y="240"/>
                  </a:lnTo>
                  <a:lnTo>
                    <a:pt x="68" y="258"/>
                  </a:lnTo>
                  <a:lnTo>
                    <a:pt x="92" y="271"/>
                  </a:lnTo>
                  <a:lnTo>
                    <a:pt x="121" y="280"/>
                  </a:lnTo>
                  <a:lnTo>
                    <a:pt x="154" y="284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16" name="Freeform 27"/>
            <p:cNvSpPr>
              <a:spLocks/>
            </p:cNvSpPr>
            <p:nvPr/>
          </p:nvSpPr>
          <p:spPr bwMode="auto">
            <a:xfrm>
              <a:off x="4074" y="2018"/>
              <a:ext cx="245" cy="251"/>
            </a:xfrm>
            <a:custGeom>
              <a:avLst/>
              <a:gdLst>
                <a:gd name="T0" fmla="*/ 122 w 309"/>
                <a:gd name="T1" fmla="*/ 251 h 284"/>
                <a:gd name="T2" fmla="*/ 149 w 309"/>
                <a:gd name="T3" fmla="*/ 247 h 284"/>
                <a:gd name="T4" fmla="*/ 172 w 309"/>
                <a:gd name="T5" fmla="*/ 240 h 284"/>
                <a:gd name="T6" fmla="*/ 191 w 309"/>
                <a:gd name="T7" fmla="*/ 228 h 284"/>
                <a:gd name="T8" fmla="*/ 210 w 309"/>
                <a:gd name="T9" fmla="*/ 212 h 284"/>
                <a:gd name="T10" fmla="*/ 226 w 309"/>
                <a:gd name="T11" fmla="*/ 196 h 284"/>
                <a:gd name="T12" fmla="*/ 233 w 309"/>
                <a:gd name="T13" fmla="*/ 173 h 284"/>
                <a:gd name="T14" fmla="*/ 241 w 309"/>
                <a:gd name="T15" fmla="*/ 149 h 284"/>
                <a:gd name="T16" fmla="*/ 245 w 309"/>
                <a:gd name="T17" fmla="*/ 126 h 284"/>
                <a:gd name="T18" fmla="*/ 241 w 309"/>
                <a:gd name="T19" fmla="*/ 103 h 284"/>
                <a:gd name="T20" fmla="*/ 233 w 309"/>
                <a:gd name="T21" fmla="*/ 79 h 284"/>
                <a:gd name="T22" fmla="*/ 226 w 309"/>
                <a:gd name="T23" fmla="*/ 55 h 284"/>
                <a:gd name="T24" fmla="*/ 210 w 309"/>
                <a:gd name="T25" fmla="*/ 35 h 284"/>
                <a:gd name="T26" fmla="*/ 191 w 309"/>
                <a:gd name="T27" fmla="*/ 24 h 284"/>
                <a:gd name="T28" fmla="*/ 172 w 309"/>
                <a:gd name="T29" fmla="*/ 11 h 284"/>
                <a:gd name="T30" fmla="*/ 149 w 309"/>
                <a:gd name="T31" fmla="*/ 4 h 284"/>
                <a:gd name="T32" fmla="*/ 122 w 309"/>
                <a:gd name="T33" fmla="*/ 0 h 284"/>
                <a:gd name="T34" fmla="*/ 99 w 309"/>
                <a:gd name="T35" fmla="*/ 4 h 284"/>
                <a:gd name="T36" fmla="*/ 77 w 309"/>
                <a:gd name="T37" fmla="*/ 11 h 284"/>
                <a:gd name="T38" fmla="*/ 54 w 309"/>
                <a:gd name="T39" fmla="*/ 24 h 284"/>
                <a:gd name="T40" fmla="*/ 38 w 309"/>
                <a:gd name="T41" fmla="*/ 35 h 284"/>
                <a:gd name="T42" fmla="*/ 23 w 309"/>
                <a:gd name="T43" fmla="*/ 55 h 284"/>
                <a:gd name="T44" fmla="*/ 12 w 309"/>
                <a:gd name="T45" fmla="*/ 79 h 284"/>
                <a:gd name="T46" fmla="*/ 4 w 309"/>
                <a:gd name="T47" fmla="*/ 103 h 284"/>
                <a:gd name="T48" fmla="*/ 0 w 309"/>
                <a:gd name="T49" fmla="*/ 126 h 284"/>
                <a:gd name="T50" fmla="*/ 4 w 309"/>
                <a:gd name="T51" fmla="*/ 149 h 284"/>
                <a:gd name="T52" fmla="*/ 12 w 309"/>
                <a:gd name="T53" fmla="*/ 173 h 284"/>
                <a:gd name="T54" fmla="*/ 23 w 309"/>
                <a:gd name="T55" fmla="*/ 196 h 284"/>
                <a:gd name="T56" fmla="*/ 38 w 309"/>
                <a:gd name="T57" fmla="*/ 212 h 284"/>
                <a:gd name="T58" fmla="*/ 54 w 309"/>
                <a:gd name="T59" fmla="*/ 228 h 284"/>
                <a:gd name="T60" fmla="*/ 77 w 309"/>
                <a:gd name="T61" fmla="*/ 240 h 284"/>
                <a:gd name="T62" fmla="*/ 99 w 309"/>
                <a:gd name="T63" fmla="*/ 247 h 284"/>
                <a:gd name="T64" fmla="*/ 122 w 309"/>
                <a:gd name="T65" fmla="*/ 251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9"/>
                <a:gd name="T100" fmla="*/ 0 h 284"/>
                <a:gd name="T101" fmla="*/ 309 w 309"/>
                <a:gd name="T102" fmla="*/ 284 h 2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9" h="284">
                  <a:moveTo>
                    <a:pt x="154" y="284"/>
                  </a:moveTo>
                  <a:lnTo>
                    <a:pt x="188" y="280"/>
                  </a:lnTo>
                  <a:lnTo>
                    <a:pt x="217" y="271"/>
                  </a:lnTo>
                  <a:lnTo>
                    <a:pt x="241" y="258"/>
                  </a:lnTo>
                  <a:lnTo>
                    <a:pt x="265" y="240"/>
                  </a:lnTo>
                  <a:lnTo>
                    <a:pt x="285" y="222"/>
                  </a:lnTo>
                  <a:lnTo>
                    <a:pt x="294" y="196"/>
                  </a:lnTo>
                  <a:lnTo>
                    <a:pt x="304" y="169"/>
                  </a:lnTo>
                  <a:lnTo>
                    <a:pt x="309" y="142"/>
                  </a:lnTo>
                  <a:lnTo>
                    <a:pt x="304" y="116"/>
                  </a:lnTo>
                  <a:lnTo>
                    <a:pt x="294" y="89"/>
                  </a:lnTo>
                  <a:lnTo>
                    <a:pt x="285" y="62"/>
                  </a:lnTo>
                  <a:lnTo>
                    <a:pt x="265" y="40"/>
                  </a:lnTo>
                  <a:lnTo>
                    <a:pt x="241" y="27"/>
                  </a:lnTo>
                  <a:lnTo>
                    <a:pt x="217" y="13"/>
                  </a:lnTo>
                  <a:lnTo>
                    <a:pt x="188" y="5"/>
                  </a:lnTo>
                  <a:lnTo>
                    <a:pt x="154" y="0"/>
                  </a:lnTo>
                  <a:lnTo>
                    <a:pt x="125" y="5"/>
                  </a:lnTo>
                  <a:lnTo>
                    <a:pt x="97" y="13"/>
                  </a:lnTo>
                  <a:lnTo>
                    <a:pt x="68" y="27"/>
                  </a:lnTo>
                  <a:lnTo>
                    <a:pt x="48" y="40"/>
                  </a:lnTo>
                  <a:lnTo>
                    <a:pt x="29" y="62"/>
                  </a:lnTo>
                  <a:lnTo>
                    <a:pt x="15" y="89"/>
                  </a:lnTo>
                  <a:lnTo>
                    <a:pt x="5" y="116"/>
                  </a:lnTo>
                  <a:lnTo>
                    <a:pt x="0" y="142"/>
                  </a:lnTo>
                  <a:lnTo>
                    <a:pt x="5" y="169"/>
                  </a:lnTo>
                  <a:lnTo>
                    <a:pt x="15" y="196"/>
                  </a:lnTo>
                  <a:lnTo>
                    <a:pt x="29" y="222"/>
                  </a:lnTo>
                  <a:lnTo>
                    <a:pt x="48" y="240"/>
                  </a:lnTo>
                  <a:lnTo>
                    <a:pt x="68" y="258"/>
                  </a:lnTo>
                  <a:lnTo>
                    <a:pt x="97" y="271"/>
                  </a:lnTo>
                  <a:lnTo>
                    <a:pt x="125" y="280"/>
                  </a:lnTo>
                  <a:lnTo>
                    <a:pt x="154" y="284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17" name="Freeform 28"/>
            <p:cNvSpPr>
              <a:spLocks/>
            </p:cNvSpPr>
            <p:nvPr/>
          </p:nvSpPr>
          <p:spPr bwMode="auto">
            <a:xfrm>
              <a:off x="3515" y="1008"/>
              <a:ext cx="242" cy="247"/>
            </a:xfrm>
            <a:custGeom>
              <a:avLst/>
              <a:gdLst>
                <a:gd name="T0" fmla="*/ 119 w 304"/>
                <a:gd name="T1" fmla="*/ 247 h 280"/>
                <a:gd name="T2" fmla="*/ 146 w 304"/>
                <a:gd name="T3" fmla="*/ 247 h 280"/>
                <a:gd name="T4" fmla="*/ 169 w 304"/>
                <a:gd name="T5" fmla="*/ 239 h 280"/>
                <a:gd name="T6" fmla="*/ 189 w 304"/>
                <a:gd name="T7" fmla="*/ 228 h 280"/>
                <a:gd name="T8" fmla="*/ 208 w 304"/>
                <a:gd name="T9" fmla="*/ 212 h 280"/>
                <a:gd name="T10" fmla="*/ 223 w 304"/>
                <a:gd name="T11" fmla="*/ 192 h 280"/>
                <a:gd name="T12" fmla="*/ 234 w 304"/>
                <a:gd name="T13" fmla="*/ 173 h 280"/>
                <a:gd name="T14" fmla="*/ 242 w 304"/>
                <a:gd name="T15" fmla="*/ 149 h 280"/>
                <a:gd name="T16" fmla="*/ 242 w 304"/>
                <a:gd name="T17" fmla="*/ 122 h 280"/>
                <a:gd name="T18" fmla="*/ 242 w 304"/>
                <a:gd name="T19" fmla="*/ 98 h 280"/>
                <a:gd name="T20" fmla="*/ 234 w 304"/>
                <a:gd name="T21" fmla="*/ 75 h 280"/>
                <a:gd name="T22" fmla="*/ 223 w 304"/>
                <a:gd name="T23" fmla="*/ 56 h 280"/>
                <a:gd name="T24" fmla="*/ 208 w 304"/>
                <a:gd name="T25" fmla="*/ 35 h 280"/>
                <a:gd name="T26" fmla="*/ 189 w 304"/>
                <a:gd name="T27" fmla="*/ 20 h 280"/>
                <a:gd name="T28" fmla="*/ 169 w 304"/>
                <a:gd name="T29" fmla="*/ 8 h 280"/>
                <a:gd name="T30" fmla="*/ 146 w 304"/>
                <a:gd name="T31" fmla="*/ 0 h 280"/>
                <a:gd name="T32" fmla="*/ 119 w 304"/>
                <a:gd name="T33" fmla="*/ 0 h 280"/>
                <a:gd name="T34" fmla="*/ 96 w 304"/>
                <a:gd name="T35" fmla="*/ 0 h 280"/>
                <a:gd name="T36" fmla="*/ 73 w 304"/>
                <a:gd name="T37" fmla="*/ 8 h 280"/>
                <a:gd name="T38" fmla="*/ 54 w 304"/>
                <a:gd name="T39" fmla="*/ 20 h 280"/>
                <a:gd name="T40" fmla="*/ 35 w 304"/>
                <a:gd name="T41" fmla="*/ 35 h 280"/>
                <a:gd name="T42" fmla="*/ 19 w 304"/>
                <a:gd name="T43" fmla="*/ 56 h 280"/>
                <a:gd name="T44" fmla="*/ 8 w 304"/>
                <a:gd name="T45" fmla="*/ 75 h 280"/>
                <a:gd name="T46" fmla="*/ 0 w 304"/>
                <a:gd name="T47" fmla="*/ 98 h 280"/>
                <a:gd name="T48" fmla="*/ 0 w 304"/>
                <a:gd name="T49" fmla="*/ 122 h 280"/>
                <a:gd name="T50" fmla="*/ 0 w 304"/>
                <a:gd name="T51" fmla="*/ 149 h 280"/>
                <a:gd name="T52" fmla="*/ 8 w 304"/>
                <a:gd name="T53" fmla="*/ 173 h 280"/>
                <a:gd name="T54" fmla="*/ 19 w 304"/>
                <a:gd name="T55" fmla="*/ 192 h 280"/>
                <a:gd name="T56" fmla="*/ 35 w 304"/>
                <a:gd name="T57" fmla="*/ 212 h 280"/>
                <a:gd name="T58" fmla="*/ 54 w 304"/>
                <a:gd name="T59" fmla="*/ 228 h 280"/>
                <a:gd name="T60" fmla="*/ 73 w 304"/>
                <a:gd name="T61" fmla="*/ 239 h 280"/>
                <a:gd name="T62" fmla="*/ 96 w 304"/>
                <a:gd name="T63" fmla="*/ 247 h 280"/>
                <a:gd name="T64" fmla="*/ 119 w 304"/>
                <a:gd name="T65" fmla="*/ 2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4"/>
                <a:gd name="T100" fmla="*/ 0 h 280"/>
                <a:gd name="T101" fmla="*/ 304 w 30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4" h="280">
                  <a:moveTo>
                    <a:pt x="150" y="280"/>
                  </a:moveTo>
                  <a:lnTo>
                    <a:pt x="184" y="280"/>
                  </a:lnTo>
                  <a:lnTo>
                    <a:pt x="212" y="271"/>
                  </a:lnTo>
                  <a:lnTo>
                    <a:pt x="237" y="258"/>
                  </a:lnTo>
                  <a:lnTo>
                    <a:pt x="261" y="240"/>
                  </a:lnTo>
                  <a:lnTo>
                    <a:pt x="280" y="218"/>
                  </a:lnTo>
                  <a:lnTo>
                    <a:pt x="294" y="196"/>
                  </a:lnTo>
                  <a:lnTo>
                    <a:pt x="304" y="169"/>
                  </a:lnTo>
                  <a:lnTo>
                    <a:pt x="304" y="138"/>
                  </a:lnTo>
                  <a:lnTo>
                    <a:pt x="304" y="111"/>
                  </a:lnTo>
                  <a:lnTo>
                    <a:pt x="294" y="85"/>
                  </a:lnTo>
                  <a:lnTo>
                    <a:pt x="280" y="63"/>
                  </a:lnTo>
                  <a:lnTo>
                    <a:pt x="261" y="40"/>
                  </a:lnTo>
                  <a:lnTo>
                    <a:pt x="237" y="23"/>
                  </a:lnTo>
                  <a:lnTo>
                    <a:pt x="212" y="9"/>
                  </a:lnTo>
                  <a:lnTo>
                    <a:pt x="184" y="0"/>
                  </a:lnTo>
                  <a:lnTo>
                    <a:pt x="150" y="0"/>
                  </a:lnTo>
                  <a:lnTo>
                    <a:pt x="121" y="0"/>
                  </a:lnTo>
                  <a:lnTo>
                    <a:pt x="92" y="9"/>
                  </a:lnTo>
                  <a:lnTo>
                    <a:pt x="68" y="23"/>
                  </a:lnTo>
                  <a:lnTo>
                    <a:pt x="44" y="40"/>
                  </a:lnTo>
                  <a:lnTo>
                    <a:pt x="24" y="63"/>
                  </a:lnTo>
                  <a:lnTo>
                    <a:pt x="10" y="85"/>
                  </a:lnTo>
                  <a:lnTo>
                    <a:pt x="0" y="111"/>
                  </a:lnTo>
                  <a:lnTo>
                    <a:pt x="0" y="138"/>
                  </a:lnTo>
                  <a:lnTo>
                    <a:pt x="0" y="169"/>
                  </a:lnTo>
                  <a:lnTo>
                    <a:pt x="10" y="196"/>
                  </a:lnTo>
                  <a:lnTo>
                    <a:pt x="24" y="218"/>
                  </a:lnTo>
                  <a:lnTo>
                    <a:pt x="44" y="240"/>
                  </a:lnTo>
                  <a:lnTo>
                    <a:pt x="68" y="258"/>
                  </a:lnTo>
                  <a:lnTo>
                    <a:pt x="92" y="271"/>
                  </a:lnTo>
                  <a:lnTo>
                    <a:pt x="121" y="280"/>
                  </a:lnTo>
                  <a:lnTo>
                    <a:pt x="150" y="28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18" name="Freeform 29"/>
            <p:cNvSpPr>
              <a:spLocks/>
            </p:cNvSpPr>
            <p:nvPr/>
          </p:nvSpPr>
          <p:spPr bwMode="auto">
            <a:xfrm>
              <a:off x="4988" y="3032"/>
              <a:ext cx="242" cy="247"/>
            </a:xfrm>
            <a:custGeom>
              <a:avLst/>
              <a:gdLst>
                <a:gd name="T0" fmla="*/ 119 w 304"/>
                <a:gd name="T1" fmla="*/ 247 h 280"/>
                <a:gd name="T2" fmla="*/ 146 w 304"/>
                <a:gd name="T3" fmla="*/ 247 h 280"/>
                <a:gd name="T4" fmla="*/ 169 w 304"/>
                <a:gd name="T5" fmla="*/ 239 h 280"/>
                <a:gd name="T6" fmla="*/ 188 w 304"/>
                <a:gd name="T7" fmla="*/ 228 h 280"/>
                <a:gd name="T8" fmla="*/ 207 w 304"/>
                <a:gd name="T9" fmla="*/ 212 h 280"/>
                <a:gd name="T10" fmla="*/ 223 w 304"/>
                <a:gd name="T11" fmla="*/ 192 h 280"/>
                <a:gd name="T12" fmla="*/ 234 w 304"/>
                <a:gd name="T13" fmla="*/ 173 h 280"/>
                <a:gd name="T14" fmla="*/ 238 w 304"/>
                <a:gd name="T15" fmla="*/ 149 h 280"/>
                <a:gd name="T16" fmla="*/ 242 w 304"/>
                <a:gd name="T17" fmla="*/ 122 h 280"/>
                <a:gd name="T18" fmla="*/ 238 w 304"/>
                <a:gd name="T19" fmla="*/ 98 h 280"/>
                <a:gd name="T20" fmla="*/ 234 w 304"/>
                <a:gd name="T21" fmla="*/ 75 h 280"/>
                <a:gd name="T22" fmla="*/ 223 w 304"/>
                <a:gd name="T23" fmla="*/ 56 h 280"/>
                <a:gd name="T24" fmla="*/ 207 w 304"/>
                <a:gd name="T25" fmla="*/ 35 h 280"/>
                <a:gd name="T26" fmla="*/ 188 w 304"/>
                <a:gd name="T27" fmla="*/ 20 h 280"/>
                <a:gd name="T28" fmla="*/ 169 w 304"/>
                <a:gd name="T29" fmla="*/ 8 h 280"/>
                <a:gd name="T30" fmla="*/ 146 w 304"/>
                <a:gd name="T31" fmla="*/ 0 h 280"/>
                <a:gd name="T32" fmla="*/ 119 w 304"/>
                <a:gd name="T33" fmla="*/ 0 h 280"/>
                <a:gd name="T34" fmla="*/ 96 w 304"/>
                <a:gd name="T35" fmla="*/ 0 h 280"/>
                <a:gd name="T36" fmla="*/ 73 w 304"/>
                <a:gd name="T37" fmla="*/ 8 h 280"/>
                <a:gd name="T38" fmla="*/ 54 w 304"/>
                <a:gd name="T39" fmla="*/ 20 h 280"/>
                <a:gd name="T40" fmla="*/ 35 w 304"/>
                <a:gd name="T41" fmla="*/ 35 h 280"/>
                <a:gd name="T42" fmla="*/ 19 w 304"/>
                <a:gd name="T43" fmla="*/ 56 h 280"/>
                <a:gd name="T44" fmla="*/ 8 w 304"/>
                <a:gd name="T45" fmla="*/ 75 h 280"/>
                <a:gd name="T46" fmla="*/ 0 w 304"/>
                <a:gd name="T47" fmla="*/ 98 h 280"/>
                <a:gd name="T48" fmla="*/ 0 w 304"/>
                <a:gd name="T49" fmla="*/ 122 h 280"/>
                <a:gd name="T50" fmla="*/ 0 w 304"/>
                <a:gd name="T51" fmla="*/ 149 h 280"/>
                <a:gd name="T52" fmla="*/ 8 w 304"/>
                <a:gd name="T53" fmla="*/ 173 h 280"/>
                <a:gd name="T54" fmla="*/ 19 w 304"/>
                <a:gd name="T55" fmla="*/ 192 h 280"/>
                <a:gd name="T56" fmla="*/ 35 w 304"/>
                <a:gd name="T57" fmla="*/ 212 h 280"/>
                <a:gd name="T58" fmla="*/ 54 w 304"/>
                <a:gd name="T59" fmla="*/ 228 h 280"/>
                <a:gd name="T60" fmla="*/ 73 w 304"/>
                <a:gd name="T61" fmla="*/ 239 h 280"/>
                <a:gd name="T62" fmla="*/ 96 w 304"/>
                <a:gd name="T63" fmla="*/ 247 h 280"/>
                <a:gd name="T64" fmla="*/ 119 w 304"/>
                <a:gd name="T65" fmla="*/ 2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4"/>
                <a:gd name="T100" fmla="*/ 0 h 280"/>
                <a:gd name="T101" fmla="*/ 304 w 30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4" h="280">
                  <a:moveTo>
                    <a:pt x="150" y="280"/>
                  </a:moveTo>
                  <a:lnTo>
                    <a:pt x="183" y="280"/>
                  </a:lnTo>
                  <a:lnTo>
                    <a:pt x="212" y="271"/>
                  </a:lnTo>
                  <a:lnTo>
                    <a:pt x="236" y="258"/>
                  </a:lnTo>
                  <a:lnTo>
                    <a:pt x="260" y="240"/>
                  </a:lnTo>
                  <a:lnTo>
                    <a:pt x="280" y="218"/>
                  </a:lnTo>
                  <a:lnTo>
                    <a:pt x="294" y="196"/>
                  </a:lnTo>
                  <a:lnTo>
                    <a:pt x="299" y="169"/>
                  </a:lnTo>
                  <a:lnTo>
                    <a:pt x="304" y="138"/>
                  </a:lnTo>
                  <a:lnTo>
                    <a:pt x="299" y="111"/>
                  </a:lnTo>
                  <a:lnTo>
                    <a:pt x="294" y="85"/>
                  </a:lnTo>
                  <a:lnTo>
                    <a:pt x="280" y="63"/>
                  </a:lnTo>
                  <a:lnTo>
                    <a:pt x="260" y="40"/>
                  </a:lnTo>
                  <a:lnTo>
                    <a:pt x="236" y="23"/>
                  </a:lnTo>
                  <a:lnTo>
                    <a:pt x="212" y="9"/>
                  </a:lnTo>
                  <a:lnTo>
                    <a:pt x="183" y="0"/>
                  </a:lnTo>
                  <a:lnTo>
                    <a:pt x="150" y="0"/>
                  </a:lnTo>
                  <a:lnTo>
                    <a:pt x="121" y="0"/>
                  </a:lnTo>
                  <a:lnTo>
                    <a:pt x="92" y="9"/>
                  </a:lnTo>
                  <a:lnTo>
                    <a:pt x="68" y="23"/>
                  </a:lnTo>
                  <a:lnTo>
                    <a:pt x="44" y="40"/>
                  </a:lnTo>
                  <a:lnTo>
                    <a:pt x="24" y="63"/>
                  </a:lnTo>
                  <a:lnTo>
                    <a:pt x="10" y="85"/>
                  </a:lnTo>
                  <a:lnTo>
                    <a:pt x="0" y="111"/>
                  </a:lnTo>
                  <a:lnTo>
                    <a:pt x="0" y="138"/>
                  </a:lnTo>
                  <a:lnTo>
                    <a:pt x="0" y="169"/>
                  </a:lnTo>
                  <a:lnTo>
                    <a:pt x="10" y="196"/>
                  </a:lnTo>
                  <a:lnTo>
                    <a:pt x="24" y="218"/>
                  </a:lnTo>
                  <a:lnTo>
                    <a:pt x="44" y="240"/>
                  </a:lnTo>
                  <a:lnTo>
                    <a:pt x="68" y="258"/>
                  </a:lnTo>
                  <a:lnTo>
                    <a:pt x="92" y="271"/>
                  </a:lnTo>
                  <a:lnTo>
                    <a:pt x="121" y="280"/>
                  </a:lnTo>
                  <a:lnTo>
                    <a:pt x="150" y="28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19" name="Freeform 30"/>
            <p:cNvSpPr>
              <a:spLocks/>
            </p:cNvSpPr>
            <p:nvPr/>
          </p:nvSpPr>
          <p:spPr bwMode="auto">
            <a:xfrm>
              <a:off x="4407" y="3032"/>
              <a:ext cx="245" cy="247"/>
            </a:xfrm>
            <a:custGeom>
              <a:avLst/>
              <a:gdLst>
                <a:gd name="T0" fmla="*/ 123 w 309"/>
                <a:gd name="T1" fmla="*/ 247 h 280"/>
                <a:gd name="T2" fmla="*/ 146 w 309"/>
                <a:gd name="T3" fmla="*/ 247 h 280"/>
                <a:gd name="T4" fmla="*/ 169 w 309"/>
                <a:gd name="T5" fmla="*/ 239 h 280"/>
                <a:gd name="T6" fmla="*/ 191 w 309"/>
                <a:gd name="T7" fmla="*/ 228 h 280"/>
                <a:gd name="T8" fmla="*/ 211 w 309"/>
                <a:gd name="T9" fmla="*/ 212 h 280"/>
                <a:gd name="T10" fmla="*/ 222 w 309"/>
                <a:gd name="T11" fmla="*/ 192 h 280"/>
                <a:gd name="T12" fmla="*/ 234 w 309"/>
                <a:gd name="T13" fmla="*/ 173 h 280"/>
                <a:gd name="T14" fmla="*/ 241 w 309"/>
                <a:gd name="T15" fmla="*/ 149 h 280"/>
                <a:gd name="T16" fmla="*/ 245 w 309"/>
                <a:gd name="T17" fmla="*/ 122 h 280"/>
                <a:gd name="T18" fmla="*/ 241 w 309"/>
                <a:gd name="T19" fmla="*/ 98 h 280"/>
                <a:gd name="T20" fmla="*/ 234 w 309"/>
                <a:gd name="T21" fmla="*/ 75 h 280"/>
                <a:gd name="T22" fmla="*/ 222 w 309"/>
                <a:gd name="T23" fmla="*/ 56 h 280"/>
                <a:gd name="T24" fmla="*/ 211 w 309"/>
                <a:gd name="T25" fmla="*/ 35 h 280"/>
                <a:gd name="T26" fmla="*/ 191 w 309"/>
                <a:gd name="T27" fmla="*/ 20 h 280"/>
                <a:gd name="T28" fmla="*/ 169 w 309"/>
                <a:gd name="T29" fmla="*/ 8 h 280"/>
                <a:gd name="T30" fmla="*/ 146 w 309"/>
                <a:gd name="T31" fmla="*/ 0 h 280"/>
                <a:gd name="T32" fmla="*/ 123 w 309"/>
                <a:gd name="T33" fmla="*/ 0 h 280"/>
                <a:gd name="T34" fmla="*/ 100 w 309"/>
                <a:gd name="T35" fmla="*/ 0 h 280"/>
                <a:gd name="T36" fmla="*/ 77 w 309"/>
                <a:gd name="T37" fmla="*/ 8 h 280"/>
                <a:gd name="T38" fmla="*/ 54 w 309"/>
                <a:gd name="T39" fmla="*/ 20 h 280"/>
                <a:gd name="T40" fmla="*/ 39 w 309"/>
                <a:gd name="T41" fmla="*/ 35 h 280"/>
                <a:gd name="T42" fmla="*/ 23 w 309"/>
                <a:gd name="T43" fmla="*/ 56 h 280"/>
                <a:gd name="T44" fmla="*/ 12 w 309"/>
                <a:gd name="T45" fmla="*/ 75 h 280"/>
                <a:gd name="T46" fmla="*/ 4 w 309"/>
                <a:gd name="T47" fmla="*/ 98 h 280"/>
                <a:gd name="T48" fmla="*/ 0 w 309"/>
                <a:gd name="T49" fmla="*/ 122 h 280"/>
                <a:gd name="T50" fmla="*/ 4 w 309"/>
                <a:gd name="T51" fmla="*/ 149 h 280"/>
                <a:gd name="T52" fmla="*/ 12 w 309"/>
                <a:gd name="T53" fmla="*/ 173 h 280"/>
                <a:gd name="T54" fmla="*/ 23 w 309"/>
                <a:gd name="T55" fmla="*/ 192 h 280"/>
                <a:gd name="T56" fmla="*/ 39 w 309"/>
                <a:gd name="T57" fmla="*/ 212 h 280"/>
                <a:gd name="T58" fmla="*/ 54 w 309"/>
                <a:gd name="T59" fmla="*/ 228 h 280"/>
                <a:gd name="T60" fmla="*/ 77 w 309"/>
                <a:gd name="T61" fmla="*/ 239 h 280"/>
                <a:gd name="T62" fmla="*/ 100 w 309"/>
                <a:gd name="T63" fmla="*/ 247 h 280"/>
                <a:gd name="T64" fmla="*/ 123 w 309"/>
                <a:gd name="T65" fmla="*/ 2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9"/>
                <a:gd name="T100" fmla="*/ 0 h 280"/>
                <a:gd name="T101" fmla="*/ 309 w 309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9" h="280">
                  <a:moveTo>
                    <a:pt x="155" y="280"/>
                  </a:moveTo>
                  <a:lnTo>
                    <a:pt x="184" y="280"/>
                  </a:lnTo>
                  <a:lnTo>
                    <a:pt x="213" y="271"/>
                  </a:lnTo>
                  <a:lnTo>
                    <a:pt x="241" y="258"/>
                  </a:lnTo>
                  <a:lnTo>
                    <a:pt x="266" y="240"/>
                  </a:lnTo>
                  <a:lnTo>
                    <a:pt x="280" y="218"/>
                  </a:lnTo>
                  <a:lnTo>
                    <a:pt x="295" y="196"/>
                  </a:lnTo>
                  <a:lnTo>
                    <a:pt x="304" y="169"/>
                  </a:lnTo>
                  <a:lnTo>
                    <a:pt x="309" y="138"/>
                  </a:lnTo>
                  <a:lnTo>
                    <a:pt x="304" y="111"/>
                  </a:lnTo>
                  <a:lnTo>
                    <a:pt x="295" y="85"/>
                  </a:lnTo>
                  <a:lnTo>
                    <a:pt x="280" y="63"/>
                  </a:lnTo>
                  <a:lnTo>
                    <a:pt x="266" y="40"/>
                  </a:lnTo>
                  <a:lnTo>
                    <a:pt x="241" y="23"/>
                  </a:lnTo>
                  <a:lnTo>
                    <a:pt x="213" y="9"/>
                  </a:lnTo>
                  <a:lnTo>
                    <a:pt x="184" y="0"/>
                  </a:lnTo>
                  <a:lnTo>
                    <a:pt x="155" y="0"/>
                  </a:lnTo>
                  <a:lnTo>
                    <a:pt x="126" y="0"/>
                  </a:lnTo>
                  <a:lnTo>
                    <a:pt x="97" y="9"/>
                  </a:lnTo>
                  <a:lnTo>
                    <a:pt x="68" y="23"/>
                  </a:lnTo>
                  <a:lnTo>
                    <a:pt x="49" y="40"/>
                  </a:lnTo>
                  <a:lnTo>
                    <a:pt x="29" y="63"/>
                  </a:lnTo>
                  <a:lnTo>
                    <a:pt x="15" y="85"/>
                  </a:lnTo>
                  <a:lnTo>
                    <a:pt x="5" y="111"/>
                  </a:lnTo>
                  <a:lnTo>
                    <a:pt x="0" y="138"/>
                  </a:lnTo>
                  <a:lnTo>
                    <a:pt x="5" y="169"/>
                  </a:lnTo>
                  <a:lnTo>
                    <a:pt x="15" y="196"/>
                  </a:lnTo>
                  <a:lnTo>
                    <a:pt x="29" y="218"/>
                  </a:lnTo>
                  <a:lnTo>
                    <a:pt x="49" y="240"/>
                  </a:lnTo>
                  <a:lnTo>
                    <a:pt x="68" y="258"/>
                  </a:lnTo>
                  <a:lnTo>
                    <a:pt x="97" y="271"/>
                  </a:lnTo>
                  <a:lnTo>
                    <a:pt x="126" y="280"/>
                  </a:lnTo>
                  <a:lnTo>
                    <a:pt x="155" y="28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20" name="Freeform 31"/>
            <p:cNvSpPr>
              <a:spLocks/>
            </p:cNvSpPr>
            <p:nvPr/>
          </p:nvSpPr>
          <p:spPr bwMode="auto">
            <a:xfrm>
              <a:off x="4694" y="3537"/>
              <a:ext cx="244" cy="251"/>
            </a:xfrm>
            <a:custGeom>
              <a:avLst/>
              <a:gdLst>
                <a:gd name="T0" fmla="*/ 122 w 308"/>
                <a:gd name="T1" fmla="*/ 251 h 285"/>
                <a:gd name="T2" fmla="*/ 149 w 308"/>
                <a:gd name="T3" fmla="*/ 247 h 285"/>
                <a:gd name="T4" fmla="*/ 172 w 308"/>
                <a:gd name="T5" fmla="*/ 239 h 285"/>
                <a:gd name="T6" fmla="*/ 191 w 308"/>
                <a:gd name="T7" fmla="*/ 227 h 285"/>
                <a:gd name="T8" fmla="*/ 210 w 308"/>
                <a:gd name="T9" fmla="*/ 211 h 285"/>
                <a:gd name="T10" fmla="*/ 222 w 308"/>
                <a:gd name="T11" fmla="*/ 196 h 285"/>
                <a:gd name="T12" fmla="*/ 233 w 308"/>
                <a:gd name="T13" fmla="*/ 173 h 285"/>
                <a:gd name="T14" fmla="*/ 241 w 308"/>
                <a:gd name="T15" fmla="*/ 149 h 285"/>
                <a:gd name="T16" fmla="*/ 244 w 308"/>
                <a:gd name="T17" fmla="*/ 125 h 285"/>
                <a:gd name="T18" fmla="*/ 241 w 308"/>
                <a:gd name="T19" fmla="*/ 102 h 285"/>
                <a:gd name="T20" fmla="*/ 233 w 308"/>
                <a:gd name="T21" fmla="*/ 78 h 285"/>
                <a:gd name="T22" fmla="*/ 222 w 308"/>
                <a:gd name="T23" fmla="*/ 55 h 285"/>
                <a:gd name="T24" fmla="*/ 210 w 308"/>
                <a:gd name="T25" fmla="*/ 35 h 285"/>
                <a:gd name="T26" fmla="*/ 191 w 308"/>
                <a:gd name="T27" fmla="*/ 24 h 285"/>
                <a:gd name="T28" fmla="*/ 172 w 308"/>
                <a:gd name="T29" fmla="*/ 12 h 285"/>
                <a:gd name="T30" fmla="*/ 149 w 308"/>
                <a:gd name="T31" fmla="*/ 4 h 285"/>
                <a:gd name="T32" fmla="*/ 122 w 308"/>
                <a:gd name="T33" fmla="*/ 0 h 285"/>
                <a:gd name="T34" fmla="*/ 99 w 308"/>
                <a:gd name="T35" fmla="*/ 4 h 285"/>
                <a:gd name="T36" fmla="*/ 76 w 308"/>
                <a:gd name="T37" fmla="*/ 12 h 285"/>
                <a:gd name="T38" fmla="*/ 53 w 308"/>
                <a:gd name="T39" fmla="*/ 24 h 285"/>
                <a:gd name="T40" fmla="*/ 38 w 308"/>
                <a:gd name="T41" fmla="*/ 35 h 285"/>
                <a:gd name="T42" fmla="*/ 23 w 308"/>
                <a:gd name="T43" fmla="*/ 55 h 285"/>
                <a:gd name="T44" fmla="*/ 11 w 308"/>
                <a:gd name="T45" fmla="*/ 78 h 285"/>
                <a:gd name="T46" fmla="*/ 4 w 308"/>
                <a:gd name="T47" fmla="*/ 102 h 285"/>
                <a:gd name="T48" fmla="*/ 0 w 308"/>
                <a:gd name="T49" fmla="*/ 125 h 285"/>
                <a:gd name="T50" fmla="*/ 4 w 308"/>
                <a:gd name="T51" fmla="*/ 149 h 285"/>
                <a:gd name="T52" fmla="*/ 11 w 308"/>
                <a:gd name="T53" fmla="*/ 173 h 285"/>
                <a:gd name="T54" fmla="*/ 23 w 308"/>
                <a:gd name="T55" fmla="*/ 196 h 285"/>
                <a:gd name="T56" fmla="*/ 38 w 308"/>
                <a:gd name="T57" fmla="*/ 211 h 285"/>
                <a:gd name="T58" fmla="*/ 53 w 308"/>
                <a:gd name="T59" fmla="*/ 227 h 285"/>
                <a:gd name="T60" fmla="*/ 76 w 308"/>
                <a:gd name="T61" fmla="*/ 239 h 285"/>
                <a:gd name="T62" fmla="*/ 99 w 308"/>
                <a:gd name="T63" fmla="*/ 247 h 285"/>
                <a:gd name="T64" fmla="*/ 122 w 308"/>
                <a:gd name="T65" fmla="*/ 251 h 2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8"/>
                <a:gd name="T100" fmla="*/ 0 h 285"/>
                <a:gd name="T101" fmla="*/ 308 w 308"/>
                <a:gd name="T102" fmla="*/ 285 h 2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8" h="285">
                  <a:moveTo>
                    <a:pt x="154" y="285"/>
                  </a:moveTo>
                  <a:lnTo>
                    <a:pt x="188" y="280"/>
                  </a:lnTo>
                  <a:lnTo>
                    <a:pt x="217" y="271"/>
                  </a:lnTo>
                  <a:lnTo>
                    <a:pt x="241" y="258"/>
                  </a:lnTo>
                  <a:lnTo>
                    <a:pt x="265" y="240"/>
                  </a:lnTo>
                  <a:lnTo>
                    <a:pt x="280" y="222"/>
                  </a:lnTo>
                  <a:lnTo>
                    <a:pt x="294" y="196"/>
                  </a:lnTo>
                  <a:lnTo>
                    <a:pt x="304" y="169"/>
                  </a:lnTo>
                  <a:lnTo>
                    <a:pt x="308" y="142"/>
                  </a:lnTo>
                  <a:lnTo>
                    <a:pt x="304" y="116"/>
                  </a:lnTo>
                  <a:lnTo>
                    <a:pt x="294" y="89"/>
                  </a:lnTo>
                  <a:lnTo>
                    <a:pt x="280" y="63"/>
                  </a:lnTo>
                  <a:lnTo>
                    <a:pt x="265" y="40"/>
                  </a:lnTo>
                  <a:lnTo>
                    <a:pt x="241" y="27"/>
                  </a:lnTo>
                  <a:lnTo>
                    <a:pt x="217" y="14"/>
                  </a:lnTo>
                  <a:lnTo>
                    <a:pt x="188" y="5"/>
                  </a:lnTo>
                  <a:lnTo>
                    <a:pt x="154" y="0"/>
                  </a:lnTo>
                  <a:lnTo>
                    <a:pt x="125" y="5"/>
                  </a:lnTo>
                  <a:lnTo>
                    <a:pt x="96" y="14"/>
                  </a:lnTo>
                  <a:lnTo>
                    <a:pt x="67" y="27"/>
                  </a:lnTo>
                  <a:lnTo>
                    <a:pt x="48" y="40"/>
                  </a:lnTo>
                  <a:lnTo>
                    <a:pt x="29" y="63"/>
                  </a:lnTo>
                  <a:lnTo>
                    <a:pt x="14" y="89"/>
                  </a:lnTo>
                  <a:lnTo>
                    <a:pt x="5" y="116"/>
                  </a:lnTo>
                  <a:lnTo>
                    <a:pt x="0" y="142"/>
                  </a:lnTo>
                  <a:lnTo>
                    <a:pt x="5" y="169"/>
                  </a:lnTo>
                  <a:lnTo>
                    <a:pt x="14" y="196"/>
                  </a:lnTo>
                  <a:lnTo>
                    <a:pt x="29" y="222"/>
                  </a:lnTo>
                  <a:lnTo>
                    <a:pt x="48" y="240"/>
                  </a:lnTo>
                  <a:lnTo>
                    <a:pt x="67" y="258"/>
                  </a:lnTo>
                  <a:lnTo>
                    <a:pt x="96" y="271"/>
                  </a:lnTo>
                  <a:lnTo>
                    <a:pt x="125" y="280"/>
                  </a:lnTo>
                  <a:lnTo>
                    <a:pt x="154" y="285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21" name="Freeform 32"/>
            <p:cNvSpPr>
              <a:spLocks/>
            </p:cNvSpPr>
            <p:nvPr/>
          </p:nvSpPr>
          <p:spPr bwMode="auto">
            <a:xfrm>
              <a:off x="2211" y="3032"/>
              <a:ext cx="241" cy="251"/>
            </a:xfrm>
            <a:custGeom>
              <a:avLst/>
              <a:gdLst>
                <a:gd name="T0" fmla="*/ 119 w 303"/>
                <a:gd name="T1" fmla="*/ 251 h 285"/>
                <a:gd name="T2" fmla="*/ 146 w 303"/>
                <a:gd name="T3" fmla="*/ 247 h 285"/>
                <a:gd name="T4" fmla="*/ 169 w 303"/>
                <a:gd name="T5" fmla="*/ 239 h 285"/>
                <a:gd name="T6" fmla="*/ 188 w 303"/>
                <a:gd name="T7" fmla="*/ 227 h 285"/>
                <a:gd name="T8" fmla="*/ 207 w 303"/>
                <a:gd name="T9" fmla="*/ 216 h 285"/>
                <a:gd name="T10" fmla="*/ 222 w 303"/>
                <a:gd name="T11" fmla="*/ 196 h 285"/>
                <a:gd name="T12" fmla="*/ 234 w 303"/>
                <a:gd name="T13" fmla="*/ 173 h 285"/>
                <a:gd name="T14" fmla="*/ 241 w 303"/>
                <a:gd name="T15" fmla="*/ 149 h 285"/>
                <a:gd name="T16" fmla="*/ 241 w 303"/>
                <a:gd name="T17" fmla="*/ 126 h 285"/>
                <a:gd name="T18" fmla="*/ 241 w 303"/>
                <a:gd name="T19" fmla="*/ 102 h 285"/>
                <a:gd name="T20" fmla="*/ 234 w 303"/>
                <a:gd name="T21" fmla="*/ 78 h 285"/>
                <a:gd name="T22" fmla="*/ 222 w 303"/>
                <a:gd name="T23" fmla="*/ 55 h 285"/>
                <a:gd name="T24" fmla="*/ 207 w 303"/>
                <a:gd name="T25" fmla="*/ 40 h 285"/>
                <a:gd name="T26" fmla="*/ 188 w 303"/>
                <a:gd name="T27" fmla="*/ 24 h 285"/>
                <a:gd name="T28" fmla="*/ 169 w 303"/>
                <a:gd name="T29" fmla="*/ 12 h 285"/>
                <a:gd name="T30" fmla="*/ 146 w 303"/>
                <a:gd name="T31" fmla="*/ 4 h 285"/>
                <a:gd name="T32" fmla="*/ 119 w 303"/>
                <a:gd name="T33" fmla="*/ 0 h 285"/>
                <a:gd name="T34" fmla="*/ 95 w 303"/>
                <a:gd name="T35" fmla="*/ 4 h 285"/>
                <a:gd name="T36" fmla="*/ 72 w 303"/>
                <a:gd name="T37" fmla="*/ 12 h 285"/>
                <a:gd name="T38" fmla="*/ 53 w 303"/>
                <a:gd name="T39" fmla="*/ 24 h 285"/>
                <a:gd name="T40" fmla="*/ 34 w 303"/>
                <a:gd name="T41" fmla="*/ 40 h 285"/>
                <a:gd name="T42" fmla="*/ 19 w 303"/>
                <a:gd name="T43" fmla="*/ 55 h 285"/>
                <a:gd name="T44" fmla="*/ 7 w 303"/>
                <a:gd name="T45" fmla="*/ 78 h 285"/>
                <a:gd name="T46" fmla="*/ 0 w 303"/>
                <a:gd name="T47" fmla="*/ 102 h 285"/>
                <a:gd name="T48" fmla="*/ 0 w 303"/>
                <a:gd name="T49" fmla="*/ 126 h 285"/>
                <a:gd name="T50" fmla="*/ 0 w 303"/>
                <a:gd name="T51" fmla="*/ 149 h 285"/>
                <a:gd name="T52" fmla="*/ 7 w 303"/>
                <a:gd name="T53" fmla="*/ 173 h 285"/>
                <a:gd name="T54" fmla="*/ 19 w 303"/>
                <a:gd name="T55" fmla="*/ 196 h 285"/>
                <a:gd name="T56" fmla="*/ 34 w 303"/>
                <a:gd name="T57" fmla="*/ 216 h 285"/>
                <a:gd name="T58" fmla="*/ 53 w 303"/>
                <a:gd name="T59" fmla="*/ 227 h 285"/>
                <a:gd name="T60" fmla="*/ 72 w 303"/>
                <a:gd name="T61" fmla="*/ 239 h 285"/>
                <a:gd name="T62" fmla="*/ 95 w 303"/>
                <a:gd name="T63" fmla="*/ 247 h 285"/>
                <a:gd name="T64" fmla="*/ 119 w 303"/>
                <a:gd name="T65" fmla="*/ 251 h 2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3"/>
                <a:gd name="T100" fmla="*/ 0 h 285"/>
                <a:gd name="T101" fmla="*/ 303 w 303"/>
                <a:gd name="T102" fmla="*/ 285 h 2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3" h="285">
                  <a:moveTo>
                    <a:pt x="149" y="285"/>
                  </a:moveTo>
                  <a:lnTo>
                    <a:pt x="183" y="280"/>
                  </a:lnTo>
                  <a:lnTo>
                    <a:pt x="212" y="271"/>
                  </a:lnTo>
                  <a:lnTo>
                    <a:pt x="236" y="258"/>
                  </a:lnTo>
                  <a:lnTo>
                    <a:pt x="260" y="245"/>
                  </a:lnTo>
                  <a:lnTo>
                    <a:pt x="279" y="222"/>
                  </a:lnTo>
                  <a:lnTo>
                    <a:pt x="294" y="196"/>
                  </a:lnTo>
                  <a:lnTo>
                    <a:pt x="303" y="169"/>
                  </a:lnTo>
                  <a:lnTo>
                    <a:pt x="303" y="143"/>
                  </a:lnTo>
                  <a:lnTo>
                    <a:pt x="303" y="116"/>
                  </a:lnTo>
                  <a:lnTo>
                    <a:pt x="294" y="89"/>
                  </a:lnTo>
                  <a:lnTo>
                    <a:pt x="279" y="63"/>
                  </a:lnTo>
                  <a:lnTo>
                    <a:pt x="260" y="45"/>
                  </a:lnTo>
                  <a:lnTo>
                    <a:pt x="236" y="27"/>
                  </a:lnTo>
                  <a:lnTo>
                    <a:pt x="212" y="14"/>
                  </a:lnTo>
                  <a:lnTo>
                    <a:pt x="183" y="5"/>
                  </a:lnTo>
                  <a:lnTo>
                    <a:pt x="149" y="0"/>
                  </a:lnTo>
                  <a:lnTo>
                    <a:pt x="120" y="5"/>
                  </a:lnTo>
                  <a:lnTo>
                    <a:pt x="91" y="14"/>
                  </a:lnTo>
                  <a:lnTo>
                    <a:pt x="67" y="27"/>
                  </a:lnTo>
                  <a:lnTo>
                    <a:pt x="43" y="45"/>
                  </a:lnTo>
                  <a:lnTo>
                    <a:pt x="24" y="63"/>
                  </a:lnTo>
                  <a:lnTo>
                    <a:pt x="9" y="89"/>
                  </a:lnTo>
                  <a:lnTo>
                    <a:pt x="0" y="116"/>
                  </a:lnTo>
                  <a:lnTo>
                    <a:pt x="0" y="143"/>
                  </a:lnTo>
                  <a:lnTo>
                    <a:pt x="0" y="169"/>
                  </a:lnTo>
                  <a:lnTo>
                    <a:pt x="9" y="196"/>
                  </a:lnTo>
                  <a:lnTo>
                    <a:pt x="24" y="222"/>
                  </a:lnTo>
                  <a:lnTo>
                    <a:pt x="43" y="245"/>
                  </a:lnTo>
                  <a:lnTo>
                    <a:pt x="67" y="258"/>
                  </a:lnTo>
                  <a:lnTo>
                    <a:pt x="91" y="271"/>
                  </a:lnTo>
                  <a:lnTo>
                    <a:pt x="120" y="280"/>
                  </a:lnTo>
                  <a:lnTo>
                    <a:pt x="149" y="285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22" name="Freeform 33"/>
            <p:cNvSpPr>
              <a:spLocks/>
            </p:cNvSpPr>
            <p:nvPr/>
          </p:nvSpPr>
          <p:spPr bwMode="auto">
            <a:xfrm>
              <a:off x="2498" y="1513"/>
              <a:ext cx="245" cy="251"/>
            </a:xfrm>
            <a:custGeom>
              <a:avLst/>
              <a:gdLst>
                <a:gd name="T0" fmla="*/ 122 w 309"/>
                <a:gd name="T1" fmla="*/ 251 h 284"/>
                <a:gd name="T2" fmla="*/ 145 w 309"/>
                <a:gd name="T3" fmla="*/ 247 h 284"/>
                <a:gd name="T4" fmla="*/ 168 w 309"/>
                <a:gd name="T5" fmla="*/ 240 h 284"/>
                <a:gd name="T6" fmla="*/ 187 w 309"/>
                <a:gd name="T7" fmla="*/ 228 h 284"/>
                <a:gd name="T8" fmla="*/ 206 w 309"/>
                <a:gd name="T9" fmla="*/ 212 h 284"/>
                <a:gd name="T10" fmla="*/ 222 w 309"/>
                <a:gd name="T11" fmla="*/ 196 h 284"/>
                <a:gd name="T12" fmla="*/ 233 w 309"/>
                <a:gd name="T13" fmla="*/ 173 h 284"/>
                <a:gd name="T14" fmla="*/ 241 w 309"/>
                <a:gd name="T15" fmla="*/ 149 h 284"/>
                <a:gd name="T16" fmla="*/ 245 w 309"/>
                <a:gd name="T17" fmla="*/ 126 h 284"/>
                <a:gd name="T18" fmla="*/ 241 w 309"/>
                <a:gd name="T19" fmla="*/ 103 h 284"/>
                <a:gd name="T20" fmla="*/ 233 w 309"/>
                <a:gd name="T21" fmla="*/ 79 h 284"/>
                <a:gd name="T22" fmla="*/ 222 w 309"/>
                <a:gd name="T23" fmla="*/ 55 h 284"/>
                <a:gd name="T24" fmla="*/ 206 w 309"/>
                <a:gd name="T25" fmla="*/ 35 h 284"/>
                <a:gd name="T26" fmla="*/ 187 w 309"/>
                <a:gd name="T27" fmla="*/ 24 h 284"/>
                <a:gd name="T28" fmla="*/ 168 w 309"/>
                <a:gd name="T29" fmla="*/ 12 h 284"/>
                <a:gd name="T30" fmla="*/ 145 w 309"/>
                <a:gd name="T31" fmla="*/ 4 h 284"/>
                <a:gd name="T32" fmla="*/ 122 w 309"/>
                <a:gd name="T33" fmla="*/ 0 h 284"/>
                <a:gd name="T34" fmla="*/ 96 w 309"/>
                <a:gd name="T35" fmla="*/ 4 h 284"/>
                <a:gd name="T36" fmla="*/ 73 w 309"/>
                <a:gd name="T37" fmla="*/ 12 h 284"/>
                <a:gd name="T38" fmla="*/ 54 w 309"/>
                <a:gd name="T39" fmla="*/ 24 h 284"/>
                <a:gd name="T40" fmla="*/ 35 w 309"/>
                <a:gd name="T41" fmla="*/ 35 h 284"/>
                <a:gd name="T42" fmla="*/ 19 w 309"/>
                <a:gd name="T43" fmla="*/ 55 h 284"/>
                <a:gd name="T44" fmla="*/ 8 w 309"/>
                <a:gd name="T45" fmla="*/ 79 h 284"/>
                <a:gd name="T46" fmla="*/ 4 w 309"/>
                <a:gd name="T47" fmla="*/ 103 h 284"/>
                <a:gd name="T48" fmla="*/ 0 w 309"/>
                <a:gd name="T49" fmla="*/ 126 h 284"/>
                <a:gd name="T50" fmla="*/ 4 w 309"/>
                <a:gd name="T51" fmla="*/ 149 h 284"/>
                <a:gd name="T52" fmla="*/ 8 w 309"/>
                <a:gd name="T53" fmla="*/ 173 h 284"/>
                <a:gd name="T54" fmla="*/ 19 w 309"/>
                <a:gd name="T55" fmla="*/ 196 h 284"/>
                <a:gd name="T56" fmla="*/ 35 w 309"/>
                <a:gd name="T57" fmla="*/ 212 h 284"/>
                <a:gd name="T58" fmla="*/ 54 w 309"/>
                <a:gd name="T59" fmla="*/ 228 h 284"/>
                <a:gd name="T60" fmla="*/ 73 w 309"/>
                <a:gd name="T61" fmla="*/ 240 h 284"/>
                <a:gd name="T62" fmla="*/ 96 w 309"/>
                <a:gd name="T63" fmla="*/ 247 h 284"/>
                <a:gd name="T64" fmla="*/ 122 w 309"/>
                <a:gd name="T65" fmla="*/ 251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9"/>
                <a:gd name="T100" fmla="*/ 0 h 284"/>
                <a:gd name="T101" fmla="*/ 309 w 309"/>
                <a:gd name="T102" fmla="*/ 284 h 2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9" h="284">
                  <a:moveTo>
                    <a:pt x="154" y="284"/>
                  </a:moveTo>
                  <a:lnTo>
                    <a:pt x="183" y="280"/>
                  </a:lnTo>
                  <a:lnTo>
                    <a:pt x="212" y="271"/>
                  </a:lnTo>
                  <a:lnTo>
                    <a:pt x="236" y="258"/>
                  </a:lnTo>
                  <a:lnTo>
                    <a:pt x="260" y="240"/>
                  </a:lnTo>
                  <a:lnTo>
                    <a:pt x="280" y="222"/>
                  </a:lnTo>
                  <a:lnTo>
                    <a:pt x="294" y="196"/>
                  </a:lnTo>
                  <a:lnTo>
                    <a:pt x="304" y="169"/>
                  </a:lnTo>
                  <a:lnTo>
                    <a:pt x="309" y="142"/>
                  </a:lnTo>
                  <a:lnTo>
                    <a:pt x="304" y="116"/>
                  </a:lnTo>
                  <a:lnTo>
                    <a:pt x="294" y="89"/>
                  </a:lnTo>
                  <a:lnTo>
                    <a:pt x="280" y="62"/>
                  </a:lnTo>
                  <a:lnTo>
                    <a:pt x="260" y="40"/>
                  </a:lnTo>
                  <a:lnTo>
                    <a:pt x="236" y="27"/>
                  </a:lnTo>
                  <a:lnTo>
                    <a:pt x="212" y="14"/>
                  </a:lnTo>
                  <a:lnTo>
                    <a:pt x="183" y="5"/>
                  </a:lnTo>
                  <a:lnTo>
                    <a:pt x="154" y="0"/>
                  </a:lnTo>
                  <a:lnTo>
                    <a:pt x="121" y="5"/>
                  </a:lnTo>
                  <a:lnTo>
                    <a:pt x="92" y="14"/>
                  </a:lnTo>
                  <a:lnTo>
                    <a:pt x="68" y="27"/>
                  </a:lnTo>
                  <a:lnTo>
                    <a:pt x="44" y="40"/>
                  </a:lnTo>
                  <a:lnTo>
                    <a:pt x="24" y="62"/>
                  </a:lnTo>
                  <a:lnTo>
                    <a:pt x="10" y="89"/>
                  </a:lnTo>
                  <a:lnTo>
                    <a:pt x="5" y="116"/>
                  </a:lnTo>
                  <a:lnTo>
                    <a:pt x="0" y="142"/>
                  </a:lnTo>
                  <a:lnTo>
                    <a:pt x="5" y="169"/>
                  </a:lnTo>
                  <a:lnTo>
                    <a:pt x="10" y="196"/>
                  </a:lnTo>
                  <a:lnTo>
                    <a:pt x="24" y="222"/>
                  </a:lnTo>
                  <a:lnTo>
                    <a:pt x="44" y="240"/>
                  </a:lnTo>
                  <a:lnTo>
                    <a:pt x="68" y="258"/>
                  </a:lnTo>
                  <a:lnTo>
                    <a:pt x="92" y="271"/>
                  </a:lnTo>
                  <a:lnTo>
                    <a:pt x="121" y="280"/>
                  </a:lnTo>
                  <a:lnTo>
                    <a:pt x="154" y="284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23" name="Freeform 34"/>
            <p:cNvSpPr>
              <a:spLocks/>
            </p:cNvSpPr>
            <p:nvPr/>
          </p:nvSpPr>
          <p:spPr bwMode="auto">
            <a:xfrm>
              <a:off x="1920" y="3545"/>
              <a:ext cx="245" cy="247"/>
            </a:xfrm>
            <a:custGeom>
              <a:avLst/>
              <a:gdLst>
                <a:gd name="T0" fmla="*/ 123 w 309"/>
                <a:gd name="T1" fmla="*/ 247 h 280"/>
                <a:gd name="T2" fmla="*/ 145 w 309"/>
                <a:gd name="T3" fmla="*/ 247 h 280"/>
                <a:gd name="T4" fmla="*/ 168 w 309"/>
                <a:gd name="T5" fmla="*/ 239 h 280"/>
                <a:gd name="T6" fmla="*/ 191 w 309"/>
                <a:gd name="T7" fmla="*/ 228 h 280"/>
                <a:gd name="T8" fmla="*/ 207 w 309"/>
                <a:gd name="T9" fmla="*/ 212 h 280"/>
                <a:gd name="T10" fmla="*/ 222 w 309"/>
                <a:gd name="T11" fmla="*/ 192 h 280"/>
                <a:gd name="T12" fmla="*/ 233 w 309"/>
                <a:gd name="T13" fmla="*/ 173 h 280"/>
                <a:gd name="T14" fmla="*/ 241 w 309"/>
                <a:gd name="T15" fmla="*/ 149 h 280"/>
                <a:gd name="T16" fmla="*/ 245 w 309"/>
                <a:gd name="T17" fmla="*/ 125 h 280"/>
                <a:gd name="T18" fmla="*/ 241 w 309"/>
                <a:gd name="T19" fmla="*/ 98 h 280"/>
                <a:gd name="T20" fmla="*/ 233 w 309"/>
                <a:gd name="T21" fmla="*/ 75 h 280"/>
                <a:gd name="T22" fmla="*/ 222 w 309"/>
                <a:gd name="T23" fmla="*/ 55 h 280"/>
                <a:gd name="T24" fmla="*/ 207 w 309"/>
                <a:gd name="T25" fmla="*/ 35 h 280"/>
                <a:gd name="T26" fmla="*/ 191 w 309"/>
                <a:gd name="T27" fmla="*/ 19 h 280"/>
                <a:gd name="T28" fmla="*/ 168 w 309"/>
                <a:gd name="T29" fmla="*/ 8 h 280"/>
                <a:gd name="T30" fmla="*/ 145 w 309"/>
                <a:gd name="T31" fmla="*/ 0 h 280"/>
                <a:gd name="T32" fmla="*/ 123 w 309"/>
                <a:gd name="T33" fmla="*/ 0 h 280"/>
                <a:gd name="T34" fmla="*/ 96 w 309"/>
                <a:gd name="T35" fmla="*/ 0 h 280"/>
                <a:gd name="T36" fmla="*/ 77 w 309"/>
                <a:gd name="T37" fmla="*/ 8 h 280"/>
                <a:gd name="T38" fmla="*/ 54 w 309"/>
                <a:gd name="T39" fmla="*/ 19 h 280"/>
                <a:gd name="T40" fmla="*/ 35 w 309"/>
                <a:gd name="T41" fmla="*/ 35 h 280"/>
                <a:gd name="T42" fmla="*/ 23 w 309"/>
                <a:gd name="T43" fmla="*/ 55 h 280"/>
                <a:gd name="T44" fmla="*/ 12 w 309"/>
                <a:gd name="T45" fmla="*/ 75 h 280"/>
                <a:gd name="T46" fmla="*/ 4 w 309"/>
                <a:gd name="T47" fmla="*/ 98 h 280"/>
                <a:gd name="T48" fmla="*/ 0 w 309"/>
                <a:gd name="T49" fmla="*/ 125 h 280"/>
                <a:gd name="T50" fmla="*/ 4 w 309"/>
                <a:gd name="T51" fmla="*/ 149 h 280"/>
                <a:gd name="T52" fmla="*/ 12 w 309"/>
                <a:gd name="T53" fmla="*/ 173 h 280"/>
                <a:gd name="T54" fmla="*/ 23 w 309"/>
                <a:gd name="T55" fmla="*/ 192 h 280"/>
                <a:gd name="T56" fmla="*/ 35 w 309"/>
                <a:gd name="T57" fmla="*/ 212 h 280"/>
                <a:gd name="T58" fmla="*/ 54 w 309"/>
                <a:gd name="T59" fmla="*/ 228 h 280"/>
                <a:gd name="T60" fmla="*/ 77 w 309"/>
                <a:gd name="T61" fmla="*/ 239 h 280"/>
                <a:gd name="T62" fmla="*/ 96 w 309"/>
                <a:gd name="T63" fmla="*/ 247 h 280"/>
                <a:gd name="T64" fmla="*/ 123 w 309"/>
                <a:gd name="T65" fmla="*/ 2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9"/>
                <a:gd name="T100" fmla="*/ 0 h 280"/>
                <a:gd name="T101" fmla="*/ 309 w 309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9" h="280">
                  <a:moveTo>
                    <a:pt x="155" y="280"/>
                  </a:moveTo>
                  <a:lnTo>
                    <a:pt x="183" y="280"/>
                  </a:lnTo>
                  <a:lnTo>
                    <a:pt x="212" y="271"/>
                  </a:lnTo>
                  <a:lnTo>
                    <a:pt x="241" y="258"/>
                  </a:lnTo>
                  <a:lnTo>
                    <a:pt x="261" y="240"/>
                  </a:lnTo>
                  <a:lnTo>
                    <a:pt x="280" y="218"/>
                  </a:lnTo>
                  <a:lnTo>
                    <a:pt x="294" y="196"/>
                  </a:lnTo>
                  <a:lnTo>
                    <a:pt x="304" y="169"/>
                  </a:lnTo>
                  <a:lnTo>
                    <a:pt x="309" y="142"/>
                  </a:lnTo>
                  <a:lnTo>
                    <a:pt x="304" y="111"/>
                  </a:lnTo>
                  <a:lnTo>
                    <a:pt x="294" y="85"/>
                  </a:lnTo>
                  <a:lnTo>
                    <a:pt x="280" y="62"/>
                  </a:lnTo>
                  <a:lnTo>
                    <a:pt x="261" y="40"/>
                  </a:lnTo>
                  <a:lnTo>
                    <a:pt x="241" y="22"/>
                  </a:lnTo>
                  <a:lnTo>
                    <a:pt x="212" y="9"/>
                  </a:lnTo>
                  <a:lnTo>
                    <a:pt x="183" y="0"/>
                  </a:lnTo>
                  <a:lnTo>
                    <a:pt x="155" y="0"/>
                  </a:lnTo>
                  <a:lnTo>
                    <a:pt x="121" y="0"/>
                  </a:lnTo>
                  <a:lnTo>
                    <a:pt x="97" y="9"/>
                  </a:lnTo>
                  <a:lnTo>
                    <a:pt x="68" y="22"/>
                  </a:lnTo>
                  <a:lnTo>
                    <a:pt x="44" y="40"/>
                  </a:lnTo>
                  <a:lnTo>
                    <a:pt x="29" y="62"/>
                  </a:lnTo>
                  <a:lnTo>
                    <a:pt x="15" y="85"/>
                  </a:lnTo>
                  <a:lnTo>
                    <a:pt x="5" y="111"/>
                  </a:lnTo>
                  <a:lnTo>
                    <a:pt x="0" y="142"/>
                  </a:lnTo>
                  <a:lnTo>
                    <a:pt x="5" y="169"/>
                  </a:lnTo>
                  <a:lnTo>
                    <a:pt x="15" y="196"/>
                  </a:lnTo>
                  <a:lnTo>
                    <a:pt x="29" y="218"/>
                  </a:lnTo>
                  <a:lnTo>
                    <a:pt x="44" y="240"/>
                  </a:lnTo>
                  <a:lnTo>
                    <a:pt x="68" y="258"/>
                  </a:lnTo>
                  <a:lnTo>
                    <a:pt x="97" y="271"/>
                  </a:lnTo>
                  <a:lnTo>
                    <a:pt x="121" y="280"/>
                  </a:lnTo>
                  <a:lnTo>
                    <a:pt x="155" y="28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24" name="Freeform 35"/>
            <p:cNvSpPr>
              <a:spLocks/>
            </p:cNvSpPr>
            <p:nvPr/>
          </p:nvSpPr>
          <p:spPr bwMode="auto">
            <a:xfrm>
              <a:off x="2207" y="2023"/>
              <a:ext cx="245" cy="246"/>
            </a:xfrm>
            <a:custGeom>
              <a:avLst/>
              <a:gdLst>
                <a:gd name="T0" fmla="*/ 123 w 308"/>
                <a:gd name="T1" fmla="*/ 246 h 279"/>
                <a:gd name="T2" fmla="*/ 99 w 308"/>
                <a:gd name="T3" fmla="*/ 246 h 279"/>
                <a:gd name="T4" fmla="*/ 76 w 308"/>
                <a:gd name="T5" fmla="*/ 239 h 279"/>
                <a:gd name="T6" fmla="*/ 53 w 308"/>
                <a:gd name="T7" fmla="*/ 227 h 279"/>
                <a:gd name="T8" fmla="*/ 38 w 308"/>
                <a:gd name="T9" fmla="*/ 211 h 279"/>
                <a:gd name="T10" fmla="*/ 23 w 308"/>
                <a:gd name="T11" fmla="*/ 191 h 279"/>
                <a:gd name="T12" fmla="*/ 11 w 308"/>
                <a:gd name="T13" fmla="*/ 172 h 279"/>
                <a:gd name="T14" fmla="*/ 4 w 308"/>
                <a:gd name="T15" fmla="*/ 148 h 279"/>
                <a:gd name="T16" fmla="*/ 0 w 308"/>
                <a:gd name="T17" fmla="*/ 121 h 279"/>
                <a:gd name="T18" fmla="*/ 4 w 308"/>
                <a:gd name="T19" fmla="*/ 98 h 279"/>
                <a:gd name="T20" fmla="*/ 11 w 308"/>
                <a:gd name="T21" fmla="*/ 74 h 279"/>
                <a:gd name="T22" fmla="*/ 23 w 308"/>
                <a:gd name="T23" fmla="*/ 55 h 279"/>
                <a:gd name="T24" fmla="*/ 38 w 308"/>
                <a:gd name="T25" fmla="*/ 35 h 279"/>
                <a:gd name="T26" fmla="*/ 53 w 308"/>
                <a:gd name="T27" fmla="*/ 19 h 279"/>
                <a:gd name="T28" fmla="*/ 76 w 308"/>
                <a:gd name="T29" fmla="*/ 7 h 279"/>
                <a:gd name="T30" fmla="*/ 99 w 308"/>
                <a:gd name="T31" fmla="*/ 0 h 279"/>
                <a:gd name="T32" fmla="*/ 123 w 308"/>
                <a:gd name="T33" fmla="*/ 0 h 279"/>
                <a:gd name="T34" fmla="*/ 150 w 308"/>
                <a:gd name="T35" fmla="*/ 0 h 279"/>
                <a:gd name="T36" fmla="*/ 173 w 308"/>
                <a:gd name="T37" fmla="*/ 7 h 279"/>
                <a:gd name="T38" fmla="*/ 192 w 308"/>
                <a:gd name="T39" fmla="*/ 19 h 279"/>
                <a:gd name="T40" fmla="*/ 211 w 308"/>
                <a:gd name="T41" fmla="*/ 35 h 279"/>
                <a:gd name="T42" fmla="*/ 226 w 308"/>
                <a:gd name="T43" fmla="*/ 55 h 279"/>
                <a:gd name="T44" fmla="*/ 238 w 308"/>
                <a:gd name="T45" fmla="*/ 74 h 279"/>
                <a:gd name="T46" fmla="*/ 241 w 308"/>
                <a:gd name="T47" fmla="*/ 98 h 279"/>
                <a:gd name="T48" fmla="*/ 245 w 308"/>
                <a:gd name="T49" fmla="*/ 121 h 279"/>
                <a:gd name="T50" fmla="*/ 241 w 308"/>
                <a:gd name="T51" fmla="*/ 148 h 279"/>
                <a:gd name="T52" fmla="*/ 238 w 308"/>
                <a:gd name="T53" fmla="*/ 172 h 279"/>
                <a:gd name="T54" fmla="*/ 226 w 308"/>
                <a:gd name="T55" fmla="*/ 191 h 279"/>
                <a:gd name="T56" fmla="*/ 211 w 308"/>
                <a:gd name="T57" fmla="*/ 211 h 279"/>
                <a:gd name="T58" fmla="*/ 192 w 308"/>
                <a:gd name="T59" fmla="*/ 227 h 279"/>
                <a:gd name="T60" fmla="*/ 173 w 308"/>
                <a:gd name="T61" fmla="*/ 239 h 279"/>
                <a:gd name="T62" fmla="*/ 150 w 308"/>
                <a:gd name="T63" fmla="*/ 246 h 279"/>
                <a:gd name="T64" fmla="*/ 123 w 308"/>
                <a:gd name="T65" fmla="*/ 246 h 2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8"/>
                <a:gd name="T100" fmla="*/ 0 h 279"/>
                <a:gd name="T101" fmla="*/ 308 w 308"/>
                <a:gd name="T102" fmla="*/ 279 h 2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8" h="279">
                  <a:moveTo>
                    <a:pt x="154" y="279"/>
                  </a:moveTo>
                  <a:lnTo>
                    <a:pt x="125" y="279"/>
                  </a:lnTo>
                  <a:lnTo>
                    <a:pt x="96" y="271"/>
                  </a:lnTo>
                  <a:lnTo>
                    <a:pt x="67" y="257"/>
                  </a:lnTo>
                  <a:lnTo>
                    <a:pt x="48" y="239"/>
                  </a:lnTo>
                  <a:lnTo>
                    <a:pt x="29" y="217"/>
                  </a:lnTo>
                  <a:lnTo>
                    <a:pt x="14" y="195"/>
                  </a:lnTo>
                  <a:lnTo>
                    <a:pt x="5" y="168"/>
                  </a:lnTo>
                  <a:lnTo>
                    <a:pt x="0" y="137"/>
                  </a:lnTo>
                  <a:lnTo>
                    <a:pt x="5" y="111"/>
                  </a:lnTo>
                  <a:lnTo>
                    <a:pt x="14" y="84"/>
                  </a:lnTo>
                  <a:lnTo>
                    <a:pt x="29" y="62"/>
                  </a:lnTo>
                  <a:lnTo>
                    <a:pt x="48" y="40"/>
                  </a:lnTo>
                  <a:lnTo>
                    <a:pt x="67" y="22"/>
                  </a:lnTo>
                  <a:lnTo>
                    <a:pt x="96" y="8"/>
                  </a:lnTo>
                  <a:lnTo>
                    <a:pt x="125" y="0"/>
                  </a:lnTo>
                  <a:lnTo>
                    <a:pt x="154" y="0"/>
                  </a:lnTo>
                  <a:lnTo>
                    <a:pt x="188" y="0"/>
                  </a:lnTo>
                  <a:lnTo>
                    <a:pt x="217" y="8"/>
                  </a:lnTo>
                  <a:lnTo>
                    <a:pt x="241" y="22"/>
                  </a:lnTo>
                  <a:lnTo>
                    <a:pt x="265" y="40"/>
                  </a:lnTo>
                  <a:lnTo>
                    <a:pt x="284" y="62"/>
                  </a:lnTo>
                  <a:lnTo>
                    <a:pt x="299" y="84"/>
                  </a:lnTo>
                  <a:lnTo>
                    <a:pt x="303" y="111"/>
                  </a:lnTo>
                  <a:lnTo>
                    <a:pt x="308" y="137"/>
                  </a:lnTo>
                  <a:lnTo>
                    <a:pt x="303" y="168"/>
                  </a:lnTo>
                  <a:lnTo>
                    <a:pt x="299" y="195"/>
                  </a:lnTo>
                  <a:lnTo>
                    <a:pt x="284" y="217"/>
                  </a:lnTo>
                  <a:lnTo>
                    <a:pt x="265" y="239"/>
                  </a:lnTo>
                  <a:lnTo>
                    <a:pt x="241" y="257"/>
                  </a:lnTo>
                  <a:lnTo>
                    <a:pt x="217" y="271"/>
                  </a:lnTo>
                  <a:lnTo>
                    <a:pt x="188" y="279"/>
                  </a:lnTo>
                  <a:lnTo>
                    <a:pt x="154" y="279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46125" name="AutoShape 36"/>
            <p:cNvCxnSpPr>
              <a:cxnSpLocks noChangeShapeType="1"/>
              <a:stCxn id="46117" idx="25"/>
              <a:endCxn id="46122" idx="15"/>
            </p:cNvCxnSpPr>
            <p:nvPr/>
          </p:nvCxnSpPr>
          <p:spPr bwMode="auto">
            <a:xfrm flipH="1">
              <a:off x="2643" y="1157"/>
              <a:ext cx="868" cy="3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26" name="AutoShape 37"/>
            <p:cNvCxnSpPr>
              <a:cxnSpLocks noChangeShapeType="1"/>
              <a:stCxn id="46122" idx="27"/>
              <a:endCxn id="46124" idx="16"/>
            </p:cNvCxnSpPr>
            <p:nvPr/>
          </p:nvCxnSpPr>
          <p:spPr bwMode="auto">
            <a:xfrm flipH="1">
              <a:off x="2330" y="1709"/>
              <a:ext cx="183" cy="3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27" name="AutoShape 38"/>
            <p:cNvCxnSpPr>
              <a:cxnSpLocks noChangeShapeType="1"/>
              <a:stCxn id="46124" idx="27"/>
              <a:endCxn id="46109" idx="16"/>
            </p:cNvCxnSpPr>
            <p:nvPr/>
          </p:nvCxnSpPr>
          <p:spPr bwMode="auto">
            <a:xfrm>
              <a:off x="2437" y="2214"/>
              <a:ext cx="183" cy="3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28" name="AutoShape 39"/>
            <p:cNvCxnSpPr>
              <a:cxnSpLocks noChangeShapeType="1"/>
              <a:stCxn id="46109" idx="28"/>
              <a:endCxn id="46121" idx="15"/>
            </p:cNvCxnSpPr>
            <p:nvPr/>
          </p:nvCxnSpPr>
          <p:spPr bwMode="auto">
            <a:xfrm flipH="1">
              <a:off x="2357" y="2743"/>
              <a:ext cx="175" cy="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29" name="AutoShape 40"/>
            <p:cNvCxnSpPr>
              <a:cxnSpLocks noChangeShapeType="1"/>
              <a:stCxn id="46121" idx="5"/>
              <a:endCxn id="46110" idx="17"/>
            </p:cNvCxnSpPr>
            <p:nvPr/>
          </p:nvCxnSpPr>
          <p:spPr bwMode="auto">
            <a:xfrm>
              <a:off x="2437" y="3228"/>
              <a:ext cx="202" cy="3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0" name="AutoShape 41"/>
            <p:cNvCxnSpPr>
              <a:cxnSpLocks noChangeShapeType="1"/>
              <a:stCxn id="46121" idx="28"/>
              <a:endCxn id="46123" idx="17"/>
            </p:cNvCxnSpPr>
            <p:nvPr/>
          </p:nvCxnSpPr>
          <p:spPr bwMode="auto">
            <a:xfrm flipH="1">
              <a:off x="2016" y="3248"/>
              <a:ext cx="225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1" name="AutoShape 42"/>
            <p:cNvCxnSpPr>
              <a:cxnSpLocks noChangeShapeType="1"/>
              <a:stCxn id="46117" idx="7"/>
              <a:endCxn id="46114" idx="17"/>
            </p:cNvCxnSpPr>
            <p:nvPr/>
          </p:nvCxnSpPr>
          <p:spPr bwMode="auto">
            <a:xfrm>
              <a:off x="3760" y="1157"/>
              <a:ext cx="873" cy="3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2" name="AutoShape 43"/>
            <p:cNvCxnSpPr>
              <a:cxnSpLocks noChangeShapeType="1"/>
              <a:stCxn id="46114" idx="26"/>
              <a:endCxn id="46116" idx="15"/>
            </p:cNvCxnSpPr>
            <p:nvPr/>
          </p:nvCxnSpPr>
          <p:spPr bwMode="auto">
            <a:xfrm flipH="1">
              <a:off x="4223" y="1689"/>
              <a:ext cx="318" cy="3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3" name="AutoShape 44"/>
            <p:cNvCxnSpPr>
              <a:cxnSpLocks noChangeShapeType="1"/>
              <a:stCxn id="46114" idx="5"/>
              <a:endCxn id="46115" idx="15"/>
            </p:cNvCxnSpPr>
            <p:nvPr/>
          </p:nvCxnSpPr>
          <p:spPr bwMode="auto">
            <a:xfrm>
              <a:off x="4763" y="1713"/>
              <a:ext cx="370" cy="30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4" name="AutoShape 45"/>
            <p:cNvCxnSpPr>
              <a:cxnSpLocks noChangeShapeType="1"/>
              <a:stCxn id="46116" idx="3"/>
              <a:endCxn id="46113" idx="17"/>
            </p:cNvCxnSpPr>
            <p:nvPr/>
          </p:nvCxnSpPr>
          <p:spPr bwMode="auto">
            <a:xfrm>
              <a:off x="4265" y="2250"/>
              <a:ext cx="195" cy="2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5" name="AutoShape 46"/>
            <p:cNvCxnSpPr>
              <a:cxnSpLocks noChangeShapeType="1"/>
              <a:stCxn id="46115" idx="29"/>
              <a:endCxn id="46112" idx="14"/>
            </p:cNvCxnSpPr>
            <p:nvPr/>
          </p:nvCxnSpPr>
          <p:spPr bwMode="auto">
            <a:xfrm flipH="1">
              <a:off x="4866" y="2250"/>
              <a:ext cx="176" cy="2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6" name="AutoShape 47"/>
            <p:cNvCxnSpPr>
              <a:cxnSpLocks noChangeShapeType="1"/>
              <a:stCxn id="46115" idx="4"/>
              <a:endCxn id="46111" idx="17"/>
            </p:cNvCxnSpPr>
            <p:nvPr/>
          </p:nvCxnSpPr>
          <p:spPr bwMode="auto">
            <a:xfrm>
              <a:off x="5199" y="2230"/>
              <a:ext cx="176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7" name="AutoShape 48"/>
            <p:cNvCxnSpPr>
              <a:cxnSpLocks noChangeShapeType="1"/>
              <a:stCxn id="46112" idx="27"/>
              <a:endCxn id="46119" idx="16"/>
            </p:cNvCxnSpPr>
            <p:nvPr/>
          </p:nvCxnSpPr>
          <p:spPr bwMode="auto">
            <a:xfrm flipH="1">
              <a:off x="4530" y="2719"/>
              <a:ext cx="186" cy="30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8" name="AutoShape 49"/>
            <p:cNvCxnSpPr>
              <a:cxnSpLocks noChangeShapeType="1"/>
              <a:stCxn id="46112" idx="4"/>
              <a:endCxn id="46118" idx="16"/>
            </p:cNvCxnSpPr>
            <p:nvPr/>
          </p:nvCxnSpPr>
          <p:spPr bwMode="auto">
            <a:xfrm>
              <a:off x="4912" y="2739"/>
              <a:ext cx="195" cy="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39" name="Rectangle 50"/>
            <p:cNvSpPr>
              <a:spLocks noChangeArrowheads="1"/>
            </p:cNvSpPr>
            <p:nvPr/>
          </p:nvSpPr>
          <p:spPr bwMode="auto">
            <a:xfrm>
              <a:off x="4610" y="154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en-US" sz="2400" b="1"/>
            </a:p>
          </p:txBody>
        </p:sp>
        <p:sp>
          <p:nvSpPr>
            <p:cNvPr id="46140" name="Rectangle 51"/>
            <p:cNvSpPr>
              <a:spLocks noChangeArrowheads="1"/>
            </p:cNvSpPr>
            <p:nvPr/>
          </p:nvSpPr>
          <p:spPr bwMode="auto">
            <a:xfrm>
              <a:off x="4991" y="144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800" b="1" i="1">
                  <a:latin typeface="Helvetica" panose="020B0604020202020204" pitchFamily="34" charset="0"/>
                </a:rPr>
                <a:t>x</a:t>
              </a:r>
            </a:p>
          </p:txBody>
        </p:sp>
        <p:sp>
          <p:nvSpPr>
            <p:cNvPr id="46141" name="Line 52"/>
            <p:cNvSpPr>
              <a:spLocks noChangeShapeType="1"/>
            </p:cNvSpPr>
            <p:nvPr/>
          </p:nvSpPr>
          <p:spPr bwMode="auto">
            <a:xfrm flipH="1">
              <a:off x="4752" y="15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46142" name="AutoShape 53"/>
            <p:cNvCxnSpPr>
              <a:cxnSpLocks noChangeShapeType="1"/>
              <a:stCxn id="46119" idx="1"/>
              <a:endCxn id="46120" idx="19"/>
            </p:cNvCxnSpPr>
            <p:nvPr/>
          </p:nvCxnSpPr>
          <p:spPr bwMode="auto">
            <a:xfrm>
              <a:off x="4553" y="3284"/>
              <a:ext cx="194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7162800" y="2362200"/>
            <a:ext cx="457200" cy="514350"/>
            <a:chOff x="4633" y="336"/>
            <a:chExt cx="241" cy="250"/>
          </a:xfrm>
        </p:grpSpPr>
        <p:sp>
          <p:nvSpPr>
            <p:cNvPr id="46092" name="Freeform 55"/>
            <p:cNvSpPr>
              <a:spLocks/>
            </p:cNvSpPr>
            <p:nvPr/>
          </p:nvSpPr>
          <p:spPr bwMode="auto">
            <a:xfrm>
              <a:off x="4633" y="336"/>
              <a:ext cx="241" cy="250"/>
            </a:xfrm>
            <a:custGeom>
              <a:avLst/>
              <a:gdLst>
                <a:gd name="T0" fmla="*/ 119 w 304"/>
                <a:gd name="T1" fmla="*/ 250 h 284"/>
                <a:gd name="T2" fmla="*/ 146 w 304"/>
                <a:gd name="T3" fmla="*/ 246 h 284"/>
                <a:gd name="T4" fmla="*/ 168 w 304"/>
                <a:gd name="T5" fmla="*/ 239 h 284"/>
                <a:gd name="T6" fmla="*/ 188 w 304"/>
                <a:gd name="T7" fmla="*/ 226 h 284"/>
                <a:gd name="T8" fmla="*/ 207 w 304"/>
                <a:gd name="T9" fmla="*/ 211 h 284"/>
                <a:gd name="T10" fmla="*/ 222 w 304"/>
                <a:gd name="T11" fmla="*/ 195 h 284"/>
                <a:gd name="T12" fmla="*/ 233 w 304"/>
                <a:gd name="T13" fmla="*/ 172 h 284"/>
                <a:gd name="T14" fmla="*/ 241 w 304"/>
                <a:gd name="T15" fmla="*/ 148 h 284"/>
                <a:gd name="T16" fmla="*/ 241 w 304"/>
                <a:gd name="T17" fmla="*/ 125 h 284"/>
                <a:gd name="T18" fmla="*/ 241 w 304"/>
                <a:gd name="T19" fmla="*/ 101 h 284"/>
                <a:gd name="T20" fmla="*/ 233 w 304"/>
                <a:gd name="T21" fmla="*/ 78 h 284"/>
                <a:gd name="T22" fmla="*/ 222 w 304"/>
                <a:gd name="T23" fmla="*/ 55 h 284"/>
                <a:gd name="T24" fmla="*/ 207 w 304"/>
                <a:gd name="T25" fmla="*/ 35 h 284"/>
                <a:gd name="T26" fmla="*/ 188 w 304"/>
                <a:gd name="T27" fmla="*/ 23 h 284"/>
                <a:gd name="T28" fmla="*/ 168 w 304"/>
                <a:gd name="T29" fmla="*/ 11 h 284"/>
                <a:gd name="T30" fmla="*/ 146 w 304"/>
                <a:gd name="T31" fmla="*/ 4 h 284"/>
                <a:gd name="T32" fmla="*/ 119 w 304"/>
                <a:gd name="T33" fmla="*/ 0 h 284"/>
                <a:gd name="T34" fmla="*/ 96 w 304"/>
                <a:gd name="T35" fmla="*/ 4 h 284"/>
                <a:gd name="T36" fmla="*/ 73 w 304"/>
                <a:gd name="T37" fmla="*/ 11 h 284"/>
                <a:gd name="T38" fmla="*/ 54 w 304"/>
                <a:gd name="T39" fmla="*/ 23 h 284"/>
                <a:gd name="T40" fmla="*/ 35 w 304"/>
                <a:gd name="T41" fmla="*/ 35 h 284"/>
                <a:gd name="T42" fmla="*/ 19 w 304"/>
                <a:gd name="T43" fmla="*/ 55 h 284"/>
                <a:gd name="T44" fmla="*/ 8 w 304"/>
                <a:gd name="T45" fmla="*/ 78 h 284"/>
                <a:gd name="T46" fmla="*/ 0 w 304"/>
                <a:gd name="T47" fmla="*/ 101 h 284"/>
                <a:gd name="T48" fmla="*/ 0 w 304"/>
                <a:gd name="T49" fmla="*/ 125 h 284"/>
                <a:gd name="T50" fmla="*/ 0 w 304"/>
                <a:gd name="T51" fmla="*/ 148 h 284"/>
                <a:gd name="T52" fmla="*/ 8 w 304"/>
                <a:gd name="T53" fmla="*/ 172 h 284"/>
                <a:gd name="T54" fmla="*/ 19 w 304"/>
                <a:gd name="T55" fmla="*/ 195 h 284"/>
                <a:gd name="T56" fmla="*/ 35 w 304"/>
                <a:gd name="T57" fmla="*/ 211 h 284"/>
                <a:gd name="T58" fmla="*/ 54 w 304"/>
                <a:gd name="T59" fmla="*/ 226 h 284"/>
                <a:gd name="T60" fmla="*/ 73 w 304"/>
                <a:gd name="T61" fmla="*/ 239 h 284"/>
                <a:gd name="T62" fmla="*/ 96 w 304"/>
                <a:gd name="T63" fmla="*/ 246 h 284"/>
                <a:gd name="T64" fmla="*/ 119 w 304"/>
                <a:gd name="T65" fmla="*/ 25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4"/>
                <a:gd name="T100" fmla="*/ 0 h 284"/>
                <a:gd name="T101" fmla="*/ 304 w 304"/>
                <a:gd name="T102" fmla="*/ 284 h 2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4" h="284">
                  <a:moveTo>
                    <a:pt x="150" y="284"/>
                  </a:moveTo>
                  <a:lnTo>
                    <a:pt x="184" y="279"/>
                  </a:lnTo>
                  <a:lnTo>
                    <a:pt x="212" y="271"/>
                  </a:lnTo>
                  <a:lnTo>
                    <a:pt x="237" y="257"/>
                  </a:lnTo>
                  <a:lnTo>
                    <a:pt x="261" y="240"/>
                  </a:lnTo>
                  <a:lnTo>
                    <a:pt x="280" y="222"/>
                  </a:lnTo>
                  <a:lnTo>
                    <a:pt x="294" y="195"/>
                  </a:lnTo>
                  <a:lnTo>
                    <a:pt x="304" y="168"/>
                  </a:lnTo>
                  <a:lnTo>
                    <a:pt x="304" y="142"/>
                  </a:lnTo>
                  <a:lnTo>
                    <a:pt x="304" y="115"/>
                  </a:lnTo>
                  <a:lnTo>
                    <a:pt x="294" y="89"/>
                  </a:lnTo>
                  <a:lnTo>
                    <a:pt x="280" y="62"/>
                  </a:lnTo>
                  <a:lnTo>
                    <a:pt x="261" y="40"/>
                  </a:lnTo>
                  <a:lnTo>
                    <a:pt x="237" y="26"/>
                  </a:lnTo>
                  <a:lnTo>
                    <a:pt x="212" y="13"/>
                  </a:lnTo>
                  <a:lnTo>
                    <a:pt x="184" y="4"/>
                  </a:lnTo>
                  <a:lnTo>
                    <a:pt x="150" y="0"/>
                  </a:lnTo>
                  <a:lnTo>
                    <a:pt x="121" y="4"/>
                  </a:lnTo>
                  <a:lnTo>
                    <a:pt x="92" y="13"/>
                  </a:lnTo>
                  <a:lnTo>
                    <a:pt x="68" y="26"/>
                  </a:lnTo>
                  <a:lnTo>
                    <a:pt x="44" y="40"/>
                  </a:lnTo>
                  <a:lnTo>
                    <a:pt x="24" y="62"/>
                  </a:lnTo>
                  <a:lnTo>
                    <a:pt x="10" y="89"/>
                  </a:lnTo>
                  <a:lnTo>
                    <a:pt x="0" y="115"/>
                  </a:lnTo>
                  <a:lnTo>
                    <a:pt x="0" y="142"/>
                  </a:lnTo>
                  <a:lnTo>
                    <a:pt x="0" y="168"/>
                  </a:lnTo>
                  <a:lnTo>
                    <a:pt x="10" y="195"/>
                  </a:lnTo>
                  <a:lnTo>
                    <a:pt x="24" y="222"/>
                  </a:lnTo>
                  <a:lnTo>
                    <a:pt x="44" y="240"/>
                  </a:lnTo>
                  <a:lnTo>
                    <a:pt x="68" y="257"/>
                  </a:lnTo>
                  <a:lnTo>
                    <a:pt x="92" y="271"/>
                  </a:lnTo>
                  <a:lnTo>
                    <a:pt x="121" y="279"/>
                  </a:lnTo>
                  <a:lnTo>
                    <a:pt x="150" y="284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093" name="Rectangle 56"/>
            <p:cNvSpPr>
              <a:spLocks noChangeArrowheads="1"/>
            </p:cNvSpPr>
            <p:nvPr/>
          </p:nvSpPr>
          <p:spPr bwMode="auto">
            <a:xfrm>
              <a:off x="4706" y="365"/>
              <a:ext cx="12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en-US" sz="2400" b="1"/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7010400" y="4310063"/>
            <a:ext cx="609600" cy="1328737"/>
            <a:chOff x="4416" y="2715"/>
            <a:chExt cx="384" cy="837"/>
          </a:xfrm>
        </p:grpSpPr>
        <p:cxnSp>
          <p:nvCxnSpPr>
            <p:cNvPr id="46088" name="AutoShape 58"/>
            <p:cNvCxnSpPr>
              <a:cxnSpLocks noChangeShapeType="1"/>
            </p:cNvCxnSpPr>
            <p:nvPr/>
          </p:nvCxnSpPr>
          <p:spPr bwMode="auto">
            <a:xfrm flipH="1">
              <a:off x="4535" y="2715"/>
              <a:ext cx="187" cy="309"/>
            </a:xfrm>
            <a:prstGeom prst="straightConnector1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89" name="AutoShape 59"/>
            <p:cNvCxnSpPr>
              <a:cxnSpLocks noChangeShapeType="1"/>
            </p:cNvCxnSpPr>
            <p:nvPr/>
          </p:nvCxnSpPr>
          <p:spPr bwMode="auto">
            <a:xfrm>
              <a:off x="4558" y="3280"/>
              <a:ext cx="194" cy="272"/>
            </a:xfrm>
            <a:prstGeom prst="straightConnector1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090" name="Rectangle 60"/>
            <p:cNvSpPr>
              <a:spLocks noChangeArrowheads="1"/>
            </p:cNvSpPr>
            <p:nvPr/>
          </p:nvSpPr>
          <p:spPr bwMode="auto">
            <a:xfrm>
              <a:off x="4416" y="2976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091" name="Line 61"/>
            <p:cNvSpPr>
              <a:spLocks noChangeShapeType="1"/>
            </p:cNvSpPr>
            <p:nvPr/>
          </p:nvSpPr>
          <p:spPr bwMode="auto">
            <a:xfrm>
              <a:off x="4800" y="278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51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binary tree, every node can have a maximum of two children but there is no need to maintain the order of nodes basing on their values.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“Binary </a:t>
            </a:r>
            <a:r>
              <a:rPr lang="en-US" b="1" dirty="0"/>
              <a:t>Search Tree is a binary tree in which every node contains only smaller values in its left subtree and only larger values in its right </a:t>
            </a:r>
            <a:r>
              <a:rPr lang="en-US" b="1" dirty="0" smtClean="0"/>
              <a:t>subtree”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many </a:t>
            </a:r>
            <a:r>
              <a:rPr lang="en-US" b="1" dirty="0"/>
              <a:t>search </a:t>
            </a:r>
            <a:r>
              <a:rPr lang="en-US" b="1" dirty="0" smtClean="0"/>
              <a:t>applications  </a:t>
            </a:r>
            <a:r>
              <a:rPr lang="en-US" dirty="0" smtClean="0"/>
              <a:t>where values are keep on changing.</a:t>
            </a:r>
          </a:p>
          <a:p>
            <a:pPr lvl="1"/>
            <a:r>
              <a:rPr lang="en-US" dirty="0" smtClean="0"/>
              <a:t>Maps</a:t>
            </a:r>
          </a:p>
          <a:p>
            <a:pPr lvl="1"/>
            <a:r>
              <a:rPr lang="en-US" dirty="0" smtClean="0"/>
              <a:t>Video Games</a:t>
            </a:r>
          </a:p>
          <a:p>
            <a:pPr lvl="1"/>
            <a:r>
              <a:rPr lang="en-US" dirty="0" smtClean="0"/>
              <a:t>Syntax tree</a:t>
            </a:r>
          </a:p>
        </p:txBody>
      </p:sp>
    </p:spTree>
    <p:extLst>
      <p:ext uri="{BB962C8B-B14F-4D97-AF65-F5344CB8AC3E}">
        <p14:creationId xmlns:p14="http://schemas.microsoft.com/office/powerpoint/2010/main" val="33798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Operations on a Binary Search </a:t>
            </a:r>
            <a:r>
              <a:rPr lang="en-US" b="1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operations are performed on a binary search tree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Search</a:t>
            </a:r>
          </a:p>
          <a:p>
            <a:r>
              <a:rPr lang="en-US" b="1" dirty="0"/>
              <a:t>Insertion</a:t>
            </a:r>
          </a:p>
          <a:p>
            <a:r>
              <a:rPr lang="en-US" b="1" dirty="0"/>
              <a:t>Deletion</a:t>
            </a:r>
          </a:p>
        </p:txBody>
      </p:sp>
    </p:spTree>
    <p:extLst>
      <p:ext uri="{BB962C8B-B14F-4D97-AF65-F5344CB8AC3E}">
        <p14:creationId xmlns:p14="http://schemas.microsoft.com/office/powerpoint/2010/main" val="9830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Insertion /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10,12,5,4,20,8,7,15,13</a:t>
            </a:r>
            <a:endParaRPr lang="en-US" b="1" dirty="0"/>
          </a:p>
          <a:p>
            <a:endParaRPr lang="en-US" dirty="0"/>
          </a:p>
        </p:txBody>
      </p:sp>
      <p:pic>
        <p:nvPicPr>
          <p:cNvPr id="1026" name="Picture 2" descr="binary search tree constru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458200" cy="534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4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985274-AD15-49A3-B2A6-922F62C4A02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609600" y="38100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b="1" dirty="0">
                <a:latin typeface="+mj-lt"/>
                <a:ea typeface="+mj-ea"/>
                <a:cs typeface="+mj-cs"/>
              </a:rPr>
              <a:t>Deletion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457200" y="1371600"/>
            <a:ext cx="8686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latin typeface="Helvetica" panose="020B0604020202020204" pitchFamily="34" charset="0"/>
              </a:rPr>
              <a:t>To delete a node </a:t>
            </a:r>
            <a:r>
              <a:rPr lang="en-US" altLang="en-US" sz="2800" b="1" i="1">
                <a:latin typeface="Helvetica" panose="020B0604020202020204" pitchFamily="34" charset="0"/>
              </a:rPr>
              <a:t>x</a:t>
            </a:r>
            <a:r>
              <a:rPr lang="en-US" altLang="en-US" sz="2800">
                <a:latin typeface="Helvetica" panose="020B0604020202020204" pitchFamily="34" charset="0"/>
              </a:rPr>
              <a:t> from a BST, three cases can be considered: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2800">
                <a:latin typeface="Helvetica" panose="020B0604020202020204" pitchFamily="34" charset="0"/>
              </a:rPr>
              <a:t> </a:t>
            </a:r>
            <a:r>
              <a:rPr lang="en-US" altLang="en-US" sz="2800" b="1" i="1">
                <a:latin typeface="Helvetica" panose="020B0604020202020204" pitchFamily="34" charset="0"/>
              </a:rPr>
              <a:t>x</a:t>
            </a:r>
            <a:r>
              <a:rPr lang="en-US" altLang="en-US" sz="2800">
                <a:latin typeface="Helvetica" panose="020B0604020202020204" pitchFamily="34" charset="0"/>
              </a:rPr>
              <a:t> is a leaf.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2800">
                <a:latin typeface="Helvetica" panose="020B0604020202020204" pitchFamily="34" charset="0"/>
              </a:rPr>
              <a:t> </a:t>
            </a:r>
            <a:r>
              <a:rPr lang="en-US" altLang="en-US" sz="2800" b="1" i="1">
                <a:latin typeface="Helvetica" panose="020B0604020202020204" pitchFamily="34" charset="0"/>
              </a:rPr>
              <a:t>x</a:t>
            </a:r>
            <a:r>
              <a:rPr lang="en-US" altLang="en-US" sz="2800">
                <a:latin typeface="Helvetica" panose="020B0604020202020204" pitchFamily="34" charset="0"/>
              </a:rPr>
              <a:t> has one child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2800">
                <a:latin typeface="Helvetica" panose="020B0604020202020204" pitchFamily="34" charset="0"/>
              </a:rPr>
              <a:t> </a:t>
            </a:r>
            <a:r>
              <a:rPr lang="en-US" altLang="en-US" sz="2800" b="1" i="1">
                <a:latin typeface="Helvetica" panose="020B0604020202020204" pitchFamily="34" charset="0"/>
              </a:rPr>
              <a:t>x</a:t>
            </a:r>
            <a:r>
              <a:rPr lang="en-US" altLang="en-US" sz="2800">
                <a:latin typeface="Helvetica" panose="020B0604020202020204" pitchFamily="34" charset="0"/>
              </a:rPr>
              <a:t> has two children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 i="1">
                <a:latin typeface="Helvetica" panose="020B0604020202020204" pitchFamily="34" charset="0"/>
              </a:rPr>
              <a:t>x</a:t>
            </a:r>
            <a:r>
              <a:rPr lang="en-US" altLang="en-US" sz="2800">
                <a:latin typeface="Helvetica" panose="020B0604020202020204" pitchFamily="34" charset="0"/>
              </a:rPr>
              <a:t> is a leaf: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800">
                <a:latin typeface="Helvetica" panose="020B0604020202020204" pitchFamily="34" charset="0"/>
              </a:rPr>
              <a:t>If </a:t>
            </a:r>
            <a:r>
              <a:rPr lang="en-US" altLang="en-US" sz="2800" b="1" i="1">
                <a:latin typeface="Helvetica" panose="020B0604020202020204" pitchFamily="34" charset="0"/>
              </a:rPr>
              <a:t>x</a:t>
            </a:r>
            <a:r>
              <a:rPr lang="en-US" altLang="en-US" sz="2800">
                <a:latin typeface="Helvetica" panose="020B0604020202020204" pitchFamily="34" charset="0"/>
              </a:rPr>
              <a:t> is the left child of its parent then make the left pointer of </a:t>
            </a:r>
            <a:r>
              <a:rPr lang="en-US" altLang="en-US" sz="2800" b="1" i="1">
                <a:latin typeface="Helvetica" panose="020B0604020202020204" pitchFamily="34" charset="0"/>
              </a:rPr>
              <a:t>x</a:t>
            </a:r>
            <a:r>
              <a:rPr lang="en-US" altLang="en-US" sz="2800">
                <a:latin typeface="Helvetica" panose="020B0604020202020204" pitchFamily="34" charset="0"/>
              </a:rPr>
              <a:t>’s parent a </a:t>
            </a:r>
            <a:r>
              <a:rPr lang="en-US" altLang="en-US" sz="2800" b="1" i="1">
                <a:latin typeface="Helvetica" panose="020B0604020202020204" pitchFamily="34" charset="0"/>
              </a:rPr>
              <a:t>null </a:t>
            </a:r>
            <a:r>
              <a:rPr lang="en-US" altLang="en-US" sz="2800">
                <a:latin typeface="Helvetica" panose="020B0604020202020204" pitchFamily="34" charset="0"/>
              </a:rPr>
              <a:t>pointer.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800">
                <a:latin typeface="Helvetica" panose="020B0604020202020204" pitchFamily="34" charset="0"/>
              </a:rPr>
              <a:t>If </a:t>
            </a:r>
            <a:r>
              <a:rPr lang="en-US" altLang="en-US" sz="2800" b="1" i="1">
                <a:latin typeface="Helvetica" panose="020B0604020202020204" pitchFamily="34" charset="0"/>
              </a:rPr>
              <a:t>x</a:t>
            </a:r>
            <a:r>
              <a:rPr lang="en-US" altLang="en-US" sz="2800">
                <a:latin typeface="Helvetica" panose="020B0604020202020204" pitchFamily="34" charset="0"/>
              </a:rPr>
              <a:t> is the right child of its parent, then make the right pointer of </a:t>
            </a:r>
            <a:r>
              <a:rPr lang="en-US" altLang="en-US" sz="2800" b="1" i="1">
                <a:latin typeface="Helvetica" panose="020B0604020202020204" pitchFamily="34" charset="0"/>
              </a:rPr>
              <a:t>x</a:t>
            </a:r>
            <a:r>
              <a:rPr lang="en-US" altLang="en-US" sz="2800">
                <a:latin typeface="Helvetica" panose="020B0604020202020204" pitchFamily="34" charset="0"/>
              </a:rPr>
              <a:t>’s parent a </a:t>
            </a:r>
            <a:r>
              <a:rPr lang="en-US" altLang="en-US" sz="2800" b="1" i="1">
                <a:latin typeface="Helvetica" panose="020B0604020202020204" pitchFamily="34" charset="0"/>
              </a:rPr>
              <a:t>null </a:t>
            </a:r>
            <a:r>
              <a:rPr lang="en-US" altLang="en-US" sz="2800">
                <a:latin typeface="Helvetica" panose="020B0604020202020204" pitchFamily="34" charset="0"/>
              </a:rPr>
              <a:t>pointer.</a:t>
            </a:r>
          </a:p>
        </p:txBody>
      </p:sp>
    </p:spTree>
    <p:extLst>
      <p:ext uri="{BB962C8B-B14F-4D97-AF65-F5344CB8AC3E}">
        <p14:creationId xmlns:p14="http://schemas.microsoft.com/office/powerpoint/2010/main" val="324197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D9B99C-93F6-4247-A084-C72B4AC5CE1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609600" y="38100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 b="1" dirty="0"/>
              <a:t>Deletion</a:t>
            </a:r>
            <a:endParaRPr lang="en-US" altLang="en-US" sz="4400" dirty="0">
              <a:solidFill>
                <a:schemeClr val="tx2"/>
              </a:solidFill>
            </a:endParaRPr>
          </a:p>
        </p:txBody>
      </p:sp>
      <p:grpSp>
        <p:nvGrpSpPr>
          <p:cNvPr id="41988" name="Group 3"/>
          <p:cNvGrpSpPr>
            <a:grpSpLocks/>
          </p:cNvGrpSpPr>
          <p:nvPr/>
        </p:nvGrpSpPr>
        <p:grpSpPr bwMode="auto">
          <a:xfrm>
            <a:off x="4953000" y="1676400"/>
            <a:ext cx="4191000" cy="3810000"/>
            <a:chOff x="3120" y="1056"/>
            <a:chExt cx="2640" cy="2400"/>
          </a:xfrm>
        </p:grpSpPr>
        <p:sp>
          <p:nvSpPr>
            <p:cNvPr id="41993" name="Text Box 4"/>
            <p:cNvSpPr txBox="1">
              <a:spLocks noChangeArrowheads="1"/>
            </p:cNvSpPr>
            <p:nvPr/>
          </p:nvSpPr>
          <p:spPr bwMode="auto">
            <a:xfrm>
              <a:off x="4282" y="1625"/>
              <a:ext cx="3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/>
                <a:t>O</a:t>
              </a:r>
            </a:p>
          </p:txBody>
        </p:sp>
        <p:sp>
          <p:nvSpPr>
            <p:cNvPr id="41994" name="Text Box 5"/>
            <p:cNvSpPr txBox="1">
              <a:spLocks noChangeArrowheads="1"/>
            </p:cNvSpPr>
            <p:nvPr/>
          </p:nvSpPr>
          <p:spPr bwMode="auto">
            <a:xfrm>
              <a:off x="4883" y="3168"/>
              <a:ext cx="3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/>
                <a:t>T</a:t>
              </a:r>
            </a:p>
          </p:txBody>
        </p:sp>
        <p:sp>
          <p:nvSpPr>
            <p:cNvPr id="41995" name="Text Box 6"/>
            <p:cNvSpPr txBox="1">
              <a:spLocks noChangeArrowheads="1"/>
            </p:cNvSpPr>
            <p:nvPr/>
          </p:nvSpPr>
          <p:spPr bwMode="auto">
            <a:xfrm>
              <a:off x="5443" y="2654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/>
                <a:t>U</a:t>
              </a:r>
            </a:p>
          </p:txBody>
        </p:sp>
        <p:sp>
          <p:nvSpPr>
            <p:cNvPr id="41996" name="Text Box 7"/>
            <p:cNvSpPr txBox="1">
              <a:spLocks noChangeArrowheads="1"/>
            </p:cNvSpPr>
            <p:nvPr/>
          </p:nvSpPr>
          <p:spPr bwMode="auto">
            <a:xfrm>
              <a:off x="3165" y="2654"/>
              <a:ext cx="3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/>
                <a:t>E</a:t>
              </a:r>
            </a:p>
          </p:txBody>
        </p:sp>
        <p:sp>
          <p:nvSpPr>
            <p:cNvPr id="41997" name="Text Box 8"/>
            <p:cNvSpPr txBox="1">
              <a:spLocks noChangeArrowheads="1"/>
            </p:cNvSpPr>
            <p:nvPr/>
          </p:nvSpPr>
          <p:spPr bwMode="auto">
            <a:xfrm>
              <a:off x="3710" y="2140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/>
                <a:t>H</a:t>
              </a:r>
            </a:p>
          </p:txBody>
        </p:sp>
        <p:sp>
          <p:nvSpPr>
            <p:cNvPr id="41998" name="Text Box 9"/>
            <p:cNvSpPr txBox="1">
              <a:spLocks noChangeArrowheads="1"/>
            </p:cNvSpPr>
            <p:nvPr/>
          </p:nvSpPr>
          <p:spPr bwMode="auto">
            <a:xfrm>
              <a:off x="3710" y="1111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/>
                <a:t>C</a:t>
              </a:r>
            </a:p>
          </p:txBody>
        </p:sp>
        <p:sp>
          <p:nvSpPr>
            <p:cNvPr id="41999" name="Text Box 10"/>
            <p:cNvSpPr txBox="1">
              <a:spLocks noChangeArrowheads="1"/>
            </p:cNvSpPr>
            <p:nvPr/>
          </p:nvSpPr>
          <p:spPr bwMode="auto">
            <a:xfrm>
              <a:off x="4894" y="2140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/>
                <a:t>P</a:t>
              </a:r>
            </a:p>
          </p:txBody>
        </p:sp>
        <p:sp>
          <p:nvSpPr>
            <p:cNvPr id="42000" name="Oval 11"/>
            <p:cNvSpPr>
              <a:spLocks noChangeArrowheads="1"/>
            </p:cNvSpPr>
            <p:nvPr/>
          </p:nvSpPr>
          <p:spPr bwMode="auto">
            <a:xfrm>
              <a:off x="4853" y="3113"/>
              <a:ext cx="237" cy="343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01" name="Oval 12"/>
            <p:cNvSpPr>
              <a:spLocks noChangeArrowheads="1"/>
            </p:cNvSpPr>
            <p:nvPr/>
          </p:nvSpPr>
          <p:spPr bwMode="auto">
            <a:xfrm>
              <a:off x="4275" y="1570"/>
              <a:ext cx="237" cy="343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02" name="Oval 13"/>
            <p:cNvSpPr>
              <a:spLocks noChangeArrowheads="1"/>
            </p:cNvSpPr>
            <p:nvPr/>
          </p:nvSpPr>
          <p:spPr bwMode="auto">
            <a:xfrm>
              <a:off x="4853" y="2085"/>
              <a:ext cx="237" cy="34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03" name="Oval 14"/>
            <p:cNvSpPr>
              <a:spLocks noChangeArrowheads="1"/>
            </p:cNvSpPr>
            <p:nvPr/>
          </p:nvSpPr>
          <p:spPr bwMode="auto">
            <a:xfrm>
              <a:off x="3698" y="1056"/>
              <a:ext cx="237" cy="343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42004" name="AutoShape 15"/>
            <p:cNvCxnSpPr>
              <a:cxnSpLocks noChangeShapeType="1"/>
              <a:stCxn id="42003" idx="5"/>
              <a:endCxn id="42001" idx="1"/>
            </p:cNvCxnSpPr>
            <p:nvPr/>
          </p:nvCxnSpPr>
          <p:spPr bwMode="auto">
            <a:xfrm>
              <a:off x="3900" y="1349"/>
              <a:ext cx="409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5" name="AutoShape 16"/>
            <p:cNvCxnSpPr>
              <a:cxnSpLocks noChangeShapeType="1"/>
              <a:stCxn id="42001" idx="5"/>
              <a:endCxn id="42002" idx="1"/>
            </p:cNvCxnSpPr>
            <p:nvPr/>
          </p:nvCxnSpPr>
          <p:spPr bwMode="auto">
            <a:xfrm>
              <a:off x="4478" y="1863"/>
              <a:ext cx="409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06" name="Oval 17"/>
            <p:cNvSpPr>
              <a:spLocks noChangeArrowheads="1"/>
            </p:cNvSpPr>
            <p:nvPr/>
          </p:nvSpPr>
          <p:spPr bwMode="auto">
            <a:xfrm>
              <a:off x="5430" y="2599"/>
              <a:ext cx="238" cy="343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42007" name="AutoShape 18"/>
            <p:cNvCxnSpPr>
              <a:cxnSpLocks noChangeShapeType="1"/>
              <a:stCxn id="42002" idx="5"/>
              <a:endCxn id="42006" idx="1"/>
            </p:cNvCxnSpPr>
            <p:nvPr/>
          </p:nvCxnSpPr>
          <p:spPr bwMode="auto">
            <a:xfrm>
              <a:off x="5055" y="2377"/>
              <a:ext cx="410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08" name="Oval 19"/>
            <p:cNvSpPr>
              <a:spLocks noChangeArrowheads="1"/>
            </p:cNvSpPr>
            <p:nvPr/>
          </p:nvSpPr>
          <p:spPr bwMode="auto">
            <a:xfrm>
              <a:off x="3698" y="2085"/>
              <a:ext cx="238" cy="34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42009" name="AutoShape 20"/>
            <p:cNvCxnSpPr>
              <a:cxnSpLocks noChangeShapeType="1"/>
              <a:stCxn id="42001" idx="3"/>
              <a:endCxn id="42008" idx="7"/>
            </p:cNvCxnSpPr>
            <p:nvPr/>
          </p:nvCxnSpPr>
          <p:spPr bwMode="auto">
            <a:xfrm flipH="1">
              <a:off x="3900" y="1863"/>
              <a:ext cx="409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10" name="Oval 21"/>
            <p:cNvSpPr>
              <a:spLocks noChangeArrowheads="1"/>
            </p:cNvSpPr>
            <p:nvPr/>
          </p:nvSpPr>
          <p:spPr bwMode="auto">
            <a:xfrm>
              <a:off x="3120" y="2599"/>
              <a:ext cx="237" cy="343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42011" name="AutoShape 22"/>
            <p:cNvCxnSpPr>
              <a:cxnSpLocks noChangeShapeType="1"/>
              <a:stCxn id="42008" idx="3"/>
              <a:endCxn id="42010" idx="7"/>
            </p:cNvCxnSpPr>
            <p:nvPr/>
          </p:nvCxnSpPr>
          <p:spPr bwMode="auto">
            <a:xfrm flipH="1">
              <a:off x="3323" y="2377"/>
              <a:ext cx="410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12" name="AutoShape 23"/>
            <p:cNvCxnSpPr>
              <a:cxnSpLocks noChangeShapeType="1"/>
              <a:stCxn id="42006" idx="3"/>
              <a:endCxn id="42000" idx="7"/>
            </p:cNvCxnSpPr>
            <p:nvPr/>
          </p:nvCxnSpPr>
          <p:spPr bwMode="auto">
            <a:xfrm flipH="1">
              <a:off x="5055" y="2892"/>
              <a:ext cx="410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13" name="Text Box 24"/>
            <p:cNvSpPr txBox="1">
              <a:spLocks noChangeArrowheads="1"/>
            </p:cNvSpPr>
            <p:nvPr/>
          </p:nvSpPr>
          <p:spPr bwMode="auto">
            <a:xfrm>
              <a:off x="3753" y="3161"/>
              <a:ext cx="3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/>
                <a:t>I</a:t>
              </a:r>
            </a:p>
          </p:txBody>
        </p:sp>
        <p:sp>
          <p:nvSpPr>
            <p:cNvPr id="42014" name="Text Box 25"/>
            <p:cNvSpPr txBox="1">
              <a:spLocks noChangeArrowheads="1"/>
            </p:cNvSpPr>
            <p:nvPr/>
          </p:nvSpPr>
          <p:spPr bwMode="auto">
            <a:xfrm>
              <a:off x="4288" y="2647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/>
                <a:t>M</a:t>
              </a:r>
            </a:p>
          </p:txBody>
        </p:sp>
        <p:sp>
          <p:nvSpPr>
            <p:cNvPr id="42015" name="Oval 26"/>
            <p:cNvSpPr>
              <a:spLocks noChangeArrowheads="1"/>
            </p:cNvSpPr>
            <p:nvPr/>
          </p:nvSpPr>
          <p:spPr bwMode="auto">
            <a:xfrm>
              <a:off x="3698" y="3106"/>
              <a:ext cx="237" cy="343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16" name="Oval 27"/>
            <p:cNvSpPr>
              <a:spLocks noChangeArrowheads="1"/>
            </p:cNvSpPr>
            <p:nvPr/>
          </p:nvSpPr>
          <p:spPr bwMode="auto">
            <a:xfrm>
              <a:off x="4275" y="2592"/>
              <a:ext cx="238" cy="343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42017" name="AutoShape 28"/>
            <p:cNvCxnSpPr>
              <a:cxnSpLocks noChangeShapeType="1"/>
              <a:stCxn id="42008" idx="5"/>
              <a:endCxn id="42016" idx="1"/>
            </p:cNvCxnSpPr>
            <p:nvPr/>
          </p:nvCxnSpPr>
          <p:spPr bwMode="auto">
            <a:xfrm>
              <a:off x="3900" y="2377"/>
              <a:ext cx="410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18" name="AutoShape 29"/>
            <p:cNvCxnSpPr>
              <a:cxnSpLocks noChangeShapeType="1"/>
              <a:stCxn id="42016" idx="3"/>
              <a:endCxn id="42015" idx="7"/>
            </p:cNvCxnSpPr>
            <p:nvPr/>
          </p:nvCxnSpPr>
          <p:spPr bwMode="auto">
            <a:xfrm flipH="1">
              <a:off x="3900" y="2885"/>
              <a:ext cx="410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19" name="Text Box 30"/>
            <p:cNvSpPr txBox="1">
              <a:spLocks noChangeArrowheads="1"/>
            </p:cNvSpPr>
            <p:nvPr/>
          </p:nvSpPr>
          <p:spPr bwMode="auto">
            <a:xfrm>
              <a:off x="4248" y="3113"/>
              <a:ext cx="3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 i="1"/>
                <a:t>x</a:t>
              </a:r>
            </a:p>
          </p:txBody>
        </p:sp>
        <p:cxnSp>
          <p:nvCxnSpPr>
            <p:cNvPr id="42020" name="AutoShape 31"/>
            <p:cNvCxnSpPr>
              <a:cxnSpLocks noChangeShapeType="1"/>
              <a:stCxn id="42019" idx="1"/>
              <a:endCxn id="42015" idx="6"/>
            </p:cNvCxnSpPr>
            <p:nvPr/>
          </p:nvCxnSpPr>
          <p:spPr bwMode="auto">
            <a:xfrm flipH="1" flipV="1">
              <a:off x="3935" y="3277"/>
              <a:ext cx="313" cy="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7552" name="Rectangle 32"/>
          <p:cNvSpPr>
            <a:spLocks noChangeArrowheads="1"/>
          </p:cNvSpPr>
          <p:nvPr/>
        </p:nvSpPr>
        <p:spPr bwMode="auto">
          <a:xfrm>
            <a:off x="457200" y="1371600"/>
            <a:ext cx="4495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latin typeface="Helvetica" panose="020B0604020202020204" pitchFamily="34" charset="0"/>
              </a:rPr>
              <a:t>To delete the node containing I: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800">
                <a:latin typeface="Helvetica" panose="020B0604020202020204" pitchFamily="34" charset="0"/>
              </a:rPr>
              <a:t>Make the left pointer of M a </a:t>
            </a:r>
            <a:r>
              <a:rPr lang="en-US" altLang="en-US" sz="2800" b="1" i="1">
                <a:latin typeface="Helvetica" panose="020B0604020202020204" pitchFamily="34" charset="0"/>
              </a:rPr>
              <a:t>null</a:t>
            </a:r>
            <a:r>
              <a:rPr lang="en-US" altLang="en-US" sz="2800">
                <a:latin typeface="Helvetica" panose="020B0604020202020204" pitchFamily="34" charset="0"/>
              </a:rPr>
              <a:t> pointer.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800">
                <a:latin typeface="Helvetica" panose="020B0604020202020204" pitchFamily="34" charset="0"/>
              </a:rPr>
              <a:t>Return x to the heap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715000" y="4572000"/>
            <a:ext cx="1143000" cy="1066800"/>
            <a:chOff x="3600" y="2880"/>
            <a:chExt cx="720" cy="672"/>
          </a:xfrm>
        </p:grpSpPr>
        <p:sp>
          <p:nvSpPr>
            <p:cNvPr id="41991" name="Rectangle 34"/>
            <p:cNvSpPr>
              <a:spLocks noChangeArrowheads="1"/>
            </p:cNvSpPr>
            <p:nvPr/>
          </p:nvSpPr>
          <p:spPr bwMode="auto">
            <a:xfrm>
              <a:off x="3600" y="2976"/>
              <a:ext cx="48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41992" name="AutoShape 35"/>
            <p:cNvCxnSpPr>
              <a:cxnSpLocks noChangeShapeType="1"/>
            </p:cNvCxnSpPr>
            <p:nvPr/>
          </p:nvCxnSpPr>
          <p:spPr bwMode="auto">
            <a:xfrm flipH="1">
              <a:off x="3910" y="2880"/>
              <a:ext cx="410" cy="271"/>
            </a:xfrm>
            <a:prstGeom prst="straightConnector1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0985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5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958ECD-4AC1-41DC-8CE8-F0BA297A25B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609600" y="38100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 b="1" dirty="0"/>
              <a:t>Deletion</a:t>
            </a:r>
            <a:endParaRPr lang="en-US" altLang="en-US" sz="4400" dirty="0">
              <a:solidFill>
                <a:schemeClr val="tx2"/>
              </a:solidFill>
            </a:endParaRPr>
          </a:p>
        </p:txBody>
      </p:sp>
      <p:grpSp>
        <p:nvGrpSpPr>
          <p:cNvPr id="43012" name="Group 3"/>
          <p:cNvGrpSpPr>
            <a:grpSpLocks/>
          </p:cNvGrpSpPr>
          <p:nvPr/>
        </p:nvGrpSpPr>
        <p:grpSpPr bwMode="auto">
          <a:xfrm>
            <a:off x="4953000" y="1676400"/>
            <a:ext cx="4191000" cy="3810000"/>
            <a:chOff x="3120" y="1056"/>
            <a:chExt cx="2640" cy="2400"/>
          </a:xfrm>
        </p:grpSpPr>
        <p:sp>
          <p:nvSpPr>
            <p:cNvPr id="43019" name="Oval 4"/>
            <p:cNvSpPr>
              <a:spLocks noChangeArrowheads="1"/>
            </p:cNvSpPr>
            <p:nvPr/>
          </p:nvSpPr>
          <p:spPr bwMode="auto">
            <a:xfrm>
              <a:off x="4275" y="2592"/>
              <a:ext cx="238" cy="343"/>
            </a:xfrm>
            <a:prstGeom prst="ellipse">
              <a:avLst/>
            </a:prstGeom>
            <a:solidFill>
              <a:srgbClr val="ADADAD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274320" rIns="2743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20" name="Text Box 5"/>
            <p:cNvSpPr txBox="1">
              <a:spLocks noChangeArrowheads="1"/>
            </p:cNvSpPr>
            <p:nvPr/>
          </p:nvSpPr>
          <p:spPr bwMode="auto">
            <a:xfrm>
              <a:off x="4282" y="1625"/>
              <a:ext cx="3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/>
                <a:t>O</a:t>
              </a:r>
            </a:p>
          </p:txBody>
        </p:sp>
        <p:sp>
          <p:nvSpPr>
            <p:cNvPr id="43021" name="Text Box 6"/>
            <p:cNvSpPr txBox="1">
              <a:spLocks noChangeArrowheads="1"/>
            </p:cNvSpPr>
            <p:nvPr/>
          </p:nvSpPr>
          <p:spPr bwMode="auto">
            <a:xfrm>
              <a:off x="4883" y="3168"/>
              <a:ext cx="3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/>
                <a:t>T</a:t>
              </a:r>
            </a:p>
          </p:txBody>
        </p:sp>
        <p:sp>
          <p:nvSpPr>
            <p:cNvPr id="43022" name="Text Box 7"/>
            <p:cNvSpPr txBox="1">
              <a:spLocks noChangeArrowheads="1"/>
            </p:cNvSpPr>
            <p:nvPr/>
          </p:nvSpPr>
          <p:spPr bwMode="auto">
            <a:xfrm>
              <a:off x="5443" y="2654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/>
                <a:t>U</a:t>
              </a:r>
            </a:p>
          </p:txBody>
        </p:sp>
        <p:sp>
          <p:nvSpPr>
            <p:cNvPr id="43023" name="Text Box 8"/>
            <p:cNvSpPr txBox="1">
              <a:spLocks noChangeArrowheads="1"/>
            </p:cNvSpPr>
            <p:nvPr/>
          </p:nvSpPr>
          <p:spPr bwMode="auto">
            <a:xfrm>
              <a:off x="3165" y="2654"/>
              <a:ext cx="3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/>
                <a:t>E</a:t>
              </a:r>
            </a:p>
          </p:txBody>
        </p:sp>
        <p:sp>
          <p:nvSpPr>
            <p:cNvPr id="43024" name="Text Box 9"/>
            <p:cNvSpPr txBox="1">
              <a:spLocks noChangeArrowheads="1"/>
            </p:cNvSpPr>
            <p:nvPr/>
          </p:nvSpPr>
          <p:spPr bwMode="auto">
            <a:xfrm>
              <a:off x="3710" y="2140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/>
                <a:t>H</a:t>
              </a:r>
            </a:p>
          </p:txBody>
        </p:sp>
        <p:sp>
          <p:nvSpPr>
            <p:cNvPr id="43025" name="Text Box 10"/>
            <p:cNvSpPr txBox="1">
              <a:spLocks noChangeArrowheads="1"/>
            </p:cNvSpPr>
            <p:nvPr/>
          </p:nvSpPr>
          <p:spPr bwMode="auto">
            <a:xfrm>
              <a:off x="3710" y="1111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/>
                <a:t>C</a:t>
              </a:r>
            </a:p>
          </p:txBody>
        </p:sp>
        <p:sp>
          <p:nvSpPr>
            <p:cNvPr id="43026" name="Text Box 11"/>
            <p:cNvSpPr txBox="1">
              <a:spLocks noChangeArrowheads="1"/>
            </p:cNvSpPr>
            <p:nvPr/>
          </p:nvSpPr>
          <p:spPr bwMode="auto">
            <a:xfrm>
              <a:off x="4894" y="2140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/>
                <a:t>P</a:t>
              </a:r>
            </a:p>
          </p:txBody>
        </p:sp>
        <p:sp>
          <p:nvSpPr>
            <p:cNvPr id="43027" name="Oval 12"/>
            <p:cNvSpPr>
              <a:spLocks noChangeArrowheads="1"/>
            </p:cNvSpPr>
            <p:nvPr/>
          </p:nvSpPr>
          <p:spPr bwMode="auto">
            <a:xfrm>
              <a:off x="4853" y="3113"/>
              <a:ext cx="237" cy="343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28" name="Oval 13"/>
            <p:cNvSpPr>
              <a:spLocks noChangeArrowheads="1"/>
            </p:cNvSpPr>
            <p:nvPr/>
          </p:nvSpPr>
          <p:spPr bwMode="auto">
            <a:xfrm>
              <a:off x="4275" y="1570"/>
              <a:ext cx="237" cy="343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29" name="Oval 14"/>
            <p:cNvSpPr>
              <a:spLocks noChangeArrowheads="1"/>
            </p:cNvSpPr>
            <p:nvPr/>
          </p:nvSpPr>
          <p:spPr bwMode="auto">
            <a:xfrm>
              <a:off x="4853" y="2085"/>
              <a:ext cx="237" cy="34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30" name="Oval 15"/>
            <p:cNvSpPr>
              <a:spLocks noChangeArrowheads="1"/>
            </p:cNvSpPr>
            <p:nvPr/>
          </p:nvSpPr>
          <p:spPr bwMode="auto">
            <a:xfrm>
              <a:off x="3698" y="1056"/>
              <a:ext cx="237" cy="343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43031" name="AutoShape 16"/>
            <p:cNvCxnSpPr>
              <a:cxnSpLocks noChangeShapeType="1"/>
              <a:stCxn id="43030" idx="5"/>
              <a:endCxn id="43028" idx="1"/>
            </p:cNvCxnSpPr>
            <p:nvPr/>
          </p:nvCxnSpPr>
          <p:spPr bwMode="auto">
            <a:xfrm>
              <a:off x="3900" y="1349"/>
              <a:ext cx="409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2" name="AutoShape 17"/>
            <p:cNvCxnSpPr>
              <a:cxnSpLocks noChangeShapeType="1"/>
              <a:stCxn id="43028" idx="5"/>
              <a:endCxn id="43029" idx="1"/>
            </p:cNvCxnSpPr>
            <p:nvPr/>
          </p:nvCxnSpPr>
          <p:spPr bwMode="auto">
            <a:xfrm>
              <a:off x="4478" y="1863"/>
              <a:ext cx="409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33" name="Oval 18"/>
            <p:cNvSpPr>
              <a:spLocks noChangeArrowheads="1"/>
            </p:cNvSpPr>
            <p:nvPr/>
          </p:nvSpPr>
          <p:spPr bwMode="auto">
            <a:xfrm>
              <a:off x="5430" y="2599"/>
              <a:ext cx="238" cy="343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43034" name="AutoShape 19"/>
            <p:cNvCxnSpPr>
              <a:cxnSpLocks noChangeShapeType="1"/>
              <a:stCxn id="43029" idx="5"/>
              <a:endCxn id="43033" idx="1"/>
            </p:cNvCxnSpPr>
            <p:nvPr/>
          </p:nvCxnSpPr>
          <p:spPr bwMode="auto">
            <a:xfrm>
              <a:off x="5055" y="2377"/>
              <a:ext cx="410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35" name="Oval 20"/>
            <p:cNvSpPr>
              <a:spLocks noChangeArrowheads="1"/>
            </p:cNvSpPr>
            <p:nvPr/>
          </p:nvSpPr>
          <p:spPr bwMode="auto">
            <a:xfrm>
              <a:off x="3698" y="2085"/>
              <a:ext cx="238" cy="34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43036" name="AutoShape 21"/>
            <p:cNvCxnSpPr>
              <a:cxnSpLocks noChangeShapeType="1"/>
              <a:stCxn id="43028" idx="3"/>
              <a:endCxn id="43035" idx="7"/>
            </p:cNvCxnSpPr>
            <p:nvPr/>
          </p:nvCxnSpPr>
          <p:spPr bwMode="auto">
            <a:xfrm flipH="1">
              <a:off x="3900" y="1863"/>
              <a:ext cx="409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37" name="Oval 22"/>
            <p:cNvSpPr>
              <a:spLocks noChangeArrowheads="1"/>
            </p:cNvSpPr>
            <p:nvPr/>
          </p:nvSpPr>
          <p:spPr bwMode="auto">
            <a:xfrm>
              <a:off x="3120" y="2599"/>
              <a:ext cx="237" cy="343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43038" name="AutoShape 23"/>
            <p:cNvCxnSpPr>
              <a:cxnSpLocks noChangeShapeType="1"/>
              <a:stCxn id="43035" idx="3"/>
              <a:endCxn id="43037" idx="7"/>
            </p:cNvCxnSpPr>
            <p:nvPr/>
          </p:nvCxnSpPr>
          <p:spPr bwMode="auto">
            <a:xfrm flipH="1">
              <a:off x="3323" y="2377"/>
              <a:ext cx="410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9" name="AutoShape 24"/>
            <p:cNvCxnSpPr>
              <a:cxnSpLocks noChangeShapeType="1"/>
              <a:stCxn id="43033" idx="3"/>
              <a:endCxn id="43027" idx="7"/>
            </p:cNvCxnSpPr>
            <p:nvPr/>
          </p:nvCxnSpPr>
          <p:spPr bwMode="auto">
            <a:xfrm flipH="1">
              <a:off x="5055" y="2892"/>
              <a:ext cx="410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40" name="Text Box 25"/>
            <p:cNvSpPr txBox="1">
              <a:spLocks noChangeArrowheads="1"/>
            </p:cNvSpPr>
            <p:nvPr/>
          </p:nvSpPr>
          <p:spPr bwMode="auto">
            <a:xfrm>
              <a:off x="3753" y="3161"/>
              <a:ext cx="3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/>
                <a:t>I</a:t>
              </a:r>
            </a:p>
          </p:txBody>
        </p:sp>
        <p:sp>
          <p:nvSpPr>
            <p:cNvPr id="43041" name="Text Box 26"/>
            <p:cNvSpPr txBox="1">
              <a:spLocks noChangeArrowheads="1"/>
            </p:cNvSpPr>
            <p:nvPr/>
          </p:nvSpPr>
          <p:spPr bwMode="auto">
            <a:xfrm>
              <a:off x="4288" y="2647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/>
                <a:t>M</a:t>
              </a:r>
            </a:p>
          </p:txBody>
        </p:sp>
        <p:sp>
          <p:nvSpPr>
            <p:cNvPr id="43042" name="Oval 27"/>
            <p:cNvSpPr>
              <a:spLocks noChangeArrowheads="1"/>
            </p:cNvSpPr>
            <p:nvPr/>
          </p:nvSpPr>
          <p:spPr bwMode="auto">
            <a:xfrm>
              <a:off x="3698" y="3106"/>
              <a:ext cx="237" cy="343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43043" name="AutoShape 28"/>
            <p:cNvCxnSpPr>
              <a:cxnSpLocks noChangeShapeType="1"/>
              <a:stCxn id="43035" idx="5"/>
              <a:endCxn id="43019" idx="1"/>
            </p:cNvCxnSpPr>
            <p:nvPr/>
          </p:nvCxnSpPr>
          <p:spPr bwMode="auto">
            <a:xfrm>
              <a:off x="3900" y="2377"/>
              <a:ext cx="410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44" name="AutoShape 29"/>
            <p:cNvCxnSpPr>
              <a:cxnSpLocks noChangeShapeType="1"/>
              <a:stCxn id="43019" idx="3"/>
              <a:endCxn id="43042" idx="7"/>
            </p:cNvCxnSpPr>
            <p:nvPr/>
          </p:nvCxnSpPr>
          <p:spPr bwMode="auto">
            <a:xfrm flipH="1">
              <a:off x="3900" y="2885"/>
              <a:ext cx="410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45" name="Text Box 30"/>
            <p:cNvSpPr txBox="1">
              <a:spLocks noChangeArrowheads="1"/>
            </p:cNvSpPr>
            <p:nvPr/>
          </p:nvSpPr>
          <p:spPr bwMode="auto">
            <a:xfrm>
              <a:off x="4752" y="2640"/>
              <a:ext cx="3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 i="1"/>
                <a:t>x</a:t>
              </a:r>
            </a:p>
          </p:txBody>
        </p:sp>
        <p:cxnSp>
          <p:nvCxnSpPr>
            <p:cNvPr id="43046" name="AutoShape 31"/>
            <p:cNvCxnSpPr>
              <a:cxnSpLocks noChangeShapeType="1"/>
              <a:stCxn id="43045" idx="1"/>
              <a:endCxn id="43019" idx="6"/>
            </p:cNvCxnSpPr>
            <p:nvPr/>
          </p:nvCxnSpPr>
          <p:spPr bwMode="auto">
            <a:xfrm flipH="1" flipV="1">
              <a:off x="4513" y="2764"/>
              <a:ext cx="239" cy="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8576" name="Rectangle 32"/>
          <p:cNvSpPr>
            <a:spLocks noChangeArrowheads="1"/>
          </p:cNvSpPr>
          <p:nvPr/>
        </p:nvSpPr>
        <p:spPr bwMode="auto">
          <a:xfrm>
            <a:off x="457200" y="1371600"/>
            <a:ext cx="4495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 i="1">
                <a:latin typeface="Helvetica" panose="020B0604020202020204" pitchFamily="34" charset="0"/>
              </a:rPr>
              <a:t>x</a:t>
            </a:r>
            <a:r>
              <a:rPr lang="en-US" altLang="en-US" sz="2800">
                <a:latin typeface="Helvetica" panose="020B0604020202020204" pitchFamily="34" charset="0"/>
              </a:rPr>
              <a:t> has one child: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800">
                <a:latin typeface="Helvetica" panose="020B0604020202020204" pitchFamily="34" charset="0"/>
              </a:rPr>
              <a:t>Set the appropriate pointer in </a:t>
            </a:r>
            <a:r>
              <a:rPr lang="en-US" altLang="en-US" sz="2800" b="1" i="1">
                <a:latin typeface="Helvetica" panose="020B0604020202020204" pitchFamily="34" charset="0"/>
              </a:rPr>
              <a:t>x</a:t>
            </a:r>
            <a:r>
              <a:rPr lang="en-US" altLang="en-US" sz="2800">
                <a:latin typeface="Helvetica" panose="020B0604020202020204" pitchFamily="34" charset="0"/>
              </a:rPr>
              <a:t>’s parent point to the child of </a:t>
            </a:r>
            <a:r>
              <a:rPr lang="en-US" altLang="en-US" sz="2800" b="1" i="1">
                <a:latin typeface="Helvetica" panose="020B0604020202020204" pitchFamily="34" charset="0"/>
              </a:rPr>
              <a:t>x</a:t>
            </a:r>
            <a:r>
              <a:rPr lang="en-US" altLang="en-US" sz="2800">
                <a:latin typeface="Helvetica" panose="020B0604020202020204" pitchFamily="34" charset="0"/>
              </a:rPr>
              <a:t>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800">
                <a:latin typeface="Helvetica" panose="020B0604020202020204" pitchFamily="34" charset="0"/>
              </a:rPr>
              <a:t>Return </a:t>
            </a:r>
            <a:r>
              <a:rPr lang="en-US" altLang="en-US" sz="2800" b="1" i="1">
                <a:latin typeface="Helvetica" panose="020B0604020202020204" pitchFamily="34" charset="0"/>
              </a:rPr>
              <a:t>x</a:t>
            </a:r>
            <a:r>
              <a:rPr lang="en-US" altLang="en-US" sz="2800">
                <a:latin typeface="Helvetica" panose="020B0604020202020204" pitchFamily="34" charset="0"/>
              </a:rPr>
              <a:t> to the heap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096000" y="3792538"/>
            <a:ext cx="1295400" cy="1236662"/>
            <a:chOff x="3840" y="2352"/>
            <a:chExt cx="816" cy="779"/>
          </a:xfrm>
        </p:grpSpPr>
        <p:sp>
          <p:nvSpPr>
            <p:cNvPr id="43015" name="Rectangle 34"/>
            <p:cNvSpPr>
              <a:spLocks noChangeArrowheads="1"/>
            </p:cNvSpPr>
            <p:nvPr/>
          </p:nvSpPr>
          <p:spPr bwMode="auto">
            <a:xfrm>
              <a:off x="4176" y="2496"/>
              <a:ext cx="48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43016" name="AutoShape 35"/>
            <p:cNvCxnSpPr>
              <a:cxnSpLocks noChangeShapeType="1"/>
            </p:cNvCxnSpPr>
            <p:nvPr/>
          </p:nvCxnSpPr>
          <p:spPr bwMode="auto">
            <a:xfrm>
              <a:off x="3910" y="2352"/>
              <a:ext cx="410" cy="265"/>
            </a:xfrm>
            <a:prstGeom prst="straightConnector1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17" name="AutoShape 36"/>
            <p:cNvCxnSpPr>
              <a:cxnSpLocks noChangeShapeType="1"/>
            </p:cNvCxnSpPr>
            <p:nvPr/>
          </p:nvCxnSpPr>
          <p:spPr bwMode="auto">
            <a:xfrm flipH="1">
              <a:off x="3910" y="2860"/>
              <a:ext cx="410" cy="271"/>
            </a:xfrm>
            <a:prstGeom prst="straightConnector1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18" name="Line 37"/>
            <p:cNvSpPr>
              <a:spLocks noChangeShapeType="1"/>
            </p:cNvSpPr>
            <p:nvPr/>
          </p:nvSpPr>
          <p:spPr bwMode="auto">
            <a:xfrm>
              <a:off x="3840" y="240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396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BE2FA1-63E4-497C-AF91-E8F19D3F351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609600" y="38100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 b="1" dirty="0"/>
              <a:t>Deletion</a:t>
            </a:r>
            <a:endParaRPr lang="en-US" altLang="en-US" sz="4400" dirty="0">
              <a:solidFill>
                <a:schemeClr val="tx2"/>
              </a:solidFill>
            </a:endParaRP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457200" y="1371600"/>
            <a:ext cx="8686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3200">
                <a:latin typeface="Helvetica" panose="020B0604020202020204" pitchFamily="34" charset="0"/>
              </a:rPr>
              <a:t>To delete a node </a:t>
            </a:r>
            <a:r>
              <a:rPr lang="en-US" altLang="en-US" sz="3200" b="1" i="1">
                <a:latin typeface="Helvetica" panose="020B0604020202020204" pitchFamily="34" charset="0"/>
              </a:rPr>
              <a:t>x</a:t>
            </a:r>
            <a:r>
              <a:rPr lang="en-US" altLang="en-US" sz="3200">
                <a:latin typeface="Helvetica" panose="020B0604020202020204" pitchFamily="34" charset="0"/>
              </a:rPr>
              <a:t>  having two children: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3200">
                <a:latin typeface="Helvetica" panose="020B0604020202020204" pitchFamily="34" charset="0"/>
              </a:rPr>
              <a:t>This can be reduced to other two cases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3200">
                <a:latin typeface="Helvetica" panose="020B0604020202020204" pitchFamily="34" charset="0"/>
              </a:rPr>
              <a:t> the value in the node </a:t>
            </a:r>
            <a:r>
              <a:rPr lang="en-US" altLang="en-US" sz="3200" b="1" i="1">
                <a:latin typeface="Helvetica" panose="020B0604020202020204" pitchFamily="34" charset="0"/>
              </a:rPr>
              <a:t>x</a:t>
            </a:r>
            <a:r>
              <a:rPr lang="en-US" altLang="en-US" sz="3200">
                <a:latin typeface="Helvetica" panose="020B0604020202020204" pitchFamily="34" charset="0"/>
              </a:rPr>
              <a:t> is replaced by: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3200">
                <a:latin typeface="Helvetica" panose="020B0604020202020204" pitchFamily="34" charset="0"/>
              </a:rPr>
              <a:t>Its inorder successor 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3200">
                <a:latin typeface="Helvetica" panose="020B0604020202020204" pitchFamily="34" charset="0"/>
              </a:rPr>
              <a:t>Or inorder predecessor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3200">
                <a:latin typeface="Helvetica" panose="020B0604020202020204" pitchFamily="34" charset="0"/>
              </a:rPr>
              <a:t>And then delete the successor or the predecessor accordingly.</a:t>
            </a:r>
          </a:p>
        </p:txBody>
      </p:sp>
    </p:spTree>
    <p:extLst>
      <p:ext uri="{BB962C8B-B14F-4D97-AF65-F5344CB8AC3E}">
        <p14:creationId xmlns:p14="http://schemas.microsoft.com/office/powerpoint/2010/main" val="342356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419</Words>
  <Application>Microsoft Office PowerPoint</Application>
  <PresentationFormat>On-screen Show (4:3)</PresentationFormat>
  <Paragraphs>119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Times New Roman</vt:lpstr>
      <vt:lpstr>Wingdings</vt:lpstr>
      <vt:lpstr>Office Theme</vt:lpstr>
      <vt:lpstr>Binary Search Tree</vt:lpstr>
      <vt:lpstr>Binary Search Tree</vt:lpstr>
      <vt:lpstr>Applications</vt:lpstr>
      <vt:lpstr>Operations on a Binary Search Tree</vt:lpstr>
      <vt:lpstr>Insertion /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Asim</dc:creator>
  <cp:lastModifiedBy>Asim</cp:lastModifiedBy>
  <cp:revision>45</cp:revision>
  <dcterms:created xsi:type="dcterms:W3CDTF">2006-08-16T00:00:00Z</dcterms:created>
  <dcterms:modified xsi:type="dcterms:W3CDTF">2020-05-11T11:42:54Z</dcterms:modified>
</cp:coreProperties>
</file>