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sldIdLst>
    <p:sldId id="274" r:id="rId2"/>
    <p:sldId id="314" r:id="rId3"/>
    <p:sldId id="315" r:id="rId4"/>
    <p:sldId id="316" r:id="rId5"/>
    <p:sldId id="291" r:id="rId6"/>
    <p:sldId id="290" r:id="rId7"/>
    <p:sldId id="317" r:id="rId8"/>
    <p:sldId id="318" r:id="rId9"/>
    <p:sldId id="319" r:id="rId10"/>
    <p:sldId id="292" r:id="rId11"/>
    <p:sldId id="320" r:id="rId12"/>
    <p:sldId id="363" r:id="rId13"/>
    <p:sldId id="341" r:id="rId14"/>
    <p:sldId id="34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99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26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BAFF4-3AEC-4BC2-95F3-12E16D3445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684CA55-6358-4DCA-99F0-6F701C9D6465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noProof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0962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noProof="0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AVL </a:t>
            </a:r>
            <a:r>
              <a:rPr lang="en-US" sz="2000" b="1" noProof="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and change the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Click and change the title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378240-4EFB-43CF-80C0-5B0E5CBBF2E6}" type="slidenum">
              <a:rPr lang="en-US" noProof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50178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B73674-2D32-46E6-98E2-D3A28F67F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51202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2250" y="533400"/>
            <a:ext cx="211455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533400"/>
            <a:ext cx="6191250" cy="5592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DFCBD-CF0C-4267-8D87-C1872CB67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1986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F8434C-E909-4468-8B05-F9B91F384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3010" r:id="rId3" imgW="71848" imgH="44334" progId="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CCF3ED-4ED1-4D0B-9BE7-5E23F8F8C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4034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E909A5-872D-4249-A273-525F4413C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5058" r:id="rId3" imgW="71848" imgH="44334" progId="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0DF1D-2FF4-40F4-BD77-353BF1E5A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6082" r:id="rId3" imgW="71848" imgH="44334" progId="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A4C6A5-6657-4C4C-8C6E-5EAC5807E8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7106" r:id="rId3" imgW="71848" imgH="44334" progId="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2EF6D-F371-4BBF-80D3-08C435490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8130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EA9160-5C94-484B-BB4C-02FD75BE4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49154" r:id="rId3" imgW="71848" imgH="44334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F1629F-9814-4248-B1FC-DBADBAE820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1029" r:id="rId14" imgW="71848" imgH="44334" progId="">
              <p:embed/>
            </p:oleObj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200400"/>
            <a:ext cx="8458200" cy="3124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AVL Trees</a:t>
            </a:r>
            <a:b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0" dirty="0" err="1" smtClean="0"/>
              <a:t>Georgy</a:t>
            </a:r>
            <a:r>
              <a:rPr lang="en-US" sz="2400" b="0" dirty="0" smtClean="0"/>
              <a:t> </a:t>
            </a:r>
            <a:r>
              <a:rPr lang="en-US" sz="2400" dirty="0" err="1" smtClean="0"/>
              <a:t>Adelson-Velsky</a:t>
            </a:r>
            <a:r>
              <a:rPr lang="en-US" sz="2400" dirty="0" smtClean="0"/>
              <a:t> and Landis</a:t>
            </a:r>
            <a:r>
              <a:rPr lang="en-US" sz="2400" b="0" dirty="0" smtClean="0"/>
              <a:t>' tree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smtClean="0">
                <a:solidFill>
                  <a:srgbClr val="0000FF"/>
                </a:solidFill>
              </a:rPr>
              <a:t>Asim Rehan</a:t>
            </a:r>
            <a:endParaRPr lang="en-US" noProof="0" dirty="0" smtClean="0">
              <a:solidFill>
                <a:srgbClr val="0000FF"/>
              </a:solidFill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NUML</a:t>
            </a:r>
            <a:endParaRPr lang="en-US" sz="4400" b="1" dirty="0">
              <a:solidFill>
                <a:schemeClr val="accent2"/>
              </a:solidFill>
              <a:latin typeface="Trebuchet MS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To maintain the height balanced property of the AVL tree after insertion or deletion, it is necessary to perform a </a:t>
            </a:r>
            <a:r>
              <a:rPr lang="en-US" altLang="zh-CN" i="1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transformation</a:t>
            </a:r>
            <a:r>
              <a:rPr lang="en-US" altLang="zh-CN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on the tree so that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altLang="zh-CN" noProof="0" dirty="0" smtClean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1) the in-order traversal of the transformed tree is the same as for the original tree </a:t>
            </a:r>
            <a:r>
              <a:rPr lang="en-US" altLang="zh-CN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(i.e., the new tree remains a binary search tree).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endParaRPr lang="en-US" altLang="zh-CN" noProof="0" dirty="0" smtClean="0">
              <a:solidFill>
                <a:srgbClr val="FF3300"/>
              </a:solidFill>
              <a:ea typeface="宋体" charset="0"/>
              <a:cs typeface="宋体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charset="0"/>
              <a:buNone/>
              <a:defRPr/>
            </a:pPr>
            <a:r>
              <a:rPr lang="en-US" altLang="zh-CN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	</a:t>
            </a:r>
            <a:r>
              <a:rPr lang="en-US" altLang="zh-CN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2) the tree after transformation is </a:t>
            </a:r>
            <a:r>
              <a:rPr lang="en-US" altLang="zh-CN" noProof="0" dirty="0" smtClean="0">
                <a:solidFill>
                  <a:srgbClr val="FF3300"/>
                </a:solidFill>
                <a:ea typeface="宋体" charset="0"/>
                <a:cs typeface="宋体" charset="0"/>
              </a:rPr>
              <a:t>height balanced.</a:t>
            </a:r>
          </a:p>
          <a:p>
            <a:pPr algn="just">
              <a:defRPr/>
            </a:pP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0" smtClean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noProof="0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noProof="0" smtClean="0">
                <a:ea typeface="SimSun" pitchFamily="2" charset="-122"/>
              </a:rPr>
              <a:t>Follow the path up to the root, find the first node (i.e., deepest) whose new balance violates the AVL condition. Call this node </a:t>
            </a:r>
            <a:r>
              <a:rPr lang="en-US" i="1" noProof="0" smtClean="0">
                <a:solidFill>
                  <a:srgbClr val="FF0000"/>
                </a:solidFill>
                <a:ea typeface="SimSun" pitchFamily="2" charset="-12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noProof="0" smtClean="0">
                <a:solidFill>
                  <a:srgbClr val="000000"/>
                </a:solidFill>
              </a:rPr>
              <a:t>If a new balance factor (the difference h</a:t>
            </a:r>
            <a:r>
              <a:rPr lang="en-US" baseline="-25000" noProof="0" smtClean="0">
                <a:solidFill>
                  <a:srgbClr val="000000"/>
                </a:solidFill>
              </a:rPr>
              <a:t>left</a:t>
            </a:r>
            <a:r>
              <a:rPr lang="en-US" noProof="0" smtClean="0">
                <a:solidFill>
                  <a:srgbClr val="000000"/>
                </a:solidFill>
              </a:rPr>
              <a:t>-h</a:t>
            </a:r>
            <a:r>
              <a:rPr lang="en-US" baseline="-25000" noProof="0" smtClean="0">
                <a:solidFill>
                  <a:srgbClr val="000000"/>
                </a:solidFill>
              </a:rPr>
              <a:t>right</a:t>
            </a:r>
            <a:r>
              <a:rPr lang="en-US" noProof="0" smtClean="0">
                <a:solidFill>
                  <a:srgbClr val="000000"/>
                </a:solidFill>
              </a:rPr>
              <a:t>) is 2 or –2, adjust tree by </a:t>
            </a:r>
            <a:r>
              <a:rPr lang="en-US" i="1" noProof="0" smtClean="0">
                <a:solidFill>
                  <a:srgbClr val="FF0000"/>
                </a:solidFill>
              </a:rPr>
              <a:t>rotation</a:t>
            </a:r>
            <a:r>
              <a:rPr lang="en-US" noProof="0" smtClean="0">
                <a:solidFill>
                  <a:srgbClr val="FF0000"/>
                </a:solidFill>
              </a:rPr>
              <a:t> </a:t>
            </a:r>
            <a:r>
              <a:rPr lang="en-US" noProof="0" smtClean="0">
                <a:solidFill>
                  <a:srgbClr val="000000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Single Rotation in an AVL Tree</a:t>
            </a:r>
          </a:p>
        </p:txBody>
      </p:sp>
      <p:sp>
        <p:nvSpPr>
          <p:cNvPr id="26626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7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8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29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30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31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32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33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34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35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36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37" name="AutoShape 67"/>
          <p:cNvCxnSpPr>
            <a:cxnSpLocks noChangeShapeType="1"/>
            <a:stCxn id="26631" idx="3"/>
            <a:endCxn id="26632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8" name="AutoShape 68"/>
          <p:cNvCxnSpPr>
            <a:cxnSpLocks noChangeShapeType="1"/>
            <a:stCxn id="26631" idx="5"/>
            <a:endCxn id="26633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9" name="AutoShape 69"/>
          <p:cNvCxnSpPr>
            <a:cxnSpLocks noChangeShapeType="1"/>
            <a:stCxn id="26632" idx="3"/>
            <a:endCxn id="26635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70"/>
          <p:cNvCxnSpPr>
            <a:cxnSpLocks noChangeShapeType="1"/>
            <a:stCxn id="26632" idx="5"/>
            <a:endCxn id="26636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1" name="AutoShape 71"/>
          <p:cNvCxnSpPr>
            <a:cxnSpLocks noChangeShapeType="1"/>
            <a:stCxn id="26633" idx="3"/>
            <a:endCxn id="2663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2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43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4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45" name="AutoShape 75"/>
          <p:cNvCxnSpPr>
            <a:cxnSpLocks noChangeShapeType="1"/>
            <a:stCxn id="26634" idx="3"/>
            <a:endCxn id="26644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7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48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49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650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651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6652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6653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6654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6655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6656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6657" name="AutoShape 88"/>
          <p:cNvCxnSpPr>
            <a:cxnSpLocks noChangeShapeType="1"/>
            <a:stCxn id="26651" idx="3"/>
            <a:endCxn id="26652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8" name="AutoShape 89"/>
          <p:cNvCxnSpPr>
            <a:cxnSpLocks noChangeShapeType="1"/>
            <a:stCxn id="26651" idx="5"/>
            <a:endCxn id="26654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9" name="AutoShape 90"/>
          <p:cNvCxnSpPr>
            <a:cxnSpLocks noChangeShapeType="1"/>
            <a:stCxn id="26652" idx="3"/>
            <a:endCxn id="26655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0" name="AutoShape 91"/>
          <p:cNvCxnSpPr>
            <a:cxnSpLocks noChangeShapeType="1"/>
            <a:stCxn id="26652" idx="5"/>
            <a:endCxn id="26656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61" name="AutoShape 92"/>
          <p:cNvCxnSpPr>
            <a:cxnSpLocks noChangeShapeType="1"/>
            <a:stCxn id="26653" idx="0"/>
            <a:endCxn id="26654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2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63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64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6665" name="AutoShape 96"/>
          <p:cNvCxnSpPr>
            <a:cxnSpLocks noChangeShapeType="1"/>
            <a:stCxn id="26654" idx="3"/>
            <a:endCxn id="26664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66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67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smtClean="0">
                <a:latin typeface="Arial" charset="0"/>
              </a:rPr>
              <a:t>Left Rotation (LL) in an AVL Tree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noProof="0" smtClean="0"/>
          </a:p>
          <a:p>
            <a:pPr>
              <a:defRPr/>
            </a:pPr>
            <a:endParaRPr lang="en-US" noProof="0" smtClean="0"/>
          </a:p>
          <a:p>
            <a:pPr>
              <a:defRPr/>
            </a:pPr>
            <a:endParaRPr lang="en-US" noProof="0" smtClean="0"/>
          </a:p>
          <a:p>
            <a:pPr>
              <a:defRPr/>
            </a:pPr>
            <a:endParaRPr lang="en-US" noProof="0" smtClean="0"/>
          </a:p>
          <a:p>
            <a:pPr>
              <a:defRPr/>
            </a:pPr>
            <a:endParaRPr lang="en-US" noProof="0" smtClean="0"/>
          </a:p>
          <a:p>
            <a:pPr>
              <a:defRPr/>
            </a:pPr>
            <a:r>
              <a:rPr lang="en-US" noProof="0" smtClean="0"/>
              <a:t>b becomes the new root.</a:t>
            </a:r>
          </a:p>
          <a:p>
            <a:pPr>
              <a:defRPr/>
            </a:pPr>
            <a:r>
              <a:rPr lang="en-US" noProof="0" smtClean="0"/>
              <a:t>a takes ownership of b's left child as its right child, or in this case, null. </a:t>
            </a:r>
          </a:p>
          <a:p>
            <a:pPr>
              <a:defRPr/>
            </a:pPr>
            <a:r>
              <a:rPr lang="en-US" noProof="0" smtClean="0"/>
              <a:t>b takes ownership of a as its left child. </a:t>
            </a:r>
          </a:p>
          <a:p>
            <a:pPr>
              <a:defRPr/>
            </a:pPr>
            <a:endParaRPr lang="en-US" noProof="0"/>
          </a:p>
        </p:txBody>
      </p:sp>
      <p:sp>
        <p:nvSpPr>
          <p:cNvPr id="27651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7652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3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7654" name="AutoShape 69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5" name="AutoShape 70"/>
          <p:cNvCxnSpPr>
            <a:cxnSpLocks noChangeShapeType="1"/>
            <a:stCxn id="27651" idx="5"/>
            <a:endCxn id="27653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6" name="Oval 62"/>
          <p:cNvSpPr>
            <a:spLocks noChangeArrowheads="1"/>
          </p:cNvSpPr>
          <p:nvPr/>
        </p:nvSpPr>
        <p:spPr bwMode="auto">
          <a:xfrm>
            <a:off x="1828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57" name="Oval 65"/>
          <p:cNvSpPr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7658" name="Oval 66"/>
          <p:cNvSpPr>
            <a:spLocks noChangeArrowheads="1"/>
          </p:cNvSpPr>
          <p:nvPr/>
        </p:nvSpPr>
        <p:spPr bwMode="auto">
          <a:xfrm>
            <a:off x="24384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7659" name="AutoShape 70"/>
          <p:cNvCxnSpPr>
            <a:cxnSpLocks noChangeShapeType="1"/>
            <a:stCxn id="27656" idx="5"/>
            <a:endCxn id="27658" idx="1"/>
          </p:cNvCxnSpPr>
          <p:nvPr/>
        </p:nvCxnSpPr>
        <p:spPr bwMode="auto">
          <a:xfrm>
            <a:off x="22193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0" name="AutoShape 70"/>
          <p:cNvCxnSpPr>
            <a:cxnSpLocks noChangeShapeType="1"/>
            <a:stCxn id="27658" idx="5"/>
            <a:endCxn id="27657" idx="1"/>
          </p:cNvCxnSpPr>
          <p:nvPr/>
        </p:nvCxnSpPr>
        <p:spPr bwMode="auto">
          <a:xfrm>
            <a:off x="28289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 smtClean="0">
                <a:latin typeface="Arial" charset="0"/>
              </a:rPr>
              <a:t>Right Rotation (RR) in an AVL Tree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noProof="0" dirty="0" smtClean="0"/>
          </a:p>
          <a:p>
            <a:pPr>
              <a:defRPr/>
            </a:pPr>
            <a:endParaRPr lang="en-US" noProof="0" dirty="0" smtClean="0"/>
          </a:p>
          <a:p>
            <a:pPr>
              <a:defRPr/>
            </a:pPr>
            <a:endParaRPr lang="en-US" noProof="0" dirty="0" smtClean="0"/>
          </a:p>
          <a:p>
            <a:pPr>
              <a:defRPr/>
            </a:pPr>
            <a:endParaRPr lang="en-US" noProof="0" dirty="0" smtClean="0"/>
          </a:p>
          <a:p>
            <a:pPr>
              <a:defRPr/>
            </a:pPr>
            <a:endParaRPr lang="en-US" noProof="0" dirty="0" smtClean="0"/>
          </a:p>
          <a:p>
            <a:pPr>
              <a:defRPr/>
            </a:pPr>
            <a:r>
              <a:rPr lang="en-US" noProof="0" dirty="0" smtClean="0"/>
              <a:t>b becomes the new root.</a:t>
            </a:r>
          </a:p>
          <a:p>
            <a:pPr>
              <a:defRPr/>
            </a:pPr>
            <a:r>
              <a:rPr lang="en-US" noProof="0" dirty="0" smtClean="0"/>
              <a:t>a takes ownership of </a:t>
            </a:r>
            <a:r>
              <a:rPr lang="en-US" noProof="0" dirty="0" err="1" smtClean="0"/>
              <a:t>b's</a:t>
            </a:r>
            <a:r>
              <a:rPr lang="en-US" noProof="0" dirty="0" smtClean="0"/>
              <a:t> right child, as its left child, or in this case, null. </a:t>
            </a:r>
          </a:p>
          <a:p>
            <a:pPr>
              <a:defRPr/>
            </a:pPr>
            <a:r>
              <a:rPr lang="en-US" noProof="0" dirty="0" smtClean="0"/>
              <a:t>b takes ownership of a, as it's right child. </a:t>
            </a:r>
          </a:p>
          <a:p>
            <a:pPr>
              <a:defRPr/>
            </a:pPr>
            <a:endParaRPr lang="en-US" noProof="0" dirty="0"/>
          </a:p>
        </p:txBody>
      </p:sp>
      <p:sp>
        <p:nvSpPr>
          <p:cNvPr id="28675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28676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8677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8678" name="AutoShape 69"/>
          <p:cNvCxnSpPr>
            <a:cxnSpLocks noChangeShapeType="1"/>
            <a:stCxn id="28675" idx="3"/>
            <a:endCxn id="28676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79" name="AutoShape 70"/>
          <p:cNvCxnSpPr>
            <a:cxnSpLocks noChangeShapeType="1"/>
            <a:stCxn id="28675" idx="5"/>
            <a:endCxn id="28677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0" name="Oval 62"/>
          <p:cNvSpPr>
            <a:spLocks noChangeArrowheads="1"/>
          </p:cNvSpPr>
          <p:nvPr/>
        </p:nvSpPr>
        <p:spPr bwMode="auto">
          <a:xfrm>
            <a:off x="1828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8681" name="Oval 65"/>
          <p:cNvSpPr>
            <a:spLocks noChangeArrowheads="1"/>
          </p:cNvSpPr>
          <p:nvPr/>
        </p:nvSpPr>
        <p:spPr bwMode="auto">
          <a:xfrm>
            <a:off x="609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8682" name="Oval 66"/>
          <p:cNvSpPr>
            <a:spLocks noChangeArrowheads="1"/>
          </p:cNvSpPr>
          <p:nvPr/>
        </p:nvSpPr>
        <p:spPr bwMode="auto">
          <a:xfrm>
            <a:off x="12192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8683" name="AutoShape 70"/>
          <p:cNvCxnSpPr>
            <a:cxnSpLocks noChangeShapeType="1"/>
            <a:stCxn id="28680" idx="3"/>
            <a:endCxn id="28682" idx="7"/>
          </p:cNvCxnSpPr>
          <p:nvPr/>
        </p:nvCxnSpPr>
        <p:spPr bwMode="auto">
          <a:xfrm flipH="1">
            <a:off x="16097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4" name="AutoShape 70"/>
          <p:cNvCxnSpPr>
            <a:cxnSpLocks noChangeShapeType="1"/>
            <a:stCxn id="28682" idx="3"/>
            <a:endCxn id="28681" idx="7"/>
          </p:cNvCxnSpPr>
          <p:nvPr/>
        </p:nvCxnSpPr>
        <p:spPr bwMode="auto">
          <a:xfrm flipH="1">
            <a:off x="10001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>
                <a:latin typeface="Arial" charset="0"/>
              </a:rPr>
              <a:t>Balanced and unbalanced BST</a:t>
            </a:r>
          </a:p>
        </p:txBody>
      </p:sp>
      <p:sp>
        <p:nvSpPr>
          <p:cNvPr id="16386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387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389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390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16391" name="AutoShape 11"/>
          <p:cNvCxnSpPr>
            <a:cxnSpLocks noChangeShapeType="1"/>
            <a:stCxn id="16386" idx="3"/>
            <a:endCxn id="16387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12"/>
          <p:cNvCxnSpPr>
            <a:cxnSpLocks noChangeShapeType="1"/>
            <a:stCxn id="16386" idx="5"/>
            <a:endCxn id="16388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3" name="AutoShape 13"/>
          <p:cNvCxnSpPr>
            <a:cxnSpLocks noChangeShapeType="1"/>
            <a:stCxn id="16387" idx="3"/>
            <a:endCxn id="16389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14"/>
          <p:cNvCxnSpPr>
            <a:cxnSpLocks noChangeShapeType="1"/>
            <a:stCxn id="16387" idx="5"/>
            <a:endCxn id="16390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396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397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398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399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6400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6401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16402" name="AutoShape 24"/>
          <p:cNvCxnSpPr>
            <a:cxnSpLocks noChangeShapeType="1"/>
            <a:stCxn id="16398" idx="5"/>
            <a:endCxn id="16396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3" name="AutoShape 25"/>
          <p:cNvCxnSpPr>
            <a:cxnSpLocks noChangeShapeType="1"/>
            <a:stCxn id="16395" idx="5"/>
            <a:endCxn id="16397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4" name="AutoShape 26"/>
          <p:cNvCxnSpPr>
            <a:cxnSpLocks noChangeShapeType="1"/>
            <a:stCxn id="16401" idx="5"/>
            <a:endCxn id="16400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5" name="AutoShape 27"/>
          <p:cNvCxnSpPr>
            <a:cxnSpLocks noChangeShapeType="1"/>
            <a:stCxn id="16396" idx="5"/>
            <a:endCxn id="16401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8"/>
          <p:cNvCxnSpPr>
            <a:cxnSpLocks noChangeShapeType="1"/>
            <a:stCxn id="16399" idx="5"/>
            <a:endCxn id="16398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7" name="AutoShape 29"/>
          <p:cNvCxnSpPr>
            <a:cxnSpLocks noChangeShapeType="1"/>
            <a:stCxn id="16397" idx="5"/>
            <a:endCxn id="16399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8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6409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410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6411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6412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6413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6414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16415" name="AutoShape 39"/>
          <p:cNvCxnSpPr>
            <a:cxnSpLocks noChangeShapeType="1"/>
            <a:stCxn id="16408" idx="3"/>
            <a:endCxn id="16409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6" name="AutoShape 40"/>
          <p:cNvCxnSpPr>
            <a:cxnSpLocks noChangeShapeType="1"/>
            <a:stCxn id="16408" idx="5"/>
            <a:endCxn id="16410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7" name="AutoShape 41"/>
          <p:cNvCxnSpPr>
            <a:cxnSpLocks noChangeShapeType="1"/>
            <a:stCxn id="16409" idx="3"/>
            <a:endCxn id="16413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8" name="AutoShape 42"/>
          <p:cNvCxnSpPr>
            <a:cxnSpLocks noChangeShapeType="1"/>
            <a:stCxn id="16409" idx="5"/>
            <a:endCxn id="16414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9" name="AutoShape 43"/>
          <p:cNvCxnSpPr>
            <a:cxnSpLocks noChangeShapeType="1"/>
            <a:stCxn id="16410" idx="3"/>
            <a:endCxn id="16411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44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1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Is this </a:t>
            </a:r>
            <a:r>
              <a:rPr lang="ja-JP" altLang="en-US" sz="2000">
                <a:solidFill>
                  <a:schemeClr val="accent2"/>
                </a:solidFill>
              </a:rPr>
              <a:t>“</a:t>
            </a:r>
            <a:r>
              <a:rPr lang="en-US" altLang="ja-JP" sz="2000">
                <a:solidFill>
                  <a:schemeClr val="accent2"/>
                </a:solidFill>
              </a:rPr>
              <a:t>balanced</a:t>
            </a:r>
            <a:r>
              <a:rPr lang="ja-JP" altLang="en-US" sz="2000">
                <a:solidFill>
                  <a:schemeClr val="accent2"/>
                </a:solidFill>
              </a:rPr>
              <a:t>”</a:t>
            </a:r>
            <a:r>
              <a:rPr lang="en-US" altLang="ja-JP" sz="2000">
                <a:solidFill>
                  <a:schemeClr val="accent2"/>
                </a:solidFill>
              </a:rPr>
              <a:t>?</a:t>
            </a: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Perfect Balance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Want a </a:t>
            </a:r>
            <a:r>
              <a:rPr lang="en-US" noProof="0" smtClean="0">
                <a:solidFill>
                  <a:srgbClr val="0000FF"/>
                </a:solidFill>
              </a:rPr>
              <a:t>(almost) complete </a:t>
            </a:r>
            <a:r>
              <a:rPr lang="en-US" noProof="0">
                <a:solidFill>
                  <a:srgbClr val="0000FF"/>
                </a:solidFill>
              </a:rPr>
              <a:t>tree</a:t>
            </a:r>
            <a:r>
              <a:rPr lang="en-US" noProof="0"/>
              <a:t> after every operation</a:t>
            </a:r>
          </a:p>
          <a:p>
            <a:pPr lvl="1">
              <a:defRPr/>
            </a:pPr>
            <a:r>
              <a:rPr lang="en-US" noProof="0"/>
              <a:t>tree is full except possibly in the lower right</a:t>
            </a:r>
          </a:p>
          <a:p>
            <a:pPr>
              <a:defRPr/>
            </a:pPr>
            <a:r>
              <a:rPr lang="en-US" noProof="0"/>
              <a:t>This is expensive</a:t>
            </a:r>
          </a:p>
          <a:p>
            <a:pPr lvl="1">
              <a:defRPr/>
            </a:pPr>
            <a:r>
              <a:rPr lang="en-US" noProof="0"/>
              <a:t>For example, insert 2 in the tree on the left and then rebuild as a complete tree</a:t>
            </a:r>
          </a:p>
        </p:txBody>
      </p:sp>
      <p:sp>
        <p:nvSpPr>
          <p:cNvPr id="17411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Insert 2 &amp;</a:t>
            </a:r>
          </a:p>
          <a:p>
            <a:r>
              <a:rPr lang="en-US" sz="2000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17412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7413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7414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7415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7416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417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7418" name="AutoShape 50"/>
          <p:cNvCxnSpPr>
            <a:cxnSpLocks noChangeShapeType="1"/>
            <a:stCxn id="17412" idx="3"/>
            <a:endCxn id="17413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51"/>
          <p:cNvCxnSpPr>
            <a:cxnSpLocks noChangeShapeType="1"/>
            <a:stCxn id="17412" idx="5"/>
            <a:endCxn id="17414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52"/>
          <p:cNvCxnSpPr>
            <a:cxnSpLocks noChangeShapeType="1"/>
            <a:stCxn id="17413" idx="3"/>
            <a:endCxn id="17416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53"/>
          <p:cNvCxnSpPr>
            <a:cxnSpLocks noChangeShapeType="1"/>
            <a:stCxn id="17413" idx="5"/>
            <a:endCxn id="17417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AutoShape 54"/>
          <p:cNvCxnSpPr>
            <a:cxnSpLocks noChangeShapeType="1"/>
            <a:stCxn id="17414" idx="3"/>
            <a:endCxn id="17415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3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7424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25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7426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7427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7428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429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17430" name="AutoShape 63"/>
          <p:cNvCxnSpPr>
            <a:cxnSpLocks noChangeShapeType="1"/>
            <a:stCxn id="17423" idx="3"/>
            <a:endCxn id="17424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1" name="AutoShape 64"/>
          <p:cNvCxnSpPr>
            <a:cxnSpLocks noChangeShapeType="1"/>
            <a:stCxn id="17423" idx="5"/>
            <a:endCxn id="17425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2" name="AutoShape 65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66"/>
          <p:cNvCxnSpPr>
            <a:cxnSpLocks noChangeShapeType="1"/>
            <a:stCxn id="17424" idx="5"/>
            <a:endCxn id="17429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4" name="AutoShape 67"/>
          <p:cNvCxnSpPr>
            <a:cxnSpLocks noChangeShapeType="1"/>
            <a:stCxn id="17425" idx="3"/>
            <a:endCxn id="17426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5" name="AutoShape 68"/>
          <p:cNvCxnSpPr>
            <a:cxnSpLocks noChangeShapeType="1"/>
            <a:stCxn id="17425" idx="5"/>
            <a:endCxn id="17427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6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AVL - Good but not Perfect Balance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noProof="0"/>
              <a:t>AVL trees are height-balanced binary search </a:t>
            </a:r>
            <a:r>
              <a:rPr lang="en-US" noProof="0" smtClean="0"/>
              <a:t>trees</a:t>
            </a:r>
          </a:p>
          <a:p>
            <a:pPr>
              <a:lnSpc>
                <a:spcPct val="90000"/>
              </a:lnSpc>
              <a:defRPr/>
            </a:pPr>
            <a:endParaRPr lang="en-US" noProof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noProof="0"/>
              <a:t>An AVL tree has balance factor calculated at every node</a:t>
            </a:r>
          </a:p>
          <a:p>
            <a:pPr lvl="1">
              <a:lnSpc>
                <a:spcPct val="90000"/>
              </a:lnSpc>
              <a:defRPr/>
            </a:pPr>
            <a:r>
              <a:rPr lang="en-US" noProof="0">
                <a:solidFill>
                  <a:srgbClr val="FF0000"/>
                </a:solidFill>
              </a:rPr>
              <a:t>For every node, heights of left and right subtree can differ by no more than </a:t>
            </a:r>
            <a:r>
              <a:rPr lang="en-US" noProof="0" smtClean="0">
                <a:solidFill>
                  <a:srgbClr val="FF0000"/>
                </a:solidFill>
              </a:rPr>
              <a:t>1</a:t>
            </a:r>
            <a:endParaRPr lang="en-US" noProof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2112963" y="14128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19325" y="14303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408113" y="225901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514475" y="22764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790825" y="22764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897188" y="22939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8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42975" y="32670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049338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1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874838" y="32670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979613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514475" y="436562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19250" y="438308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511425" y="32845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617788" y="33020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7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1846263" y="1844675"/>
            <a:ext cx="3984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578100" y="1844675"/>
            <a:ext cx="398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1247775" y="2708275"/>
            <a:ext cx="3333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1846263" y="2708275"/>
            <a:ext cx="200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1846263" y="3789363"/>
            <a:ext cx="200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2844800" y="2781300"/>
            <a:ext cx="1317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049338" y="564673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An AVL Tree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969000" y="1484313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073775" y="15017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7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264150" y="2332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368925" y="23495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2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6594475" y="240347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699250" y="24209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4532313" y="3340100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638675" y="3357563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1</a:t>
            </a:r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729288" y="3411538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835650" y="3429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4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5170488" y="443706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5275263" y="4454525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3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6261100" y="4491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367463" y="45085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5</a:t>
            </a: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H="1">
            <a:off x="5635625" y="1916113"/>
            <a:ext cx="4651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6432550" y="1916113"/>
            <a:ext cx="3333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>
            <a:off x="4905375" y="2781300"/>
            <a:ext cx="463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5702300" y="2781300"/>
            <a:ext cx="266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H="1">
            <a:off x="5568950" y="3860800"/>
            <a:ext cx="331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6167438" y="3860800"/>
            <a:ext cx="331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4" name="Freeform 44"/>
          <p:cNvSpPr>
            <a:spLocks/>
          </p:cNvSpPr>
          <p:nvPr/>
        </p:nvSpPr>
        <p:spPr bwMode="auto">
          <a:xfrm>
            <a:off x="4306888" y="1892300"/>
            <a:ext cx="2857500" cy="3552825"/>
          </a:xfrm>
          <a:custGeom>
            <a:avLst/>
            <a:gdLst>
              <a:gd name="T0" fmla="*/ 1222353 w 2139"/>
              <a:gd name="T1" fmla="*/ 167676 h 2246"/>
              <a:gd name="T2" fmla="*/ 1888969 w 2139"/>
              <a:gd name="T3" fmla="*/ 670702 h 2246"/>
              <a:gd name="T4" fmla="*/ 2675817 w 2139"/>
              <a:gd name="T5" fmla="*/ 3038725 h 2246"/>
              <a:gd name="T6" fmla="*/ 797535 w 2139"/>
              <a:gd name="T7" fmla="*/ 3325039 h 2246"/>
              <a:gd name="T8" fmla="*/ 70803 w 2139"/>
              <a:gd name="T9" fmla="*/ 1675174 h 2246"/>
              <a:gd name="T10" fmla="*/ 1222353 w 2139"/>
              <a:gd name="T11" fmla="*/ 167676 h 2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9" h="2246">
                <a:moveTo>
                  <a:pt x="915" y="106"/>
                </a:moveTo>
                <a:cubicBezTo>
                  <a:pt x="1142" y="0"/>
                  <a:pt x="1233" y="122"/>
                  <a:pt x="1414" y="424"/>
                </a:cubicBezTo>
                <a:cubicBezTo>
                  <a:pt x="1595" y="726"/>
                  <a:pt x="2139" y="1641"/>
                  <a:pt x="2003" y="1921"/>
                </a:cubicBezTo>
                <a:cubicBezTo>
                  <a:pt x="1867" y="2201"/>
                  <a:pt x="922" y="2246"/>
                  <a:pt x="597" y="2102"/>
                </a:cubicBezTo>
                <a:cubicBezTo>
                  <a:pt x="272" y="1958"/>
                  <a:pt x="0" y="1392"/>
                  <a:pt x="53" y="1059"/>
                </a:cubicBezTo>
                <a:cubicBezTo>
                  <a:pt x="106" y="726"/>
                  <a:pt x="688" y="212"/>
                  <a:pt x="915" y="10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4905375" y="5661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PMingLiU" charset="0"/>
                <a:cs typeface="PMingLiU" charset="0"/>
              </a:rPr>
              <a:t>Not an AVL Tree</a:t>
            </a:r>
          </a:p>
        </p:txBody>
      </p:sp>
      <p:sp>
        <p:nvSpPr>
          <p:cNvPr id="10286" name="Freeform 46"/>
          <p:cNvSpPr>
            <a:spLocks/>
          </p:cNvSpPr>
          <p:nvPr/>
        </p:nvSpPr>
        <p:spPr bwMode="auto">
          <a:xfrm>
            <a:off x="6367463" y="2024063"/>
            <a:ext cx="1062037" cy="1296987"/>
          </a:xfrm>
          <a:custGeom>
            <a:avLst/>
            <a:gdLst>
              <a:gd name="T0" fmla="*/ 0 w 725"/>
              <a:gd name="T1" fmla="*/ 325437 h 817"/>
              <a:gd name="T2" fmla="*/ 464367 w 725"/>
              <a:gd name="T3" fmla="*/ 1260475 h 817"/>
              <a:gd name="T4" fmla="*/ 1062037 w 725"/>
              <a:gd name="T5" fmla="*/ 541337 h 817"/>
              <a:gd name="T6" fmla="*/ 464367 w 725"/>
              <a:gd name="T7" fmla="*/ 36512 h 817"/>
              <a:gd name="T8" fmla="*/ 0 w 725"/>
              <a:gd name="T9" fmla="*/ 325437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5" h="817">
                <a:moveTo>
                  <a:pt x="0" y="205"/>
                </a:moveTo>
                <a:cubicBezTo>
                  <a:pt x="0" y="333"/>
                  <a:pt x="196" y="771"/>
                  <a:pt x="317" y="794"/>
                </a:cubicBezTo>
                <a:cubicBezTo>
                  <a:pt x="438" y="817"/>
                  <a:pt x="725" y="469"/>
                  <a:pt x="725" y="341"/>
                </a:cubicBezTo>
                <a:cubicBezTo>
                  <a:pt x="725" y="213"/>
                  <a:pt x="438" y="46"/>
                  <a:pt x="317" y="23"/>
                </a:cubicBezTo>
                <a:cubicBezTo>
                  <a:pt x="196" y="0"/>
                  <a:pt x="0" y="77"/>
                  <a:pt x="0" y="205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The height of the left subtree minus the height of the right subtree of a node is called the </a:t>
            </a:r>
            <a:r>
              <a:rPr lang="en-US" altLang="zh-CN" i="1" noProof="0">
                <a:solidFill>
                  <a:srgbClr val="FF3300"/>
                </a:solidFill>
                <a:ea typeface="宋体" charset="0"/>
                <a:cs typeface="宋体" charset="0"/>
              </a:rPr>
              <a:t>balance of the node</a:t>
            </a:r>
            <a:r>
              <a:rPr lang="en-US" altLang="zh-CN" noProof="0">
                <a:solidFill>
                  <a:srgbClr val="3333CC"/>
                </a:solidFill>
                <a:ea typeface="宋体" charset="0"/>
                <a:cs typeface="宋体" charset="0"/>
              </a:rPr>
              <a:t>.  For an AVL tree, the balances of the nodes are always </a:t>
            </a:r>
            <a:r>
              <a:rPr lang="en-US" altLang="zh-CN" noProof="0">
                <a:solidFill>
                  <a:srgbClr val="FF3300"/>
                </a:solidFill>
                <a:ea typeface="宋体" charset="0"/>
                <a:cs typeface="宋体" charset="0"/>
              </a:rPr>
              <a:t>-1, 0 or 1</a:t>
            </a:r>
            <a:r>
              <a:rPr lang="en-US" altLang="zh-CN" noProof="0" smtClean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</a:p>
          <a:p>
            <a:pPr lvl="1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 smtClean="0">
                <a:solidFill>
                  <a:srgbClr val="3333CC"/>
                </a:solidFill>
                <a:ea typeface="宋体" charset="0"/>
                <a:cs typeface="宋体" charset="0"/>
              </a:rPr>
              <a:t>The height of an empty tree is defined to be </a:t>
            </a:r>
            <a:r>
              <a:rPr lang="en-US" altLang="zh-CN" noProof="0" smtClean="0">
                <a:solidFill>
                  <a:srgbClr val="FF0000"/>
                </a:solidFill>
                <a:ea typeface="宋体" charset="0"/>
                <a:cs typeface="宋体" charset="0"/>
              </a:rPr>
              <a:t>-1</a:t>
            </a:r>
            <a:r>
              <a:rPr lang="en-US" altLang="zh-CN" noProof="0" smtClean="0">
                <a:solidFill>
                  <a:srgbClr val="3333CC"/>
                </a:solidFill>
                <a:ea typeface="宋体" charset="0"/>
                <a:cs typeface="宋体" charset="0"/>
              </a:rPr>
              <a:t>.</a:t>
            </a:r>
            <a:endParaRPr lang="en-US" altLang="zh-CN" noProof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Node Heights</a:t>
            </a:r>
          </a:p>
        </p:txBody>
      </p:sp>
      <p:sp>
        <p:nvSpPr>
          <p:cNvPr id="21511" name="Oval 6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1512" name="Oval 6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1513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1514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1515" name="Oval 7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1516" name="Oval 7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1517" name="AutoShape 73"/>
          <p:cNvCxnSpPr>
            <a:cxnSpLocks noChangeShapeType="1"/>
            <a:stCxn id="21511" idx="3"/>
            <a:endCxn id="21512" idx="7"/>
          </p:cNvCxnSpPr>
          <p:nvPr/>
        </p:nvCxnSpPr>
        <p:spPr bwMode="auto">
          <a:xfrm flipH="1">
            <a:off x="5481638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8" name="AutoShape 74"/>
          <p:cNvCxnSpPr>
            <a:cxnSpLocks noChangeShapeType="1"/>
            <a:stCxn id="21511" idx="5"/>
            <a:endCxn id="21513" idx="1"/>
          </p:cNvCxnSpPr>
          <p:nvPr/>
        </p:nvCxnSpPr>
        <p:spPr bwMode="auto">
          <a:xfrm>
            <a:off x="6548438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9" name="AutoShape 75"/>
          <p:cNvCxnSpPr>
            <a:cxnSpLocks noChangeShapeType="1"/>
            <a:stCxn id="21512" idx="3"/>
            <a:endCxn id="21515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0" name="AutoShape 76"/>
          <p:cNvCxnSpPr>
            <a:cxnSpLocks noChangeShapeType="1"/>
            <a:stCxn id="21512" idx="5"/>
            <a:endCxn id="21516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1" name="AutoShape 77"/>
          <p:cNvCxnSpPr>
            <a:cxnSpLocks noChangeShapeType="1"/>
            <a:stCxn id="21513" idx="3"/>
            <a:endCxn id="21514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 Box 81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height of node = </a:t>
            </a:r>
            <a:r>
              <a:rPr lang="en-US" sz="2000">
                <a:solidFill>
                  <a:srgbClr val="FF0000"/>
                </a:solidFill>
              </a:rPr>
              <a:t>h</a:t>
            </a:r>
          </a:p>
          <a:p>
            <a:r>
              <a:rPr lang="en-US" sz="2000"/>
              <a:t>balance factor = </a:t>
            </a:r>
            <a:r>
              <a:rPr lang="en-US" sz="2000">
                <a:solidFill>
                  <a:srgbClr val="FF0000"/>
                </a:solidFill>
              </a:rPr>
              <a:t>h</a:t>
            </a:r>
            <a:r>
              <a:rPr lang="en-US" sz="2000" baseline="-25000">
                <a:solidFill>
                  <a:srgbClr val="FF0000"/>
                </a:solidFill>
              </a:rPr>
              <a:t>left</a:t>
            </a:r>
            <a:r>
              <a:rPr lang="en-US" sz="2000">
                <a:solidFill>
                  <a:srgbClr val="FF0000"/>
                </a:solidFill>
              </a:rPr>
              <a:t>-h</a:t>
            </a:r>
            <a:r>
              <a:rPr lang="en-US" sz="2000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 sz="2000"/>
              <a:t>empty height = -1</a:t>
            </a:r>
            <a:endParaRPr lang="en-US" sz="2000" baseline="-25000"/>
          </a:p>
        </p:txBody>
      </p:sp>
      <p:sp>
        <p:nvSpPr>
          <p:cNvPr id="21524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25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26" name="Text Box 104"/>
          <p:cNvSpPr txBox="1">
            <a:spLocks noChangeArrowheads="1"/>
          </p:cNvSpPr>
          <p:nvPr/>
        </p:nvSpPr>
        <p:spPr bwMode="auto">
          <a:xfrm>
            <a:off x="1524000" y="2286000"/>
            <a:ext cx="2339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height=2   BF=1-0=1</a:t>
            </a:r>
          </a:p>
        </p:txBody>
      </p:sp>
      <p:sp>
        <p:nvSpPr>
          <p:cNvPr id="21527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22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1523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4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6" name="AutoShape 112"/>
          <p:cNvCxnSpPr>
            <a:cxnSpLocks noChangeShapeType="1"/>
            <a:stCxn id="21522" idx="3"/>
            <a:endCxn id="21523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8" name="AutoShape 113"/>
          <p:cNvCxnSpPr>
            <a:cxnSpLocks noChangeShapeType="1"/>
            <a:stCxn id="21522" idx="5"/>
            <a:endCxn id="0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9" name="AutoShape 114"/>
          <p:cNvCxnSpPr>
            <a:cxnSpLocks noChangeShapeType="1"/>
            <a:stCxn id="21523" idx="3"/>
            <a:endCxn id="0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0" name="AutoShape 115"/>
          <p:cNvCxnSpPr>
            <a:cxnSpLocks noChangeShapeType="1"/>
            <a:stCxn id="21523" idx="5"/>
            <a:endCxn id="0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7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32" name="Text Box 120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A (AVL)</a:t>
            </a:r>
          </a:p>
        </p:txBody>
      </p:sp>
      <p:sp>
        <p:nvSpPr>
          <p:cNvPr id="21539" name="Text Box 121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B (AVL)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24" grpId="0"/>
      <p:bldP spid="21525" grpId="0"/>
      <p:bldP spid="21526" grpId="0"/>
      <p:bldP spid="21527" grpId="0"/>
      <p:bldP spid="21537" grpId="0"/>
      <p:bldP spid="21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914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 dirty="0">
                <a:solidFill>
                  <a:srgbClr val="000066"/>
                </a:solidFill>
                <a:ea typeface="宋体" charset="0"/>
                <a:cs typeface="宋体" charset="0"/>
              </a:rPr>
              <a:t>AVL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altLang="zh-CN" noProof="0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Given </a:t>
            </a: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an AVL tree, if insertions or deletions are performed, the AVL tree </a:t>
            </a:r>
            <a:r>
              <a:rPr lang="en-US" altLang="zh-CN" i="1" noProof="0" dirty="0">
                <a:solidFill>
                  <a:srgbClr val="FF3300"/>
                </a:solidFill>
                <a:ea typeface="宋体" charset="0"/>
                <a:cs typeface="宋体" charset="0"/>
              </a:rPr>
              <a:t>may not</a:t>
            </a:r>
            <a:r>
              <a:rPr lang="en-US" altLang="zh-CN" noProof="0" dirty="0">
                <a:solidFill>
                  <a:srgbClr val="3333CC"/>
                </a:solidFill>
                <a:ea typeface="宋体" charset="0"/>
                <a:cs typeface="宋体" charset="0"/>
              </a:rPr>
              <a:t> remain height balanced.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>
                <a:latin typeface="Arial" charset="0"/>
              </a:rPr>
              <a:t>Node Heights after Insert 7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7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3558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3559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3562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3563" name="AutoShape 14"/>
          <p:cNvCxnSpPr>
            <a:cxnSpLocks noChangeShapeType="1"/>
            <a:stCxn id="23557" idx="3"/>
            <a:endCxn id="23558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15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16"/>
          <p:cNvCxnSpPr>
            <a:cxnSpLocks noChangeShapeType="1"/>
            <a:stCxn id="23558" idx="3"/>
            <a:endCxn id="23561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17"/>
          <p:cNvCxnSpPr>
            <a:cxnSpLocks noChangeShapeType="1"/>
            <a:stCxn id="23558" idx="5"/>
            <a:endCxn id="23562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AutoShape 18"/>
          <p:cNvCxnSpPr>
            <a:cxnSpLocks noChangeShapeType="1"/>
            <a:stCxn id="23559" idx="3"/>
            <a:endCxn id="23560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height of node = </a:t>
            </a:r>
            <a:r>
              <a:rPr lang="en-US" sz="2000">
                <a:solidFill>
                  <a:srgbClr val="FF0000"/>
                </a:solidFill>
              </a:rPr>
              <a:t>h</a:t>
            </a:r>
          </a:p>
          <a:p>
            <a:r>
              <a:rPr lang="en-US" sz="2000"/>
              <a:t>balance factor = </a:t>
            </a:r>
            <a:r>
              <a:rPr lang="en-US" sz="2000">
                <a:solidFill>
                  <a:srgbClr val="FF0000"/>
                </a:solidFill>
              </a:rPr>
              <a:t>h</a:t>
            </a:r>
            <a:r>
              <a:rPr lang="en-US" sz="2000" baseline="-25000">
                <a:solidFill>
                  <a:srgbClr val="FF0000"/>
                </a:solidFill>
              </a:rPr>
              <a:t>left</a:t>
            </a:r>
            <a:r>
              <a:rPr lang="en-US" sz="2000">
                <a:solidFill>
                  <a:srgbClr val="FF0000"/>
                </a:solidFill>
              </a:rPr>
              <a:t>-h</a:t>
            </a:r>
            <a:r>
              <a:rPr lang="en-US" sz="2000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 sz="2000"/>
              <a:t>empty height = -1</a:t>
            </a:r>
            <a:endParaRPr lang="en-US" sz="2000" baseline="-25000"/>
          </a:p>
        </p:txBody>
      </p:sp>
      <p:sp>
        <p:nvSpPr>
          <p:cNvPr id="23569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3570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3571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3572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3573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23574" name="AutoShape 47"/>
          <p:cNvCxnSpPr>
            <a:cxnSpLocks noChangeShapeType="1"/>
            <a:stCxn id="23569" idx="3"/>
            <a:endCxn id="23570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5" name="AutoShape 48"/>
          <p:cNvCxnSpPr>
            <a:cxnSpLocks noChangeShapeType="1"/>
            <a:stCxn id="23569" idx="5"/>
            <a:endCxn id="23571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6" name="AutoShape 49"/>
          <p:cNvCxnSpPr>
            <a:cxnSpLocks noChangeShapeType="1"/>
            <a:stCxn id="23570" idx="3"/>
            <a:endCxn id="23572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7" name="AutoShape 50"/>
          <p:cNvCxnSpPr>
            <a:cxnSpLocks noChangeShapeType="1"/>
            <a:stCxn id="23570" idx="5"/>
            <a:endCxn id="23573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8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579" name="AutoShape 54"/>
          <p:cNvCxnSpPr>
            <a:cxnSpLocks noChangeShapeType="1"/>
            <a:stCxn id="23571" idx="3"/>
            <a:endCxn id="23578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0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81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582" name="AutoShape 60"/>
          <p:cNvCxnSpPr>
            <a:cxnSpLocks noChangeShapeType="1"/>
            <a:stCxn id="23560" idx="3"/>
            <a:endCxn id="23581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3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pitchFamily="18" charset="0"/>
              </a:rPr>
              <a:t>balance factor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1-(-1) = 2</a:t>
            </a:r>
          </a:p>
        </p:txBody>
      </p:sp>
      <p:sp>
        <p:nvSpPr>
          <p:cNvPr id="23584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86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A (AVL)</a:t>
            </a:r>
          </a:p>
        </p:txBody>
      </p:sp>
      <p:sp>
        <p:nvSpPr>
          <p:cNvPr id="23587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Tree B (not AVL)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6 (Number System)">
  <a:themeElements>
    <a:clrScheme name="Lecture6 (Number System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6 (Number System)">
      <a:majorFont>
        <a:latin typeface="Trebuchet MS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cture6 (Number System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27-Sorting Arrays</Template>
  <TotalTime>4554</TotalTime>
  <Words>592</Words>
  <Application>Microsoft Office PowerPoint</Application>
  <PresentationFormat>On-screen Show (4:3)</PresentationFormat>
  <Paragraphs>189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Lecture6 (Number System)</vt:lpstr>
      <vt:lpstr>AVL Trees Georgy Adelson-Velsky and Landis' tree  Asim Rehan</vt:lpstr>
      <vt:lpstr>Balanced and unbalanced BST</vt:lpstr>
      <vt:lpstr>Perfect Balance</vt:lpstr>
      <vt:lpstr>AVL - Good but not Perfect Balance</vt:lpstr>
      <vt:lpstr>AVL Trees</vt:lpstr>
      <vt:lpstr>AVL Trees</vt:lpstr>
      <vt:lpstr>Node Heights</vt:lpstr>
      <vt:lpstr>AVL Trees</vt:lpstr>
      <vt:lpstr>Node Heights after Insert 7</vt:lpstr>
      <vt:lpstr>AVL Trees</vt:lpstr>
      <vt:lpstr>Insert and Rotation in AVL Trees</vt:lpstr>
      <vt:lpstr>Single Rotation in an AVL Tree</vt:lpstr>
      <vt:lpstr>Left Rotation (LL) in an AVL Tree</vt:lpstr>
      <vt:lpstr>Right Rotation (RR) in an AVL Tree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Asim</cp:lastModifiedBy>
  <cp:revision>176</cp:revision>
  <dcterms:created xsi:type="dcterms:W3CDTF">2006-05-16T22:38:36Z</dcterms:created>
  <dcterms:modified xsi:type="dcterms:W3CDTF">2018-09-16T16:22:28Z</dcterms:modified>
</cp:coreProperties>
</file>