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3"/>
  </p:notesMasterIdLst>
  <p:sldIdLst>
    <p:sldId id="274" r:id="rId2"/>
    <p:sldId id="290" r:id="rId3"/>
    <p:sldId id="317" r:id="rId4"/>
    <p:sldId id="318" r:id="rId5"/>
    <p:sldId id="319" r:id="rId6"/>
    <p:sldId id="292" r:id="rId7"/>
    <p:sldId id="320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3300"/>
    <a:srgbClr val="9966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598" autoAdjust="0"/>
    <p:restoredTop sz="86102" autoAdjust="0"/>
  </p:normalViewPr>
  <p:slideViewPr>
    <p:cSldViewPr>
      <p:cViewPr varScale="1">
        <p:scale>
          <a:sx n="57" d="100"/>
          <a:sy n="57" d="100"/>
        </p:scale>
        <p:origin x="-12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8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8BAFF4-3AEC-4BC2-95F3-12E16D3445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3634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684CA55-6358-4DCA-99F0-6F701C9D6465}" type="slidenum">
              <a:rPr lang="en-US"/>
              <a:pPr/>
              <a:t>1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BAFF4-3AEC-4BC2-95F3-12E16D34454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noProof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0964" r:id="rId3" imgW="71848" imgH="44334" progId="">
              <p:embed/>
            </p:oleObj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noProof="0" dirty="0" smtClean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AVL </a:t>
            </a:r>
            <a:r>
              <a:rPr lang="en-US" sz="2000" b="1" noProof="0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and change the title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dirty="0" smtClean="0"/>
              <a:t>Click and change the title</a:t>
            </a:r>
            <a:endParaRPr lang="en-US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noProof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noProof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378240-4EFB-43CF-80C0-5B0E5CBBF2E6}" type="slidenum">
              <a:rPr lang="en-US" noProof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50180" r:id="rId3" imgW="71848" imgH="44334" progId="">
              <p:embed/>
            </p:oleObj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B73674-2D32-46E6-98E2-D3A28F67F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51204" r:id="rId3" imgW="71848" imgH="44334" progId="">
              <p:embed/>
            </p:oleObj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2250" y="533400"/>
            <a:ext cx="2114550" cy="5592763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8600" y="533400"/>
            <a:ext cx="6191250" cy="55927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DDFCBD-CF0C-4267-8D87-C1872CB67E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1988" r:id="rId3" imgW="71848" imgH="44334" progId="">
              <p:embed/>
            </p:oleObj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F8434C-E909-4468-8B05-F9B91F3842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3012" r:id="rId3" imgW="71848" imgH="44334" progId="">
              <p:embed/>
            </p:oleObj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CCF3ED-4ED1-4D0B-9BE7-5E23F8F8C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4036" r:id="rId3" imgW="71848" imgH="44334" progId="">
              <p:embed/>
            </p:oleObj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E909A5-872D-4249-A273-525F4413C7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5060" r:id="rId3" imgW="71848" imgH="44334" progId="">
              <p:embed/>
            </p:oleObj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0DF1D-2FF4-40F4-BD77-353BF1E5AC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6084" r:id="rId3" imgW="71848" imgH="44334" progId="">
              <p:embed/>
            </p:oleObj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A4C6A5-6657-4C4C-8C6E-5EAC5807E8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7108" r:id="rId3" imgW="71848" imgH="44334" progId="">
              <p:embed/>
            </p:oleObj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22EF6D-F371-4BBF-80D3-08C435490F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8132" r:id="rId3" imgW="71848" imgH="44334" progId="">
              <p:embed/>
            </p:oleObj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EA9160-5C94-484B-BB4C-02FD75BE43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9156" r:id="rId3" imgW="71848" imgH="44334" progId="">
              <p:embed/>
            </p:oleObj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F1629F-9814-4248-B1FC-DBADBAE820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1029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1031" r:id="rId14" imgW="71848" imgH="44334" progId="">
              <p:embed/>
            </p:oleObj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200400"/>
            <a:ext cx="8458200" cy="3124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en-US" u="none" noProof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AVL Trees</a:t>
            </a:r>
            <a:br>
              <a:rPr lang="en-US" u="none" noProof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b="0" u="none" dirty="0" err="1" smtClean="0"/>
              <a:t>Georgy</a:t>
            </a:r>
            <a:r>
              <a:rPr lang="en-US" sz="2400" b="0" u="none" dirty="0" smtClean="0"/>
              <a:t> </a:t>
            </a:r>
            <a:r>
              <a:rPr lang="en-US" sz="2400" u="none" dirty="0" err="1" smtClean="0"/>
              <a:t>Adelson-Velsky</a:t>
            </a:r>
            <a:r>
              <a:rPr lang="en-US" sz="2400" u="none" dirty="0" smtClean="0"/>
              <a:t> and Landis</a:t>
            </a:r>
            <a:r>
              <a:rPr lang="en-US" sz="2400" b="0" u="none" dirty="0" smtClean="0"/>
              <a:t>' tree</a:t>
            </a:r>
            <a:r>
              <a:rPr lang="en-US" u="none" noProof="0" dirty="0" smtClean="0"/>
              <a:t/>
            </a:r>
            <a:br>
              <a:rPr lang="en-US" u="none" noProof="0" dirty="0" smtClean="0"/>
            </a:br>
            <a:r>
              <a:rPr lang="en-US" u="none" noProof="0" smtClean="0"/>
              <a:t/>
            </a:r>
            <a:br>
              <a:rPr lang="en-US" u="none" noProof="0" smtClean="0"/>
            </a:br>
            <a:endParaRPr lang="en-US" u="none" noProof="0" dirty="0" smtClean="0">
              <a:solidFill>
                <a:srgbClr val="0000FF"/>
              </a:solidFill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4400" b="1" dirty="0" smtClean="0">
                <a:solidFill>
                  <a:schemeClr val="accent2"/>
                </a:solidFill>
                <a:latin typeface="Trebuchet MS" charset="0"/>
                <a:ea typeface="ＭＳ Ｐゴシック" charset="0"/>
              </a:rPr>
              <a:t>NUML</a:t>
            </a:r>
            <a:endParaRPr lang="en-US" sz="4400" b="1" dirty="0">
              <a:solidFill>
                <a:schemeClr val="accent2"/>
              </a:solidFill>
              <a:latin typeface="Trebuchet MS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smtClean="0">
                <a:latin typeface="Arial" charset="0"/>
              </a:rPr>
              <a:t>Right Rotation (RR) in an AVL Tree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endParaRPr lang="en-US" smtClean="0"/>
          </a:p>
          <a:p>
            <a:pPr algn="just">
              <a:defRPr/>
            </a:pPr>
            <a:endParaRPr lang="en-US" smtClean="0"/>
          </a:p>
          <a:p>
            <a:pPr algn="just">
              <a:defRPr/>
            </a:pPr>
            <a:endParaRPr lang="en-US" smtClean="0"/>
          </a:p>
          <a:p>
            <a:pPr algn="just">
              <a:defRPr/>
            </a:pPr>
            <a:endParaRPr lang="en-US" smtClean="0"/>
          </a:p>
          <a:p>
            <a:pPr algn="just">
              <a:defRPr/>
            </a:pPr>
            <a:endParaRPr lang="en-US" smtClean="0"/>
          </a:p>
          <a:p>
            <a:pPr algn="just">
              <a:defRPr/>
            </a:pPr>
            <a:r>
              <a:rPr lang="en-US" smtClean="0"/>
              <a:t>b becomes the new root.</a:t>
            </a:r>
          </a:p>
          <a:p>
            <a:pPr algn="just">
              <a:defRPr/>
            </a:pPr>
            <a:r>
              <a:rPr lang="en-US" smtClean="0"/>
              <a:t>c takes ownership of b's </a:t>
            </a:r>
            <a:r>
              <a:rPr lang="en-US" smtClean="0">
                <a:solidFill>
                  <a:srgbClr val="FF0000"/>
                </a:solidFill>
              </a:rPr>
              <a:t>right</a:t>
            </a:r>
            <a:r>
              <a:rPr lang="en-US" smtClean="0"/>
              <a:t> child, as its </a:t>
            </a:r>
            <a:r>
              <a:rPr lang="en-US" smtClean="0">
                <a:solidFill>
                  <a:srgbClr val="FF0000"/>
                </a:solidFill>
              </a:rPr>
              <a:t>left</a:t>
            </a:r>
            <a:r>
              <a:rPr lang="en-US" smtClean="0"/>
              <a:t> child, or in this case, null. </a:t>
            </a:r>
          </a:p>
          <a:p>
            <a:pPr algn="just">
              <a:defRPr/>
            </a:pPr>
            <a:r>
              <a:rPr lang="en-US" smtClean="0"/>
              <a:t>b takes ownership of c, as it's </a:t>
            </a:r>
            <a:r>
              <a:rPr lang="en-US" smtClean="0">
                <a:solidFill>
                  <a:srgbClr val="FF0000"/>
                </a:solidFill>
              </a:rPr>
              <a:t>right</a:t>
            </a:r>
            <a:r>
              <a:rPr lang="en-US" smtClean="0"/>
              <a:t> child. </a:t>
            </a:r>
          </a:p>
          <a:p>
            <a:pPr algn="just">
              <a:defRPr/>
            </a:pPr>
            <a:endParaRPr lang="en-US" dirty="0"/>
          </a:p>
        </p:txBody>
      </p:sp>
      <p:sp>
        <p:nvSpPr>
          <p:cNvPr id="24579" name="Oval 62"/>
          <p:cNvSpPr>
            <a:spLocks noChangeArrowheads="1"/>
          </p:cNvSpPr>
          <p:nvPr/>
        </p:nvSpPr>
        <p:spPr bwMode="auto">
          <a:xfrm>
            <a:off x="6172200" y="190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4580" name="Oval 65"/>
          <p:cNvSpPr>
            <a:spLocks noChangeArrowheads="1"/>
          </p:cNvSpPr>
          <p:nvPr/>
        </p:nvSpPr>
        <p:spPr bwMode="auto">
          <a:xfrm>
            <a:off x="5486400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Times New Roman" pitchFamily="18" charset="0"/>
              </a:rPr>
              <a:t>a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4581" name="Oval 66"/>
          <p:cNvSpPr>
            <a:spLocks noChangeArrowheads="1"/>
          </p:cNvSpPr>
          <p:nvPr/>
        </p:nvSpPr>
        <p:spPr bwMode="auto">
          <a:xfrm>
            <a:off x="6781800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Times New Roman" pitchFamily="18" charset="0"/>
              </a:rPr>
              <a:t>c</a:t>
            </a:r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24582" name="AutoShape 69"/>
          <p:cNvCxnSpPr>
            <a:cxnSpLocks noChangeShapeType="1"/>
            <a:stCxn id="24579" idx="3"/>
            <a:endCxn id="24580" idx="0"/>
          </p:cNvCxnSpPr>
          <p:nvPr/>
        </p:nvCxnSpPr>
        <p:spPr bwMode="auto">
          <a:xfrm flipH="1">
            <a:off x="5715000" y="2295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3" name="AutoShape 70"/>
          <p:cNvCxnSpPr>
            <a:cxnSpLocks noChangeShapeType="1"/>
            <a:stCxn id="24579" idx="5"/>
            <a:endCxn id="24581" idx="0"/>
          </p:cNvCxnSpPr>
          <p:nvPr/>
        </p:nvCxnSpPr>
        <p:spPr bwMode="auto">
          <a:xfrm>
            <a:off x="6562725" y="2295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13"/>
          <p:cNvGrpSpPr/>
          <p:nvPr/>
        </p:nvGrpSpPr>
        <p:grpSpPr>
          <a:xfrm>
            <a:off x="609600" y="1676400"/>
            <a:ext cx="1676400" cy="1905000"/>
            <a:chOff x="609600" y="1676400"/>
            <a:chExt cx="1676400" cy="1905000"/>
          </a:xfrm>
        </p:grpSpPr>
        <p:sp>
          <p:nvSpPr>
            <p:cNvPr id="24584" name="Oval 62"/>
            <p:cNvSpPr>
              <a:spLocks noChangeArrowheads="1"/>
            </p:cNvSpPr>
            <p:nvPr/>
          </p:nvSpPr>
          <p:spPr bwMode="auto">
            <a:xfrm>
              <a:off x="1828800" y="16764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</a:rPr>
                <a:t>c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4585" name="Oval 65"/>
            <p:cNvSpPr>
              <a:spLocks noChangeArrowheads="1"/>
            </p:cNvSpPr>
            <p:nvPr/>
          </p:nvSpPr>
          <p:spPr bwMode="auto">
            <a:xfrm>
              <a:off x="609600" y="31242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</a:rPr>
                <a:t>a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4586" name="Oval 66"/>
            <p:cNvSpPr>
              <a:spLocks noChangeArrowheads="1"/>
            </p:cNvSpPr>
            <p:nvPr/>
          </p:nvSpPr>
          <p:spPr bwMode="auto">
            <a:xfrm>
              <a:off x="1219200" y="237807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24587" name="AutoShape 70"/>
            <p:cNvCxnSpPr>
              <a:cxnSpLocks noChangeShapeType="1"/>
              <a:stCxn id="24584" idx="3"/>
              <a:endCxn id="24586" idx="7"/>
            </p:cNvCxnSpPr>
            <p:nvPr/>
          </p:nvCxnSpPr>
          <p:spPr bwMode="auto">
            <a:xfrm flipH="1">
              <a:off x="1609725" y="2066925"/>
              <a:ext cx="285750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588" name="AutoShape 70"/>
            <p:cNvCxnSpPr>
              <a:cxnSpLocks noChangeShapeType="1"/>
              <a:stCxn id="24586" idx="3"/>
              <a:endCxn id="24585" idx="7"/>
            </p:cNvCxnSpPr>
            <p:nvPr/>
          </p:nvCxnSpPr>
          <p:spPr bwMode="auto">
            <a:xfrm flipH="1">
              <a:off x="1000125" y="2768600"/>
              <a:ext cx="285750" cy="422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sz="3200" dirty="0" smtClean="0"/>
              <a:t>Single Rotation may be Insufficient</a:t>
            </a:r>
            <a:endParaRPr lang="en-US" sz="32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0" y="4495800"/>
            <a:ext cx="48006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Courier New"/>
              <a:buChar char="o"/>
              <a:defRPr/>
            </a:pPr>
            <a:r>
              <a:rPr lang="en-US" sz="1800" i="1" smtClean="0"/>
              <a:t>c becomes the new root.</a:t>
            </a:r>
          </a:p>
          <a:p>
            <a:pPr>
              <a:buFont typeface="Courier New"/>
              <a:buChar char="o"/>
              <a:defRPr/>
            </a:pPr>
            <a:r>
              <a:rPr lang="en-US" sz="1800" i="1" smtClean="0"/>
              <a:t>a takes ownership of c's left child as its right child, in this case, b. </a:t>
            </a:r>
          </a:p>
          <a:p>
            <a:pPr>
              <a:buFont typeface="Courier New"/>
              <a:buChar char="o"/>
              <a:defRPr/>
            </a:pPr>
            <a:r>
              <a:rPr lang="en-US" sz="1800" i="1"/>
              <a:t>c</a:t>
            </a:r>
            <a:r>
              <a:rPr lang="en-US" sz="1800" i="1" smtClean="0"/>
              <a:t> takes ownership of a as its left child. </a:t>
            </a:r>
          </a:p>
          <a:p>
            <a:pPr>
              <a:buFont typeface="Courier New"/>
              <a:buChar char="o"/>
              <a:defRPr/>
            </a:pPr>
            <a:endParaRPr lang="en-US" sz="1800" i="1" smtClean="0"/>
          </a:p>
          <a:p>
            <a:pPr>
              <a:buFont typeface="Courier New"/>
              <a:buChar char="o"/>
              <a:defRPr/>
            </a:pPr>
            <a:endParaRPr lang="en-US" sz="1800" i="1"/>
          </a:p>
        </p:txBody>
      </p:sp>
      <p:sp>
        <p:nvSpPr>
          <p:cNvPr id="25603" name="Oval 62"/>
          <p:cNvSpPr>
            <a:spLocks noChangeArrowheads="1"/>
          </p:cNvSpPr>
          <p:nvPr/>
        </p:nvSpPr>
        <p:spPr bwMode="auto">
          <a:xfrm>
            <a:off x="533400" y="167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5604" name="Oval 65"/>
          <p:cNvSpPr>
            <a:spLocks noChangeArrowheads="1"/>
          </p:cNvSpPr>
          <p:nvPr/>
        </p:nvSpPr>
        <p:spPr bwMode="auto">
          <a:xfrm>
            <a:off x="6096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5605" name="Oval 66"/>
          <p:cNvSpPr>
            <a:spLocks noChangeArrowheads="1"/>
          </p:cNvSpPr>
          <p:nvPr/>
        </p:nvSpPr>
        <p:spPr bwMode="auto">
          <a:xfrm>
            <a:off x="1143000" y="2378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5606" name="AutoShape 70"/>
          <p:cNvCxnSpPr>
            <a:cxnSpLocks noChangeShapeType="1"/>
            <a:stCxn id="25603" idx="3"/>
            <a:endCxn id="25605" idx="7"/>
          </p:cNvCxnSpPr>
          <p:nvPr/>
        </p:nvCxnSpPr>
        <p:spPr bwMode="auto">
          <a:xfrm>
            <a:off x="600075" y="2066925"/>
            <a:ext cx="9334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07" name="AutoShape 70"/>
          <p:cNvCxnSpPr>
            <a:cxnSpLocks noChangeShapeType="1"/>
            <a:stCxn id="25605" idx="5"/>
            <a:endCxn id="25604" idx="0"/>
          </p:cNvCxnSpPr>
          <p:nvPr/>
        </p:nvCxnSpPr>
        <p:spPr bwMode="auto">
          <a:xfrm flipH="1">
            <a:off x="838200" y="2768600"/>
            <a:ext cx="69532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08" name="Oval 62"/>
          <p:cNvSpPr>
            <a:spLocks noChangeArrowheads="1"/>
          </p:cNvSpPr>
          <p:nvPr/>
        </p:nvSpPr>
        <p:spPr bwMode="auto">
          <a:xfrm>
            <a:off x="4572000" y="167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5609" name="Oval 65"/>
          <p:cNvSpPr>
            <a:spLocks noChangeArrowheads="1"/>
          </p:cNvSpPr>
          <p:nvPr/>
        </p:nvSpPr>
        <p:spPr bwMode="auto">
          <a:xfrm>
            <a:off x="46482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5610" name="Oval 66"/>
          <p:cNvSpPr>
            <a:spLocks noChangeArrowheads="1"/>
          </p:cNvSpPr>
          <p:nvPr/>
        </p:nvSpPr>
        <p:spPr bwMode="auto">
          <a:xfrm>
            <a:off x="3886200" y="2378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5611" name="AutoShape 70"/>
          <p:cNvCxnSpPr>
            <a:cxnSpLocks noChangeShapeType="1"/>
            <a:stCxn id="25608" idx="3"/>
            <a:endCxn id="25610" idx="7"/>
          </p:cNvCxnSpPr>
          <p:nvPr/>
        </p:nvCxnSpPr>
        <p:spPr bwMode="auto">
          <a:xfrm flipH="1">
            <a:off x="4276725" y="2066925"/>
            <a:ext cx="3619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2" name="AutoShape 70"/>
          <p:cNvCxnSpPr>
            <a:cxnSpLocks noChangeShapeType="1"/>
            <a:stCxn id="25610" idx="5"/>
            <a:endCxn id="25609" idx="0"/>
          </p:cNvCxnSpPr>
          <p:nvPr/>
        </p:nvCxnSpPr>
        <p:spPr bwMode="auto">
          <a:xfrm>
            <a:off x="4276725" y="2768600"/>
            <a:ext cx="60007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Titre 1"/>
          <p:cNvSpPr txBox="1">
            <a:spLocks/>
          </p:cNvSpPr>
          <p:nvPr/>
        </p:nvSpPr>
        <p:spPr bwMode="auto">
          <a:xfrm>
            <a:off x="1905000" y="2286000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smtClean="0"/>
              <a:t>Left </a:t>
            </a:r>
            <a:endParaRPr lang="en-US" sz="3200"/>
          </a:p>
        </p:txBody>
      </p:sp>
      <p:sp>
        <p:nvSpPr>
          <p:cNvPr id="24" name="Titre 1"/>
          <p:cNvSpPr txBox="1">
            <a:spLocks/>
          </p:cNvSpPr>
          <p:nvPr/>
        </p:nvSpPr>
        <p:spPr bwMode="auto">
          <a:xfrm>
            <a:off x="5105400" y="2209800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smtClean="0"/>
              <a:t>Right</a:t>
            </a:r>
            <a:endParaRPr lang="en-US" sz="3200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 bwMode="auto">
          <a:xfrm>
            <a:off x="4572000" y="4495800"/>
            <a:ext cx="48006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Courier New"/>
              <a:buChar char="o"/>
              <a:defRPr/>
            </a:pPr>
            <a:r>
              <a:rPr lang="en-US" sz="1800" i="1"/>
              <a:t>a</a:t>
            </a:r>
            <a:r>
              <a:rPr lang="en-US" sz="1800" i="1" smtClean="0"/>
              <a:t> becomes the new root.</a:t>
            </a:r>
          </a:p>
          <a:p>
            <a:pPr>
              <a:buFont typeface="Courier New"/>
              <a:buChar char="o"/>
              <a:defRPr/>
            </a:pPr>
            <a:r>
              <a:rPr lang="en-US" sz="1800" i="1"/>
              <a:t>c</a:t>
            </a:r>
            <a:r>
              <a:rPr lang="en-US" sz="1800" i="1" smtClean="0"/>
              <a:t> takes ownership of a's right child as its left child, b. </a:t>
            </a:r>
          </a:p>
          <a:p>
            <a:pPr>
              <a:buFont typeface="Courier New"/>
              <a:buChar char="o"/>
              <a:defRPr/>
            </a:pPr>
            <a:r>
              <a:rPr lang="en-US" sz="1800" i="1" smtClean="0"/>
              <a:t>a takes ownership of c as its right child. </a:t>
            </a:r>
          </a:p>
          <a:p>
            <a:pPr>
              <a:buFont typeface="Courier New"/>
              <a:buChar char="o"/>
              <a:defRPr/>
            </a:pPr>
            <a:endParaRPr lang="en-US" sz="1800" i="1" smtClean="0"/>
          </a:p>
          <a:p>
            <a:pPr>
              <a:buFont typeface="Courier New"/>
              <a:buChar char="o"/>
              <a:defRPr/>
            </a:pPr>
            <a:endParaRPr lang="en-US" sz="1800" i="1"/>
          </a:p>
        </p:txBody>
      </p:sp>
      <p:sp>
        <p:nvSpPr>
          <p:cNvPr id="25616" name="Oval 66"/>
          <p:cNvSpPr>
            <a:spLocks noChangeArrowheads="1"/>
          </p:cNvSpPr>
          <p:nvPr/>
        </p:nvSpPr>
        <p:spPr bwMode="auto">
          <a:xfrm>
            <a:off x="7315200" y="1600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5617" name="Oval 62"/>
          <p:cNvSpPr>
            <a:spLocks noChangeArrowheads="1"/>
          </p:cNvSpPr>
          <p:nvPr/>
        </p:nvSpPr>
        <p:spPr bwMode="auto">
          <a:xfrm>
            <a:off x="8001000" y="2286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5618" name="Oval 65"/>
          <p:cNvSpPr>
            <a:spLocks noChangeArrowheads="1"/>
          </p:cNvSpPr>
          <p:nvPr/>
        </p:nvSpPr>
        <p:spPr bwMode="auto">
          <a:xfrm>
            <a:off x="7391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5619" name="AutoShape 70"/>
          <p:cNvCxnSpPr>
            <a:cxnSpLocks noChangeShapeType="1"/>
            <a:stCxn id="25617" idx="4"/>
            <a:endCxn id="25618" idx="7"/>
          </p:cNvCxnSpPr>
          <p:nvPr/>
        </p:nvCxnSpPr>
        <p:spPr bwMode="auto">
          <a:xfrm flipH="1">
            <a:off x="7781925" y="2743200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0" name="AutoShape 70"/>
          <p:cNvCxnSpPr>
            <a:cxnSpLocks noChangeShapeType="1"/>
            <a:stCxn id="25616" idx="5"/>
            <a:endCxn id="25617" idx="1"/>
          </p:cNvCxnSpPr>
          <p:nvPr/>
        </p:nvCxnSpPr>
        <p:spPr bwMode="auto">
          <a:xfrm>
            <a:off x="7705725" y="1990725"/>
            <a:ext cx="361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sz="3200" smtClean="0"/>
              <a:t>Left-Right Rotation (LR) or "Double left" </a:t>
            </a:r>
            <a:endParaRPr lang="en-US" sz="32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0" y="4495800"/>
            <a:ext cx="48006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Courier New"/>
              <a:buChar char="o"/>
              <a:defRPr/>
            </a:pPr>
            <a:r>
              <a:rPr lang="en-US" sz="1800" i="1" dirty="0"/>
              <a:t>perform a right rotation on the right </a:t>
            </a:r>
            <a:r>
              <a:rPr lang="en-US" sz="1800" i="1" dirty="0" err="1"/>
              <a:t>subtree</a:t>
            </a:r>
            <a:r>
              <a:rPr lang="en-US" sz="1800" i="1" dirty="0"/>
              <a:t>. </a:t>
            </a:r>
            <a:endParaRPr lang="fr-FR" sz="1800" i="1" dirty="0"/>
          </a:p>
        </p:txBody>
      </p:sp>
      <p:sp>
        <p:nvSpPr>
          <p:cNvPr id="26627" name="Oval 62"/>
          <p:cNvSpPr>
            <a:spLocks noChangeArrowheads="1"/>
          </p:cNvSpPr>
          <p:nvPr/>
        </p:nvSpPr>
        <p:spPr bwMode="auto">
          <a:xfrm>
            <a:off x="533400" y="167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6628" name="Oval 65"/>
          <p:cNvSpPr>
            <a:spLocks noChangeArrowheads="1"/>
          </p:cNvSpPr>
          <p:nvPr/>
        </p:nvSpPr>
        <p:spPr bwMode="auto">
          <a:xfrm>
            <a:off x="6096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6629" name="Oval 66"/>
          <p:cNvSpPr>
            <a:spLocks noChangeArrowheads="1"/>
          </p:cNvSpPr>
          <p:nvPr/>
        </p:nvSpPr>
        <p:spPr bwMode="auto">
          <a:xfrm>
            <a:off x="1143000" y="2378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6630" name="AutoShape 70"/>
          <p:cNvCxnSpPr>
            <a:cxnSpLocks noChangeShapeType="1"/>
            <a:stCxn id="26627" idx="3"/>
            <a:endCxn id="26629" idx="7"/>
          </p:cNvCxnSpPr>
          <p:nvPr/>
        </p:nvCxnSpPr>
        <p:spPr bwMode="auto">
          <a:xfrm>
            <a:off x="600075" y="2066925"/>
            <a:ext cx="9334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1" name="AutoShape 70"/>
          <p:cNvCxnSpPr>
            <a:cxnSpLocks noChangeShapeType="1"/>
            <a:stCxn id="26629" idx="5"/>
            <a:endCxn id="26628" idx="0"/>
          </p:cNvCxnSpPr>
          <p:nvPr/>
        </p:nvCxnSpPr>
        <p:spPr bwMode="auto">
          <a:xfrm flipH="1">
            <a:off x="838200" y="2768600"/>
            <a:ext cx="69532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2" name="Oval 65"/>
          <p:cNvSpPr>
            <a:spLocks noChangeArrowheads="1"/>
          </p:cNvSpPr>
          <p:nvPr/>
        </p:nvSpPr>
        <p:spPr bwMode="auto">
          <a:xfrm>
            <a:off x="4343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6633" name="Oval 66"/>
          <p:cNvSpPr>
            <a:spLocks noChangeArrowheads="1"/>
          </p:cNvSpPr>
          <p:nvPr/>
        </p:nvSpPr>
        <p:spPr bwMode="auto">
          <a:xfrm>
            <a:off x="3581400" y="2378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6634" name="AutoShape 70"/>
          <p:cNvCxnSpPr>
            <a:cxnSpLocks noChangeShapeType="1"/>
            <a:stCxn id="26633" idx="5"/>
            <a:endCxn id="26632" idx="1"/>
          </p:cNvCxnSpPr>
          <p:nvPr/>
        </p:nvCxnSpPr>
        <p:spPr bwMode="auto">
          <a:xfrm>
            <a:off x="3971925" y="2768600"/>
            <a:ext cx="438150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Titre 1"/>
          <p:cNvSpPr txBox="1">
            <a:spLocks/>
          </p:cNvSpPr>
          <p:nvPr/>
        </p:nvSpPr>
        <p:spPr bwMode="auto">
          <a:xfrm>
            <a:off x="1676400" y="2895600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 smtClean="0"/>
              <a:t>Right</a:t>
            </a:r>
            <a:endParaRPr lang="fr-FR" sz="3200" dirty="0"/>
          </a:p>
        </p:txBody>
      </p:sp>
      <p:sp>
        <p:nvSpPr>
          <p:cNvPr id="24" name="Titre 1"/>
          <p:cNvSpPr txBox="1">
            <a:spLocks/>
          </p:cNvSpPr>
          <p:nvPr/>
        </p:nvSpPr>
        <p:spPr bwMode="auto">
          <a:xfrm>
            <a:off x="5105400" y="2209800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 smtClean="0"/>
              <a:t>Left</a:t>
            </a:r>
            <a:endParaRPr lang="fr-FR" sz="3200" dirty="0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 bwMode="auto">
          <a:xfrm>
            <a:off x="4572000" y="4495800"/>
            <a:ext cx="48006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Courier New"/>
              <a:buChar char="o"/>
              <a:defRPr/>
            </a:pPr>
            <a:r>
              <a:rPr lang="en-US" sz="1800" i="1" dirty="0" smtClean="0"/>
              <a:t>b becomes the new root.</a:t>
            </a:r>
          </a:p>
          <a:p>
            <a:pPr>
              <a:buFont typeface="Courier New"/>
              <a:buChar char="o"/>
              <a:defRPr/>
            </a:pPr>
            <a:r>
              <a:rPr lang="en-US" sz="1800" i="1" dirty="0" smtClean="0"/>
              <a:t>a takes ownership of b's left child as its right child, in this case null. </a:t>
            </a:r>
          </a:p>
          <a:p>
            <a:pPr>
              <a:buFont typeface="Courier New"/>
              <a:buChar char="o"/>
              <a:defRPr/>
            </a:pPr>
            <a:r>
              <a:rPr lang="en-US" sz="1800" i="1" dirty="0"/>
              <a:t>b</a:t>
            </a:r>
            <a:r>
              <a:rPr lang="en-US" sz="1800" i="1" dirty="0" smtClean="0"/>
              <a:t> takes ownership of a as its left child. </a:t>
            </a:r>
          </a:p>
          <a:p>
            <a:pPr>
              <a:buFont typeface="Courier New"/>
              <a:buChar char="o"/>
              <a:defRPr/>
            </a:pPr>
            <a:endParaRPr lang="fr-FR" sz="1800" i="1" dirty="0" smtClean="0"/>
          </a:p>
          <a:p>
            <a:pPr>
              <a:buFont typeface="Courier New"/>
              <a:buChar char="o"/>
              <a:defRPr/>
            </a:pPr>
            <a:endParaRPr lang="fr-FR" sz="1800" i="1" dirty="0"/>
          </a:p>
        </p:txBody>
      </p:sp>
      <p:sp>
        <p:nvSpPr>
          <p:cNvPr id="26638" name="Oval 97"/>
          <p:cNvSpPr>
            <a:spLocks noChangeArrowheads="1"/>
          </p:cNvSpPr>
          <p:nvPr/>
        </p:nvSpPr>
        <p:spPr bwMode="auto">
          <a:xfrm rot="-2700000">
            <a:off x="98425" y="2498725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6639" name="Oval 62"/>
          <p:cNvSpPr>
            <a:spLocks noChangeArrowheads="1"/>
          </p:cNvSpPr>
          <p:nvPr/>
        </p:nvSpPr>
        <p:spPr bwMode="auto">
          <a:xfrm>
            <a:off x="2743200" y="167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6640" name="AutoShape 70"/>
          <p:cNvCxnSpPr>
            <a:cxnSpLocks noChangeShapeType="1"/>
            <a:stCxn id="26639" idx="5"/>
            <a:endCxn id="26633" idx="1"/>
          </p:cNvCxnSpPr>
          <p:nvPr/>
        </p:nvCxnSpPr>
        <p:spPr bwMode="auto">
          <a:xfrm>
            <a:off x="3133725" y="2066925"/>
            <a:ext cx="5143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1" name="Oval 62"/>
          <p:cNvSpPr>
            <a:spLocks noChangeArrowheads="1"/>
          </p:cNvSpPr>
          <p:nvPr/>
        </p:nvSpPr>
        <p:spPr bwMode="auto">
          <a:xfrm>
            <a:off x="7162800" y="2041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6642" name="Oval 65"/>
          <p:cNvSpPr>
            <a:spLocks noChangeArrowheads="1"/>
          </p:cNvSpPr>
          <p:nvPr/>
        </p:nvSpPr>
        <p:spPr bwMode="auto">
          <a:xfrm>
            <a:off x="64770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6643" name="Oval 66"/>
          <p:cNvSpPr>
            <a:spLocks noChangeArrowheads="1"/>
          </p:cNvSpPr>
          <p:nvPr/>
        </p:nvSpPr>
        <p:spPr bwMode="auto">
          <a:xfrm>
            <a:off x="77724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6644" name="AutoShape 69"/>
          <p:cNvCxnSpPr>
            <a:cxnSpLocks noChangeShapeType="1"/>
            <a:stCxn id="26641" idx="3"/>
            <a:endCxn id="26642" idx="0"/>
          </p:cNvCxnSpPr>
          <p:nvPr/>
        </p:nvCxnSpPr>
        <p:spPr bwMode="auto">
          <a:xfrm flipH="1">
            <a:off x="6705600" y="2432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5" name="AutoShape 70"/>
          <p:cNvCxnSpPr>
            <a:cxnSpLocks noChangeShapeType="1"/>
            <a:stCxn id="26641" idx="5"/>
            <a:endCxn id="26643" idx="0"/>
          </p:cNvCxnSpPr>
          <p:nvPr/>
        </p:nvCxnSpPr>
        <p:spPr bwMode="auto">
          <a:xfrm>
            <a:off x="7553325" y="2432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sz="3200" smtClean="0"/>
              <a:t>Right-Left Rotation (RL) or "Double right" </a:t>
            </a:r>
            <a:endParaRPr lang="en-US" sz="32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0" y="4495800"/>
            <a:ext cx="48006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Courier New"/>
              <a:buChar char="o"/>
              <a:defRPr/>
            </a:pPr>
            <a:r>
              <a:rPr lang="en-US" sz="1800" i="1" dirty="0"/>
              <a:t>perform a </a:t>
            </a:r>
            <a:r>
              <a:rPr lang="en-US" sz="1800" i="1" dirty="0" smtClean="0"/>
              <a:t>left rotation </a:t>
            </a:r>
            <a:r>
              <a:rPr lang="en-US" sz="1800" i="1" dirty="0"/>
              <a:t>on the </a:t>
            </a:r>
            <a:r>
              <a:rPr lang="en-US" sz="1800" i="1" dirty="0" smtClean="0"/>
              <a:t>left </a:t>
            </a:r>
            <a:r>
              <a:rPr lang="en-US" sz="1800" i="1" dirty="0" err="1" smtClean="0"/>
              <a:t>subtree</a:t>
            </a:r>
            <a:r>
              <a:rPr lang="en-US" sz="1800" i="1" dirty="0"/>
              <a:t>. </a:t>
            </a:r>
            <a:endParaRPr lang="fr-FR" sz="1800" i="1" dirty="0"/>
          </a:p>
        </p:txBody>
      </p:sp>
      <p:sp>
        <p:nvSpPr>
          <p:cNvPr id="22" name="Titre 1"/>
          <p:cNvSpPr txBox="1">
            <a:spLocks/>
          </p:cNvSpPr>
          <p:nvPr/>
        </p:nvSpPr>
        <p:spPr bwMode="auto">
          <a:xfrm>
            <a:off x="2057400" y="2819400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 smtClean="0"/>
              <a:t>Left</a:t>
            </a:r>
            <a:endParaRPr lang="fr-FR" sz="3200" dirty="0"/>
          </a:p>
        </p:txBody>
      </p:sp>
      <p:sp>
        <p:nvSpPr>
          <p:cNvPr id="24" name="Titre 1"/>
          <p:cNvSpPr txBox="1">
            <a:spLocks/>
          </p:cNvSpPr>
          <p:nvPr/>
        </p:nvSpPr>
        <p:spPr bwMode="auto">
          <a:xfrm>
            <a:off x="5105400" y="2209800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 smtClean="0"/>
              <a:t>Right</a:t>
            </a:r>
            <a:endParaRPr lang="fr-FR" sz="3200" dirty="0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 bwMode="auto">
          <a:xfrm>
            <a:off x="4572000" y="4495800"/>
            <a:ext cx="48006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Courier New"/>
              <a:buChar char="o"/>
              <a:defRPr/>
            </a:pPr>
            <a:r>
              <a:rPr lang="en-US" sz="1800" i="1" dirty="0" smtClean="0"/>
              <a:t>b becomes the new root.</a:t>
            </a:r>
          </a:p>
          <a:p>
            <a:pPr>
              <a:buFont typeface="Courier New"/>
              <a:buChar char="o"/>
              <a:defRPr/>
            </a:pPr>
            <a:r>
              <a:rPr lang="en-US" sz="1800" i="1" dirty="0"/>
              <a:t>c</a:t>
            </a:r>
            <a:r>
              <a:rPr lang="en-US" sz="1800" i="1" dirty="0" smtClean="0"/>
              <a:t> takes ownership of b's right child as its left child, in this case null. </a:t>
            </a:r>
          </a:p>
          <a:p>
            <a:pPr>
              <a:buFont typeface="Courier New"/>
              <a:buChar char="o"/>
              <a:defRPr/>
            </a:pPr>
            <a:r>
              <a:rPr lang="en-US" sz="1800" i="1" dirty="0"/>
              <a:t>b</a:t>
            </a:r>
            <a:r>
              <a:rPr lang="en-US" sz="1800" i="1" dirty="0" smtClean="0"/>
              <a:t> takes ownership of c as its right child. </a:t>
            </a:r>
          </a:p>
          <a:p>
            <a:pPr>
              <a:buFont typeface="Courier New"/>
              <a:buChar char="o"/>
              <a:defRPr/>
            </a:pPr>
            <a:endParaRPr lang="fr-FR" sz="1800" i="1" dirty="0" smtClean="0"/>
          </a:p>
          <a:p>
            <a:pPr>
              <a:buFont typeface="Courier New"/>
              <a:buChar char="o"/>
              <a:defRPr/>
            </a:pPr>
            <a:endParaRPr lang="fr-FR" sz="1800" i="1" dirty="0"/>
          </a:p>
        </p:txBody>
      </p:sp>
      <p:sp>
        <p:nvSpPr>
          <p:cNvPr id="27654" name="Oval 97"/>
          <p:cNvSpPr>
            <a:spLocks noChangeArrowheads="1"/>
          </p:cNvSpPr>
          <p:nvPr/>
        </p:nvSpPr>
        <p:spPr bwMode="auto">
          <a:xfrm rot="-8668441">
            <a:off x="77788" y="2535238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7655" name="Oval 62"/>
          <p:cNvSpPr>
            <a:spLocks noChangeArrowheads="1"/>
          </p:cNvSpPr>
          <p:nvPr/>
        </p:nvSpPr>
        <p:spPr bwMode="auto">
          <a:xfrm>
            <a:off x="7162800" y="2041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7656" name="Oval 65"/>
          <p:cNvSpPr>
            <a:spLocks noChangeArrowheads="1"/>
          </p:cNvSpPr>
          <p:nvPr/>
        </p:nvSpPr>
        <p:spPr bwMode="auto">
          <a:xfrm>
            <a:off x="64770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7657" name="Oval 66"/>
          <p:cNvSpPr>
            <a:spLocks noChangeArrowheads="1"/>
          </p:cNvSpPr>
          <p:nvPr/>
        </p:nvSpPr>
        <p:spPr bwMode="auto">
          <a:xfrm>
            <a:off x="77724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7658" name="AutoShape 69"/>
          <p:cNvCxnSpPr>
            <a:cxnSpLocks noChangeShapeType="1"/>
            <a:stCxn id="27655" idx="3"/>
            <a:endCxn id="27656" idx="0"/>
          </p:cNvCxnSpPr>
          <p:nvPr/>
        </p:nvCxnSpPr>
        <p:spPr bwMode="auto">
          <a:xfrm flipH="1">
            <a:off x="6705600" y="2432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70"/>
          <p:cNvCxnSpPr>
            <a:cxnSpLocks noChangeShapeType="1"/>
            <a:stCxn id="27655" idx="5"/>
            <a:endCxn id="27657" idx="0"/>
          </p:cNvCxnSpPr>
          <p:nvPr/>
        </p:nvCxnSpPr>
        <p:spPr bwMode="auto">
          <a:xfrm>
            <a:off x="7553325" y="2432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Oval 62"/>
          <p:cNvSpPr>
            <a:spLocks noChangeArrowheads="1"/>
          </p:cNvSpPr>
          <p:nvPr/>
        </p:nvSpPr>
        <p:spPr bwMode="auto">
          <a:xfrm>
            <a:off x="1066800" y="167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7661" name="Oval 65"/>
          <p:cNvSpPr>
            <a:spLocks noChangeArrowheads="1"/>
          </p:cNvSpPr>
          <p:nvPr/>
        </p:nvSpPr>
        <p:spPr bwMode="auto">
          <a:xfrm>
            <a:off x="11430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7662" name="Oval 66"/>
          <p:cNvSpPr>
            <a:spLocks noChangeArrowheads="1"/>
          </p:cNvSpPr>
          <p:nvPr/>
        </p:nvSpPr>
        <p:spPr bwMode="auto">
          <a:xfrm>
            <a:off x="381000" y="2378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7663" name="AutoShape 70"/>
          <p:cNvCxnSpPr>
            <a:cxnSpLocks noChangeShapeType="1"/>
            <a:stCxn id="27660" idx="3"/>
            <a:endCxn id="27662" idx="7"/>
          </p:cNvCxnSpPr>
          <p:nvPr/>
        </p:nvCxnSpPr>
        <p:spPr bwMode="auto">
          <a:xfrm flipH="1">
            <a:off x="771525" y="2066925"/>
            <a:ext cx="3619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4" name="AutoShape 70"/>
          <p:cNvCxnSpPr>
            <a:cxnSpLocks noChangeShapeType="1"/>
            <a:stCxn id="27662" idx="5"/>
            <a:endCxn id="27661" idx="0"/>
          </p:cNvCxnSpPr>
          <p:nvPr/>
        </p:nvCxnSpPr>
        <p:spPr bwMode="auto">
          <a:xfrm>
            <a:off x="771525" y="2768600"/>
            <a:ext cx="60007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5" name="Oval 62"/>
          <p:cNvSpPr>
            <a:spLocks noChangeArrowheads="1"/>
          </p:cNvSpPr>
          <p:nvPr/>
        </p:nvSpPr>
        <p:spPr bwMode="auto">
          <a:xfrm>
            <a:off x="4419600" y="1828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7666" name="Oval 65"/>
          <p:cNvSpPr>
            <a:spLocks noChangeArrowheads="1"/>
          </p:cNvSpPr>
          <p:nvPr/>
        </p:nvSpPr>
        <p:spPr bwMode="auto">
          <a:xfrm>
            <a:off x="3200400" y="3276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7667" name="Oval 66"/>
          <p:cNvSpPr>
            <a:spLocks noChangeArrowheads="1"/>
          </p:cNvSpPr>
          <p:nvPr/>
        </p:nvSpPr>
        <p:spPr bwMode="auto">
          <a:xfrm>
            <a:off x="3810000" y="25304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7668" name="AutoShape 70"/>
          <p:cNvCxnSpPr>
            <a:cxnSpLocks noChangeShapeType="1"/>
            <a:stCxn id="27665" idx="3"/>
            <a:endCxn id="27667" idx="7"/>
          </p:cNvCxnSpPr>
          <p:nvPr/>
        </p:nvCxnSpPr>
        <p:spPr bwMode="auto">
          <a:xfrm flipH="1">
            <a:off x="4200525" y="2219325"/>
            <a:ext cx="2857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9" name="AutoShape 70"/>
          <p:cNvCxnSpPr>
            <a:cxnSpLocks noChangeShapeType="1"/>
            <a:stCxn id="27667" idx="3"/>
            <a:endCxn id="27666" idx="7"/>
          </p:cNvCxnSpPr>
          <p:nvPr/>
        </p:nvCxnSpPr>
        <p:spPr bwMode="auto">
          <a:xfrm flipH="1">
            <a:off x="3590925" y="2921000"/>
            <a:ext cx="285750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>
                <a:latin typeface="Arial" charset="0"/>
              </a:rPr>
              <a:t>Insert and Rotation in AVL Trees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1148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smtClean="0"/>
              <a:t>Insert operation may cause balance factor to become 2 or –2 for some node 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>
                <a:ea typeface="SimSun" pitchFamily="2" charset="-122"/>
              </a:rPr>
              <a:t>Follow the path up to the root, find the first node (i.e., deepest) whose new balance violates the AVL condition. Call this node </a:t>
            </a:r>
            <a:r>
              <a:rPr lang="en-US" i="1" dirty="0" smtClean="0">
                <a:solidFill>
                  <a:srgbClr val="FF0000"/>
                </a:solidFill>
                <a:ea typeface="SimSun" pitchFamily="2" charset="-122"/>
              </a:rPr>
              <a:t>a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If a new balance factor (the difference </a:t>
            </a:r>
            <a:r>
              <a:rPr lang="en-US" dirty="0" err="1" smtClean="0">
                <a:solidFill>
                  <a:srgbClr val="000000"/>
                </a:solidFill>
              </a:rPr>
              <a:t>h</a:t>
            </a:r>
            <a:r>
              <a:rPr lang="en-US" baseline="-25000" dirty="0" err="1" smtClean="0">
                <a:solidFill>
                  <a:srgbClr val="000000"/>
                </a:solidFill>
              </a:rPr>
              <a:t>left</a:t>
            </a:r>
            <a:r>
              <a:rPr lang="en-US" dirty="0" err="1" smtClean="0">
                <a:solidFill>
                  <a:srgbClr val="000000"/>
                </a:solidFill>
              </a:rPr>
              <a:t>-h</a:t>
            </a:r>
            <a:r>
              <a:rPr lang="en-US" baseline="-25000" dirty="0" err="1" smtClean="0">
                <a:solidFill>
                  <a:srgbClr val="000000"/>
                </a:solidFill>
              </a:rPr>
              <a:t>right</a:t>
            </a:r>
            <a:r>
              <a:rPr lang="en-US" dirty="0" smtClean="0">
                <a:solidFill>
                  <a:srgbClr val="000000"/>
                </a:solidFill>
              </a:rPr>
              <a:t>) is 2 or –2, adjust tree by </a:t>
            </a:r>
            <a:r>
              <a:rPr lang="en-US" i="1" dirty="0" smtClean="0">
                <a:solidFill>
                  <a:srgbClr val="FF0000"/>
                </a:solidFill>
              </a:rPr>
              <a:t>rotation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around the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2"/>
          <p:cNvSpPr txBox="1">
            <a:spLocks noChangeArrowheads="1"/>
          </p:cNvSpPr>
          <p:nvPr/>
        </p:nvSpPr>
        <p:spPr bwMode="auto">
          <a:xfrm>
            <a:off x="685800" y="1682750"/>
            <a:ext cx="767715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Let the node that needs rebalancing be </a:t>
            </a:r>
            <a:r>
              <a:rPr lang="en-US" sz="2400" i="1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.</a:t>
            </a:r>
            <a:r>
              <a:rPr lang="en-US" altLang="zh-CN" sz="2400">
                <a:solidFill>
                  <a:srgbClr val="FF3300"/>
                </a:solidFill>
                <a:ea typeface="SimSun" pitchFamily="2" charset="-122"/>
              </a:rPr>
              <a:t> </a:t>
            </a:r>
          </a:p>
          <a:p>
            <a:r>
              <a:rPr lang="en-US" altLang="zh-CN" sz="2400">
                <a:ea typeface="SimSun" pitchFamily="2" charset="-122"/>
              </a:rPr>
              <a:t>In general, violation may occur when an insertion into</a:t>
            </a:r>
          </a:p>
          <a:p>
            <a:endParaRPr lang="en-US" sz="2400">
              <a:sym typeface="Symbol" pitchFamily="18" charset="2"/>
            </a:endParaRPr>
          </a:p>
          <a:p>
            <a:r>
              <a:rPr lang="en-US" sz="2400">
                <a:sym typeface="Symbol" pitchFamily="18" charset="2"/>
              </a:rPr>
              <a:t>There are 4 cases:</a:t>
            </a:r>
          </a:p>
          <a:p>
            <a:r>
              <a:rPr lang="en-US" sz="2400">
                <a:sym typeface="Symbol" pitchFamily="18" charset="2"/>
              </a:rPr>
              <a:t>  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Outside Cases</a:t>
            </a:r>
            <a:r>
              <a:rPr lang="en-US" sz="2400">
                <a:sym typeface="Symbol" pitchFamily="18" charset="2"/>
              </a:rPr>
              <a:t> (require single rotation) :</a:t>
            </a:r>
          </a:p>
          <a:p>
            <a:r>
              <a:rPr lang="en-US" sz="2400">
                <a:sym typeface="Symbol" pitchFamily="18" charset="2"/>
              </a:rPr>
              <a:t>     1. Insertion into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left</a:t>
            </a:r>
            <a:r>
              <a:rPr lang="en-US" sz="2400">
                <a:sym typeface="Symbol" pitchFamily="18" charset="2"/>
              </a:rPr>
              <a:t> subtree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of left</a:t>
            </a:r>
            <a:r>
              <a:rPr lang="en-US" sz="2400">
                <a:sym typeface="Symbol" pitchFamily="18" charset="2"/>
              </a:rPr>
              <a:t> child of </a:t>
            </a:r>
            <a:r>
              <a:rPr lang="en-US" sz="2400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(RR).</a:t>
            </a:r>
          </a:p>
          <a:p>
            <a:r>
              <a:rPr lang="en-US" sz="2400">
                <a:sym typeface="Symbol" pitchFamily="18" charset="2"/>
              </a:rPr>
              <a:t>     2. Insertion into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right</a:t>
            </a:r>
            <a:r>
              <a:rPr lang="en-US" sz="2400">
                <a:sym typeface="Symbol" pitchFamily="18" charset="2"/>
              </a:rPr>
              <a:t> subtree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of right</a:t>
            </a:r>
            <a:r>
              <a:rPr lang="en-US" sz="2400">
                <a:sym typeface="Symbol" pitchFamily="18" charset="2"/>
              </a:rPr>
              <a:t> child of </a:t>
            </a:r>
            <a:r>
              <a:rPr lang="en-US" sz="2400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(LL).</a:t>
            </a:r>
          </a:p>
          <a:p>
            <a:endParaRPr lang="en-US" sz="2400">
              <a:sym typeface="Symbol" pitchFamily="18" charset="2"/>
            </a:endParaRPr>
          </a:p>
          <a:p>
            <a:r>
              <a:rPr lang="en-US" sz="2400">
                <a:sym typeface="Symbol" pitchFamily="18" charset="2"/>
              </a:rPr>
              <a:t>  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Inside Cases</a:t>
            </a:r>
            <a:r>
              <a:rPr lang="en-US" sz="2400">
                <a:sym typeface="Symbol" pitchFamily="18" charset="2"/>
              </a:rPr>
              <a:t> (require double rotation) :</a:t>
            </a:r>
          </a:p>
          <a:p>
            <a:r>
              <a:rPr lang="en-US" sz="2400">
                <a:sym typeface="Symbol" pitchFamily="18" charset="2"/>
              </a:rPr>
              <a:t>     3. Insertion into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right</a:t>
            </a:r>
            <a:r>
              <a:rPr lang="en-US" sz="2400">
                <a:sym typeface="Symbol" pitchFamily="18" charset="2"/>
              </a:rPr>
              <a:t> subtree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of left</a:t>
            </a:r>
            <a:r>
              <a:rPr lang="en-US" sz="2400">
                <a:sym typeface="Symbol" pitchFamily="18" charset="2"/>
              </a:rPr>
              <a:t> child of </a:t>
            </a:r>
            <a:r>
              <a:rPr lang="en-US" sz="2400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(RL).</a:t>
            </a:r>
          </a:p>
          <a:p>
            <a:r>
              <a:rPr lang="en-US" sz="2400">
                <a:sym typeface="Symbol" pitchFamily="18" charset="2"/>
              </a:rPr>
              <a:t>     4. Insertion into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left</a:t>
            </a:r>
            <a:r>
              <a:rPr lang="en-US" sz="2400">
                <a:sym typeface="Symbol" pitchFamily="18" charset="2"/>
              </a:rPr>
              <a:t> subtree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of right</a:t>
            </a:r>
            <a:r>
              <a:rPr lang="en-US" sz="2400">
                <a:sym typeface="Symbol" pitchFamily="18" charset="2"/>
              </a:rPr>
              <a:t> child of </a:t>
            </a:r>
            <a:r>
              <a:rPr lang="en-US" sz="2400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 (LR).</a:t>
            </a:r>
          </a:p>
        </p:txBody>
      </p:sp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How and when to rotate?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smtClean="0"/>
              <a:t>How and when to rotate?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sz="1800" dirty="0" smtClean="0"/>
              <a:t>IF tree is right heavy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 smtClean="0"/>
              <a:t>{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 smtClean="0"/>
              <a:t>  IF tree's right </a:t>
            </a:r>
            <a:r>
              <a:rPr lang="en-US" sz="1800" dirty="0" err="1" smtClean="0"/>
              <a:t>subtree</a:t>
            </a:r>
            <a:r>
              <a:rPr lang="en-US" sz="1800" dirty="0" smtClean="0"/>
              <a:t> is left heavy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 smtClean="0"/>
              <a:t>  {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 smtClean="0"/>
              <a:t>     Perform Double Left rotation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 smtClean="0"/>
              <a:t>  }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 smtClean="0"/>
              <a:t>ELSE {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 smtClean="0"/>
              <a:t>     Perform Single Left rotation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 smtClean="0"/>
              <a:t>  }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 smtClean="0"/>
              <a:t>}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 smtClean="0"/>
              <a:t>…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en-US" sz="1800" dirty="0" smtClean="0"/>
              <a:t>…</a:t>
            </a:r>
          </a:p>
          <a:p>
            <a:pPr marL="0" indent="0" algn="just">
              <a:buNone/>
              <a:defRPr/>
            </a:pPr>
            <a:r>
              <a:rPr lang="en-US" sz="1800" dirty="0" smtClean="0"/>
              <a:t>ELSE </a:t>
            </a:r>
            <a:r>
              <a:rPr lang="en-US" sz="1800" dirty="0"/>
              <a:t>IF tree is left heavy</a:t>
            </a:r>
          </a:p>
          <a:p>
            <a:pPr marL="0" indent="0" algn="just">
              <a:buNone/>
              <a:defRPr/>
            </a:pPr>
            <a:r>
              <a:rPr lang="en-US" sz="1800" dirty="0"/>
              <a:t>{</a:t>
            </a:r>
          </a:p>
          <a:p>
            <a:pPr marL="0" indent="0" algn="just">
              <a:buNone/>
              <a:defRPr/>
            </a:pPr>
            <a:r>
              <a:rPr lang="en-US" sz="1800" dirty="0"/>
              <a:t>  IF tree's left </a:t>
            </a:r>
            <a:r>
              <a:rPr lang="en-US" sz="1800" dirty="0" err="1"/>
              <a:t>subtree</a:t>
            </a:r>
            <a:r>
              <a:rPr lang="en-US" sz="1800" dirty="0"/>
              <a:t> is right heavy</a:t>
            </a:r>
          </a:p>
          <a:p>
            <a:pPr marL="0" indent="0" algn="just">
              <a:buNone/>
              <a:defRPr/>
            </a:pPr>
            <a:r>
              <a:rPr lang="en-US" sz="1800" dirty="0"/>
              <a:t>  {</a:t>
            </a:r>
          </a:p>
          <a:p>
            <a:pPr marL="0" indent="0" algn="just">
              <a:buNone/>
              <a:defRPr/>
            </a:pPr>
            <a:r>
              <a:rPr lang="en-US" sz="1800" dirty="0"/>
              <a:t>     Perform Double Right rotation</a:t>
            </a:r>
          </a:p>
          <a:p>
            <a:pPr marL="0" indent="0" algn="just">
              <a:buNone/>
              <a:defRPr/>
            </a:pPr>
            <a:r>
              <a:rPr lang="en-US" sz="1800" dirty="0"/>
              <a:t>  }</a:t>
            </a:r>
          </a:p>
          <a:p>
            <a:pPr marL="0" indent="0" algn="just">
              <a:buNone/>
              <a:defRPr/>
            </a:pPr>
            <a:r>
              <a:rPr lang="en-US" sz="1800" dirty="0"/>
              <a:t>ELSE {</a:t>
            </a:r>
          </a:p>
          <a:p>
            <a:pPr marL="0" indent="0" algn="just">
              <a:buNone/>
              <a:defRPr/>
            </a:pPr>
            <a:r>
              <a:rPr lang="en-US" sz="1800" dirty="0"/>
              <a:t>     Perform Single Right rotation</a:t>
            </a:r>
          </a:p>
          <a:p>
            <a:pPr marL="0" indent="0" algn="just">
              <a:buNone/>
              <a:defRPr/>
            </a:pPr>
            <a:r>
              <a:rPr lang="en-US" sz="1800" dirty="0"/>
              <a:t>  }</a:t>
            </a:r>
          </a:p>
          <a:p>
            <a:pPr marL="0" indent="0" algn="just">
              <a:buNone/>
              <a:defRPr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>
                <a:solidFill>
                  <a:srgbClr val="FF3300"/>
                </a:solidFill>
                <a:ea typeface="宋体" charset="0"/>
                <a:cs typeface="宋体" charset="0"/>
              </a:rPr>
              <a:t>Example: 3 2 1 4 5 6 7</a:t>
            </a:r>
          </a:p>
          <a:p>
            <a:pPr algn="just"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>
                <a:solidFill>
                  <a:srgbClr val="FF3300"/>
                </a:solidFill>
                <a:ea typeface="宋体" charset="0"/>
                <a:cs typeface="宋体" charset="0"/>
              </a:rPr>
              <a:t>construct binary search tree without height balanced restriction </a:t>
            </a:r>
          </a:p>
          <a:p>
            <a:pPr algn="just"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>
                <a:solidFill>
                  <a:srgbClr val="FF3300"/>
                </a:solidFill>
                <a:ea typeface="宋体" charset="0"/>
                <a:cs typeface="宋体" charset="0"/>
              </a:rPr>
              <a:t>depth of tree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000066"/>
                </a:solidFill>
                <a:ea typeface="宋体" charset="0"/>
                <a:cs typeface="宋体" charset="0"/>
              </a:rPr>
              <a:t>AVL Trees: Single Rotation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>
                <a:solidFill>
                  <a:srgbClr val="FF3300"/>
                </a:solidFill>
                <a:ea typeface="宋体" charset="0"/>
                <a:cs typeface="宋体" charset="0"/>
              </a:rPr>
              <a:t>Construct AVL tree (height balanced)</a:t>
            </a:r>
          </a:p>
        </p:txBody>
      </p:sp>
      <p:pic>
        <p:nvPicPr>
          <p:cNvPr id="16388" name="Picture 4" descr="figavl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19400"/>
            <a:ext cx="6248400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figavl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594360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 descr="figavl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86200"/>
            <a:ext cx="5867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Comment 5"/>
          <p:cNvSpPr>
            <a:spLocks noGrp="1" noChangeArrowheads="1"/>
          </p:cNvSpPr>
          <p:nvPr>
            <p:ph type="body" idx="1"/>
          </p:nvPr>
        </p:nvSpPr>
        <p:spPr>
          <a:xfrm>
            <a:off x="5810250" y="1725613"/>
            <a:ext cx="2317750" cy="439737"/>
          </a:xfrm>
          <a:solidFill>
            <a:srgbClr val="FCFDC6"/>
          </a:solidFill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smtClean="0">
                <a:solidFill>
                  <a:srgbClr val="000000"/>
                </a:solidFill>
                <a:ea typeface="宋体" charset="0"/>
                <a:cs typeface="宋体" charset="0"/>
              </a:rPr>
              <a:t>Insert 4, 5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dirty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7414" name="Comment 6"/>
          <p:cNvSpPr>
            <a:spLocks noChangeArrowheads="1"/>
          </p:cNvSpPr>
          <p:nvPr/>
        </p:nvSpPr>
        <p:spPr bwMode="auto">
          <a:xfrm>
            <a:off x="6781800" y="4343400"/>
            <a:ext cx="1828800" cy="885825"/>
          </a:xfrm>
          <a:prstGeom prst="rect">
            <a:avLst/>
          </a:prstGeom>
          <a:solidFill>
            <a:srgbClr val="FCFDC6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Insert 6</a:t>
            </a:r>
            <a:endParaRPr lang="en-US" altLang="zh-CN" sz="1600">
              <a:solidFill>
                <a:srgbClr val="000000"/>
              </a:solidFill>
              <a:latin typeface="Arial" charset="0"/>
              <a:ea typeface="PMingLiU" charset="0"/>
              <a:cs typeface="PMingLiU" charset="0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600">
              <a:solidFill>
                <a:srgbClr val="000000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685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mtClean="0">
                <a:solidFill>
                  <a:srgbClr val="000066"/>
                </a:solidFill>
                <a:ea typeface="宋体" charset="0"/>
                <a:cs typeface="宋体" charset="0"/>
              </a:rPr>
              <a:t>AVL Trees: Single Rotation</a:t>
            </a:r>
            <a:endParaRPr lang="en-US" altLang="zh-CN" dirty="0">
              <a:solidFill>
                <a:srgbClr val="000066"/>
              </a:solidFill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 animBg="1" autoUpdateAnimBg="0"/>
      <p:bldP spid="1741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 u="none" noProof="0" dirty="0">
                <a:solidFill>
                  <a:srgbClr val="000066"/>
                </a:solidFill>
                <a:ea typeface="宋体" charset="0"/>
                <a:cs typeface="宋体" charset="0"/>
              </a:rPr>
              <a:t>AVL </a:t>
            </a:r>
            <a:r>
              <a:rPr lang="en-US" altLang="zh-CN" u="none" noProof="0" dirty="0" smtClean="0">
                <a:solidFill>
                  <a:srgbClr val="000066"/>
                </a:solidFill>
                <a:ea typeface="宋体" charset="0"/>
                <a:cs typeface="宋体" charset="0"/>
              </a:rPr>
              <a:t>Tree: Balance Factor</a:t>
            </a:r>
            <a:endParaRPr lang="en-US" altLang="zh-CN" u="none" noProof="0" dirty="0">
              <a:solidFill>
                <a:srgbClr val="000066"/>
              </a:solidFill>
              <a:ea typeface="宋体" charset="0"/>
              <a:cs typeface="宋体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 u="none" noProof="0" dirty="0">
                <a:solidFill>
                  <a:srgbClr val="3333CC"/>
                </a:solidFill>
                <a:ea typeface="宋体" charset="0"/>
                <a:cs typeface="宋体" charset="0"/>
              </a:rPr>
              <a:t>The height of the left </a:t>
            </a:r>
            <a:r>
              <a:rPr lang="en-US" altLang="zh-CN" u="none" noProof="0" dirty="0" err="1">
                <a:solidFill>
                  <a:srgbClr val="3333CC"/>
                </a:solidFill>
                <a:ea typeface="宋体" charset="0"/>
                <a:cs typeface="宋体" charset="0"/>
              </a:rPr>
              <a:t>subtree</a:t>
            </a:r>
            <a:r>
              <a:rPr lang="en-US" altLang="zh-CN" u="none" noProof="0" dirty="0">
                <a:solidFill>
                  <a:srgbClr val="3333CC"/>
                </a:solidFill>
                <a:ea typeface="宋体" charset="0"/>
                <a:cs typeface="宋体" charset="0"/>
              </a:rPr>
              <a:t> minus the height of the right </a:t>
            </a:r>
            <a:r>
              <a:rPr lang="en-US" altLang="zh-CN" u="none" noProof="0" dirty="0" err="1">
                <a:solidFill>
                  <a:srgbClr val="3333CC"/>
                </a:solidFill>
                <a:ea typeface="宋体" charset="0"/>
                <a:cs typeface="宋体" charset="0"/>
              </a:rPr>
              <a:t>subtree</a:t>
            </a:r>
            <a:r>
              <a:rPr lang="en-US" altLang="zh-CN" u="none" noProof="0" dirty="0">
                <a:solidFill>
                  <a:srgbClr val="3333CC"/>
                </a:solidFill>
                <a:ea typeface="宋体" charset="0"/>
                <a:cs typeface="宋体" charset="0"/>
              </a:rPr>
              <a:t> of a node is called </a:t>
            </a:r>
            <a:r>
              <a:rPr lang="en-US" altLang="zh-CN" u="none" noProof="0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its </a:t>
            </a:r>
            <a:r>
              <a:rPr lang="en-US" altLang="zh-CN" i="1" u="none" noProof="0" dirty="0" smtClean="0">
                <a:solidFill>
                  <a:srgbClr val="FF3300"/>
                </a:solidFill>
                <a:ea typeface="宋体" charset="0"/>
                <a:cs typeface="宋体" charset="0"/>
              </a:rPr>
              <a:t>balance factor</a:t>
            </a:r>
            <a:r>
              <a:rPr lang="en-US" altLang="zh-CN" u="none" noProof="0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.  </a:t>
            </a:r>
            <a:r>
              <a:rPr lang="en-US" altLang="zh-CN" u="none" noProof="0" dirty="0">
                <a:solidFill>
                  <a:srgbClr val="3333CC"/>
                </a:solidFill>
                <a:ea typeface="宋体" charset="0"/>
                <a:cs typeface="宋体" charset="0"/>
              </a:rPr>
              <a:t>For an AVL tree, the </a:t>
            </a:r>
            <a:r>
              <a:rPr lang="en-US" altLang="zh-CN" u="none" noProof="0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balance factor </a:t>
            </a:r>
            <a:r>
              <a:rPr lang="en-US" altLang="zh-CN" u="none" noProof="0" dirty="0">
                <a:solidFill>
                  <a:srgbClr val="3333CC"/>
                </a:solidFill>
                <a:ea typeface="宋体" charset="0"/>
                <a:cs typeface="宋体" charset="0"/>
              </a:rPr>
              <a:t>of </a:t>
            </a:r>
            <a:r>
              <a:rPr lang="en-US" altLang="zh-CN" u="none" noProof="0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all nodes is </a:t>
            </a:r>
            <a:r>
              <a:rPr lang="en-US" altLang="zh-CN" u="none" noProof="0" dirty="0">
                <a:solidFill>
                  <a:srgbClr val="3333CC"/>
                </a:solidFill>
                <a:ea typeface="宋体" charset="0"/>
                <a:cs typeface="宋体" charset="0"/>
              </a:rPr>
              <a:t>always </a:t>
            </a:r>
            <a:r>
              <a:rPr lang="en-US" altLang="zh-CN" u="none" noProof="0" dirty="0">
                <a:solidFill>
                  <a:srgbClr val="FF3300"/>
                </a:solidFill>
                <a:ea typeface="宋体" charset="0"/>
                <a:cs typeface="宋体" charset="0"/>
              </a:rPr>
              <a:t>-1, 0 or 1</a:t>
            </a:r>
            <a:r>
              <a:rPr lang="en-US" altLang="zh-CN" u="none" noProof="0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.</a:t>
            </a:r>
          </a:p>
          <a:p>
            <a:pPr lvl="1" algn="just"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 u="none" noProof="0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The height of an empty tree is defined to be </a:t>
            </a:r>
            <a:r>
              <a:rPr lang="en-US" altLang="zh-CN" u="none" noProof="0" dirty="0" smtClean="0">
                <a:solidFill>
                  <a:srgbClr val="FF0000"/>
                </a:solidFill>
                <a:ea typeface="宋体" charset="0"/>
                <a:cs typeface="宋体" charset="0"/>
              </a:rPr>
              <a:t>-1</a:t>
            </a:r>
            <a:r>
              <a:rPr lang="en-US" altLang="zh-CN" u="none" noProof="0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.</a:t>
            </a:r>
            <a:endParaRPr lang="en-US" altLang="zh-CN" u="none" noProof="0" dirty="0">
              <a:solidFill>
                <a:srgbClr val="3333CC"/>
              </a:solidFill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figavl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239000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Comment 4"/>
          <p:cNvSpPr>
            <a:spLocks noGrp="1" noChangeArrowheads="1"/>
          </p:cNvSpPr>
          <p:nvPr>
            <p:ph type="body" idx="1"/>
          </p:nvPr>
        </p:nvSpPr>
        <p:spPr>
          <a:xfrm>
            <a:off x="5540375" y="4703763"/>
            <a:ext cx="1774825" cy="673100"/>
          </a:xfrm>
          <a:solidFill>
            <a:srgbClr val="FCFDC6"/>
          </a:solidFill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smtClean="0">
                <a:ea typeface="宋体" charset="0"/>
                <a:cs typeface="宋体" charset="0"/>
              </a:rPr>
              <a:t>Insert 7</a:t>
            </a:r>
            <a:endParaRPr lang="en-US" altLang="zh-CN" sz="2000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algn="just">
              <a:spcBef>
                <a:spcPct val="50000"/>
              </a:spcBef>
              <a:defRPr/>
            </a:pPr>
            <a:endParaRPr lang="en-US" altLang="zh-CN" sz="200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000066"/>
                </a:solidFill>
                <a:ea typeface="宋体" charset="0"/>
                <a:cs typeface="宋体" charset="0"/>
              </a:rPr>
              <a:t>AVL Trees: Single Rotation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dirty="0" smtClean="0"/>
              <a:t>So far so good, what about inserting the following numbers  </a:t>
            </a:r>
          </a:p>
          <a:p>
            <a:pPr algn="ctr">
              <a:buNone/>
              <a:defRPr/>
            </a:pPr>
            <a:r>
              <a:rPr lang="en-US" dirty="0" smtClean="0"/>
              <a:t>16, 15, 14, 13, 12, 11, 10, 8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u="none" noProof="0" dirty="0">
                <a:latin typeface="Arial" charset="0"/>
              </a:rPr>
              <a:t>Node </a:t>
            </a:r>
            <a:r>
              <a:rPr lang="en-US" u="none" noProof="0" dirty="0" smtClean="0">
                <a:latin typeface="Arial" charset="0"/>
              </a:rPr>
              <a:t>Height and Balance Factor</a:t>
            </a:r>
            <a:endParaRPr lang="en-US" u="none" noProof="0" dirty="0">
              <a:latin typeface="Arial" charset="0"/>
            </a:endParaRPr>
          </a:p>
        </p:txBody>
      </p:sp>
      <p:sp>
        <p:nvSpPr>
          <p:cNvPr id="2" name="Text Box 81"/>
          <p:cNvSpPr txBox="1">
            <a:spLocks noChangeArrowheads="1"/>
          </p:cNvSpPr>
          <p:nvPr/>
        </p:nvSpPr>
        <p:spPr bwMode="auto">
          <a:xfrm>
            <a:off x="301625" y="1203325"/>
            <a:ext cx="3135795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height of node = </a:t>
            </a:r>
            <a:r>
              <a:rPr lang="en-US" sz="2000" dirty="0">
                <a:solidFill>
                  <a:srgbClr val="FF0000"/>
                </a:solidFill>
              </a:rPr>
              <a:t>h</a:t>
            </a:r>
          </a:p>
          <a:p>
            <a:r>
              <a:rPr lang="en-US" sz="2000" dirty="0"/>
              <a:t>balance factor = </a:t>
            </a:r>
            <a:r>
              <a:rPr lang="en-US" sz="2000" dirty="0" err="1" smtClean="0">
                <a:solidFill>
                  <a:srgbClr val="FF0000"/>
                </a:solidFill>
              </a:rPr>
              <a:t>h</a:t>
            </a:r>
            <a:r>
              <a:rPr lang="en-US" sz="2000" baseline="-25000" dirty="0" err="1" smtClean="0">
                <a:solidFill>
                  <a:srgbClr val="FF0000"/>
                </a:solidFill>
              </a:rPr>
              <a:t>left</a:t>
            </a:r>
            <a:r>
              <a:rPr lang="en-US" sz="2000" baseline="-25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- </a:t>
            </a:r>
            <a:r>
              <a:rPr lang="en-US" sz="2000" dirty="0" err="1" smtClean="0">
                <a:solidFill>
                  <a:srgbClr val="FF0000"/>
                </a:solidFill>
              </a:rPr>
              <a:t>h</a:t>
            </a:r>
            <a:r>
              <a:rPr lang="en-US" sz="2000" baseline="-25000" dirty="0" err="1" smtClean="0">
                <a:solidFill>
                  <a:srgbClr val="FF0000"/>
                </a:solidFill>
              </a:rPr>
              <a:t>right</a:t>
            </a:r>
            <a:endParaRPr lang="en-US" sz="2000" baseline="-25000" dirty="0">
              <a:solidFill>
                <a:srgbClr val="FF0000"/>
              </a:solidFill>
            </a:endParaRPr>
          </a:p>
          <a:p>
            <a:r>
              <a:rPr lang="en-US" sz="2000" dirty="0"/>
              <a:t>empty height = -1</a:t>
            </a:r>
            <a:endParaRPr lang="en-US" sz="2000" baseline="-250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304800" y="2800290"/>
            <a:ext cx="4876800" cy="3143310"/>
            <a:chOff x="457200" y="2800290"/>
            <a:chExt cx="4876800" cy="3143310"/>
          </a:xfrm>
        </p:grpSpPr>
        <p:sp>
          <p:nvSpPr>
            <p:cNvPr id="21524" name="Text Box 101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5" name="Text Box 103"/>
            <p:cNvSpPr txBox="1">
              <a:spLocks noChangeArrowheads="1"/>
            </p:cNvSpPr>
            <p:nvPr/>
          </p:nvSpPr>
          <p:spPr bwMode="auto">
            <a:xfrm>
              <a:off x="831850" y="4400490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6" name="Text Box 104"/>
            <p:cNvSpPr txBox="1">
              <a:spLocks noChangeArrowheads="1"/>
            </p:cNvSpPr>
            <p:nvPr/>
          </p:nvSpPr>
          <p:spPr bwMode="auto">
            <a:xfrm>
              <a:off x="2994025" y="3413125"/>
              <a:ext cx="233997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height=2   BF=1-0=1</a:t>
              </a:r>
            </a:p>
          </p:txBody>
        </p:sp>
        <p:sp>
          <p:nvSpPr>
            <p:cNvPr id="21527" name="Text Box 105"/>
            <p:cNvSpPr txBox="1">
              <a:spLocks noChangeArrowheads="1"/>
            </p:cNvSpPr>
            <p:nvPr/>
          </p:nvSpPr>
          <p:spPr bwMode="auto">
            <a:xfrm>
              <a:off x="2133600" y="4400490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22" name="Oval 106"/>
            <p:cNvSpPr>
              <a:spLocks noChangeArrowheads="1"/>
            </p:cNvSpPr>
            <p:nvPr/>
          </p:nvSpPr>
          <p:spPr bwMode="auto">
            <a:xfrm>
              <a:off x="2514600" y="340989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1523" name="Oval 107"/>
            <p:cNvSpPr>
              <a:spLocks noChangeArrowheads="1"/>
            </p:cNvSpPr>
            <p:nvPr/>
          </p:nvSpPr>
          <p:spPr bwMode="auto">
            <a:xfrm>
              <a:off x="1447800" y="400361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" name="Oval 108"/>
            <p:cNvSpPr>
              <a:spLocks noChangeArrowheads="1"/>
            </p:cNvSpPr>
            <p:nvPr/>
          </p:nvSpPr>
          <p:spPr bwMode="auto">
            <a:xfrm>
              <a:off x="3429000" y="400361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" name="Oval 110"/>
            <p:cNvSpPr>
              <a:spLocks noChangeArrowheads="1"/>
            </p:cNvSpPr>
            <p:nvPr/>
          </p:nvSpPr>
          <p:spPr bwMode="auto">
            <a:xfrm>
              <a:off x="762000" y="470529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" name="Oval 111"/>
            <p:cNvSpPr>
              <a:spLocks noChangeArrowheads="1"/>
            </p:cNvSpPr>
            <p:nvPr/>
          </p:nvSpPr>
          <p:spPr bwMode="auto">
            <a:xfrm>
              <a:off x="2057400" y="470529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6" name="AutoShape 112"/>
            <p:cNvCxnSpPr>
              <a:cxnSpLocks noChangeShapeType="1"/>
              <a:stCxn id="21522" idx="3"/>
              <a:endCxn id="21523" idx="7"/>
            </p:cNvCxnSpPr>
            <p:nvPr/>
          </p:nvCxnSpPr>
          <p:spPr bwMode="auto">
            <a:xfrm flipH="1">
              <a:off x="1838325" y="3800415"/>
              <a:ext cx="742950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8" name="AutoShape 113"/>
            <p:cNvCxnSpPr>
              <a:cxnSpLocks noChangeShapeType="1"/>
              <a:stCxn id="21522" idx="5"/>
            </p:cNvCxnSpPr>
            <p:nvPr/>
          </p:nvCxnSpPr>
          <p:spPr bwMode="auto">
            <a:xfrm>
              <a:off x="2905125" y="3800415"/>
              <a:ext cx="590550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9" name="AutoShape 114"/>
            <p:cNvCxnSpPr>
              <a:cxnSpLocks noChangeShapeType="1"/>
              <a:stCxn id="21523" idx="3"/>
            </p:cNvCxnSpPr>
            <p:nvPr/>
          </p:nvCxnSpPr>
          <p:spPr bwMode="auto">
            <a:xfrm flipH="1">
              <a:off x="990600" y="4394140"/>
              <a:ext cx="5238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0" name="AutoShape 115"/>
            <p:cNvCxnSpPr>
              <a:cxnSpLocks noChangeShapeType="1"/>
              <a:stCxn id="21523" idx="5"/>
            </p:cNvCxnSpPr>
            <p:nvPr/>
          </p:nvCxnSpPr>
          <p:spPr bwMode="auto">
            <a:xfrm>
              <a:off x="1838325" y="4394140"/>
              <a:ext cx="4476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37" name="Text Box 118"/>
            <p:cNvSpPr txBox="1">
              <a:spLocks noChangeArrowheads="1"/>
            </p:cNvSpPr>
            <p:nvPr/>
          </p:nvSpPr>
          <p:spPr bwMode="auto">
            <a:xfrm>
              <a:off x="1517650" y="3698815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32" name="Text Box 120"/>
            <p:cNvSpPr txBox="1">
              <a:spLocks noChangeArrowheads="1"/>
            </p:cNvSpPr>
            <p:nvPr/>
          </p:nvSpPr>
          <p:spPr bwMode="auto">
            <a:xfrm>
              <a:off x="1981200" y="280029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Tree A (AVL)</a:t>
              </a:r>
            </a:p>
          </p:txBody>
        </p:sp>
        <p:sp>
          <p:nvSpPr>
            <p:cNvPr id="31" name="Oval 110"/>
            <p:cNvSpPr>
              <a:spLocks noChangeArrowheads="1"/>
            </p:cNvSpPr>
            <p:nvPr/>
          </p:nvSpPr>
          <p:spPr bwMode="auto">
            <a:xfrm>
              <a:off x="5334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32" name="AutoShape 114"/>
            <p:cNvCxnSpPr>
              <a:cxnSpLocks noChangeShapeType="1"/>
              <a:stCxn id="4" idx="3"/>
              <a:endCxn id="31" idx="5"/>
            </p:cNvCxnSpPr>
            <p:nvPr/>
          </p:nvCxnSpPr>
          <p:spPr bwMode="auto">
            <a:xfrm flipH="1">
              <a:off x="685800" y="5095535"/>
              <a:ext cx="143155" cy="2808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" name="Oval 110"/>
            <p:cNvSpPr>
              <a:spLocks noChangeArrowheads="1"/>
            </p:cNvSpPr>
            <p:nvPr/>
          </p:nvSpPr>
          <p:spPr bwMode="auto">
            <a:xfrm>
              <a:off x="18288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36" name="AutoShape 114"/>
            <p:cNvCxnSpPr>
              <a:cxnSpLocks noChangeShapeType="1"/>
              <a:stCxn id="5" idx="3"/>
              <a:endCxn id="35" idx="5"/>
            </p:cNvCxnSpPr>
            <p:nvPr/>
          </p:nvCxnSpPr>
          <p:spPr bwMode="auto">
            <a:xfrm flipH="1">
              <a:off x="1981200" y="5095535"/>
              <a:ext cx="143155" cy="2808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8" name="Oval 110"/>
            <p:cNvSpPr>
              <a:spLocks noChangeArrowheads="1"/>
            </p:cNvSpPr>
            <p:nvPr/>
          </p:nvSpPr>
          <p:spPr bwMode="auto">
            <a:xfrm>
              <a:off x="3200400" y="46290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39" name="AutoShape 114"/>
            <p:cNvCxnSpPr>
              <a:cxnSpLocks noChangeShapeType="1"/>
              <a:stCxn id="3" idx="3"/>
              <a:endCxn id="38" idx="5"/>
            </p:cNvCxnSpPr>
            <p:nvPr/>
          </p:nvCxnSpPr>
          <p:spPr bwMode="auto">
            <a:xfrm flipH="1">
              <a:off x="3352800" y="4393860"/>
              <a:ext cx="143155" cy="2967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" name="Oval 110"/>
            <p:cNvSpPr>
              <a:spLocks noChangeArrowheads="1"/>
            </p:cNvSpPr>
            <p:nvPr/>
          </p:nvSpPr>
          <p:spPr bwMode="auto">
            <a:xfrm>
              <a:off x="3810000" y="463544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65" name="AutoShape 114"/>
            <p:cNvCxnSpPr>
              <a:cxnSpLocks noChangeShapeType="1"/>
              <a:stCxn id="3" idx="5"/>
              <a:endCxn id="64" idx="5"/>
            </p:cNvCxnSpPr>
            <p:nvPr/>
          </p:nvCxnSpPr>
          <p:spPr bwMode="auto">
            <a:xfrm>
              <a:off x="3819245" y="4393860"/>
              <a:ext cx="143155" cy="3030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" name="Oval 110"/>
            <p:cNvSpPr>
              <a:spLocks noChangeArrowheads="1"/>
            </p:cNvSpPr>
            <p:nvPr/>
          </p:nvSpPr>
          <p:spPr bwMode="auto">
            <a:xfrm>
              <a:off x="2362200" y="532124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68" name="AutoShape 114"/>
            <p:cNvCxnSpPr>
              <a:cxnSpLocks noChangeShapeType="1"/>
              <a:stCxn id="5" idx="5"/>
              <a:endCxn id="67" idx="5"/>
            </p:cNvCxnSpPr>
            <p:nvPr/>
          </p:nvCxnSpPr>
          <p:spPr bwMode="auto">
            <a:xfrm>
              <a:off x="2447645" y="5095535"/>
              <a:ext cx="66955" cy="287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4" name="Oval 110"/>
            <p:cNvSpPr>
              <a:spLocks noChangeArrowheads="1"/>
            </p:cNvSpPr>
            <p:nvPr/>
          </p:nvSpPr>
          <p:spPr bwMode="auto">
            <a:xfrm>
              <a:off x="1143000" y="532124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75" name="AutoShape 114"/>
            <p:cNvCxnSpPr>
              <a:cxnSpLocks noChangeShapeType="1"/>
              <a:stCxn id="4" idx="5"/>
              <a:endCxn id="74" idx="5"/>
            </p:cNvCxnSpPr>
            <p:nvPr/>
          </p:nvCxnSpPr>
          <p:spPr bwMode="auto">
            <a:xfrm>
              <a:off x="1152245" y="5095535"/>
              <a:ext cx="143155" cy="287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7" name="Text Box 103"/>
            <p:cNvSpPr txBox="1">
              <a:spLocks noChangeArrowheads="1"/>
            </p:cNvSpPr>
            <p:nvPr/>
          </p:nvSpPr>
          <p:spPr bwMode="auto">
            <a:xfrm>
              <a:off x="457200" y="5527615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78" name="Text Box 103"/>
            <p:cNvSpPr txBox="1">
              <a:spLocks noChangeArrowheads="1"/>
            </p:cNvSpPr>
            <p:nvPr/>
          </p:nvSpPr>
          <p:spPr bwMode="auto">
            <a:xfrm>
              <a:off x="1049934" y="552438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79" name="Text Box 103"/>
            <p:cNvSpPr txBox="1">
              <a:spLocks noChangeArrowheads="1"/>
            </p:cNvSpPr>
            <p:nvPr/>
          </p:nvSpPr>
          <p:spPr bwMode="auto">
            <a:xfrm>
              <a:off x="1735734" y="55434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0" name="Text Box 103"/>
            <p:cNvSpPr txBox="1">
              <a:spLocks noChangeArrowheads="1"/>
            </p:cNvSpPr>
            <p:nvPr/>
          </p:nvSpPr>
          <p:spPr bwMode="auto">
            <a:xfrm>
              <a:off x="2286000" y="552438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1" name="Text Box 103"/>
            <p:cNvSpPr txBox="1">
              <a:spLocks noChangeArrowheads="1"/>
            </p:cNvSpPr>
            <p:nvPr/>
          </p:nvSpPr>
          <p:spPr bwMode="auto">
            <a:xfrm>
              <a:off x="3124200" y="47814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2" name="Text Box 103"/>
            <p:cNvSpPr txBox="1">
              <a:spLocks noChangeArrowheads="1"/>
            </p:cNvSpPr>
            <p:nvPr/>
          </p:nvSpPr>
          <p:spPr bwMode="auto">
            <a:xfrm>
              <a:off x="3733800" y="47814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859934" y="2800290"/>
            <a:ext cx="3674466" cy="3067110"/>
            <a:chOff x="4419600" y="2800290"/>
            <a:chExt cx="3674466" cy="3067110"/>
          </a:xfrm>
        </p:grpSpPr>
        <p:sp>
          <p:nvSpPr>
            <p:cNvPr id="21511" name="Oval 67"/>
            <p:cNvSpPr>
              <a:spLocks noChangeArrowheads="1"/>
            </p:cNvSpPr>
            <p:nvPr/>
          </p:nvSpPr>
          <p:spPr bwMode="auto">
            <a:xfrm>
              <a:off x="6462713" y="342576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1512" name="Oval 68"/>
            <p:cNvSpPr>
              <a:spLocks noChangeArrowheads="1"/>
            </p:cNvSpPr>
            <p:nvPr/>
          </p:nvSpPr>
          <p:spPr bwMode="auto">
            <a:xfrm>
              <a:off x="5395913" y="401949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1513" name="Oval 69"/>
            <p:cNvSpPr>
              <a:spLocks noChangeArrowheads="1"/>
            </p:cNvSpPr>
            <p:nvPr/>
          </p:nvSpPr>
          <p:spPr bwMode="auto">
            <a:xfrm>
              <a:off x="7377113" y="401949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1514" name="Oval 70"/>
            <p:cNvSpPr>
              <a:spLocks noChangeArrowheads="1"/>
            </p:cNvSpPr>
            <p:nvPr/>
          </p:nvSpPr>
          <p:spPr bwMode="auto">
            <a:xfrm>
              <a:off x="6767513" y="472116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1515" name="Oval 71"/>
            <p:cNvSpPr>
              <a:spLocks noChangeArrowheads="1"/>
            </p:cNvSpPr>
            <p:nvPr/>
          </p:nvSpPr>
          <p:spPr bwMode="auto">
            <a:xfrm>
              <a:off x="4710113" y="472116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16" name="Oval 72"/>
            <p:cNvSpPr>
              <a:spLocks noChangeArrowheads="1"/>
            </p:cNvSpPr>
            <p:nvPr/>
          </p:nvSpPr>
          <p:spPr bwMode="auto">
            <a:xfrm>
              <a:off x="6005513" y="472116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21517" name="AutoShape 73"/>
            <p:cNvCxnSpPr>
              <a:cxnSpLocks noChangeShapeType="1"/>
              <a:stCxn id="21511" idx="3"/>
              <a:endCxn id="21512" idx="7"/>
            </p:cNvCxnSpPr>
            <p:nvPr/>
          </p:nvCxnSpPr>
          <p:spPr bwMode="auto">
            <a:xfrm flipH="1">
              <a:off x="5786438" y="3816290"/>
              <a:ext cx="742950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18" name="AutoShape 74"/>
            <p:cNvCxnSpPr>
              <a:cxnSpLocks noChangeShapeType="1"/>
              <a:stCxn id="21511" idx="5"/>
              <a:endCxn id="21513" idx="1"/>
            </p:cNvCxnSpPr>
            <p:nvPr/>
          </p:nvCxnSpPr>
          <p:spPr bwMode="auto">
            <a:xfrm>
              <a:off x="6853238" y="3816290"/>
              <a:ext cx="590550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19" name="AutoShape 75"/>
            <p:cNvCxnSpPr>
              <a:cxnSpLocks noChangeShapeType="1"/>
              <a:stCxn id="21512" idx="3"/>
              <a:endCxn id="21515" idx="0"/>
            </p:cNvCxnSpPr>
            <p:nvPr/>
          </p:nvCxnSpPr>
          <p:spPr bwMode="auto">
            <a:xfrm flipH="1">
              <a:off x="4938713" y="4410015"/>
              <a:ext cx="5238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0" name="AutoShape 76"/>
            <p:cNvCxnSpPr>
              <a:cxnSpLocks noChangeShapeType="1"/>
              <a:stCxn id="21512" idx="5"/>
              <a:endCxn id="21516" idx="0"/>
            </p:cNvCxnSpPr>
            <p:nvPr/>
          </p:nvCxnSpPr>
          <p:spPr bwMode="auto">
            <a:xfrm>
              <a:off x="5786438" y="4410015"/>
              <a:ext cx="4476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1" name="AutoShape 77"/>
            <p:cNvCxnSpPr>
              <a:cxnSpLocks noChangeShapeType="1"/>
              <a:stCxn id="21513" idx="3"/>
              <a:endCxn id="21514" idx="0"/>
            </p:cNvCxnSpPr>
            <p:nvPr/>
          </p:nvCxnSpPr>
          <p:spPr bwMode="auto">
            <a:xfrm flipH="1">
              <a:off x="6996113" y="4410015"/>
              <a:ext cx="4476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39" name="Text Box 121"/>
            <p:cNvSpPr txBox="1">
              <a:spLocks noChangeArrowheads="1"/>
            </p:cNvSpPr>
            <p:nvPr/>
          </p:nvSpPr>
          <p:spPr bwMode="auto">
            <a:xfrm>
              <a:off x="6172200" y="280029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Tree B (AVL)</a:t>
              </a:r>
            </a:p>
          </p:txBody>
        </p:sp>
        <p:sp>
          <p:nvSpPr>
            <p:cNvPr id="40" name="Oval 110"/>
            <p:cNvSpPr>
              <a:spLocks noChangeArrowheads="1"/>
            </p:cNvSpPr>
            <p:nvPr/>
          </p:nvSpPr>
          <p:spPr bwMode="auto">
            <a:xfrm>
              <a:off x="44958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41" name="AutoShape 114"/>
            <p:cNvCxnSpPr>
              <a:cxnSpLocks noChangeShapeType="1"/>
              <a:stCxn id="21515" idx="3"/>
              <a:endCxn id="40" idx="5"/>
            </p:cNvCxnSpPr>
            <p:nvPr/>
          </p:nvCxnSpPr>
          <p:spPr bwMode="auto">
            <a:xfrm flipH="1">
              <a:off x="4648200" y="5111410"/>
              <a:ext cx="128868" cy="264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" name="Oval 110"/>
            <p:cNvSpPr>
              <a:spLocks noChangeArrowheads="1"/>
            </p:cNvSpPr>
            <p:nvPr/>
          </p:nvSpPr>
          <p:spPr bwMode="auto">
            <a:xfrm>
              <a:off x="57912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43" name="AutoShape 114"/>
            <p:cNvCxnSpPr>
              <a:cxnSpLocks noChangeShapeType="1"/>
              <a:stCxn id="21516" idx="3"/>
              <a:endCxn id="42" idx="5"/>
            </p:cNvCxnSpPr>
            <p:nvPr/>
          </p:nvCxnSpPr>
          <p:spPr bwMode="auto">
            <a:xfrm flipH="1">
              <a:off x="5943600" y="5111410"/>
              <a:ext cx="128868" cy="264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4" name="Oval 110"/>
            <p:cNvSpPr>
              <a:spLocks noChangeArrowheads="1"/>
            </p:cNvSpPr>
            <p:nvPr/>
          </p:nvSpPr>
          <p:spPr bwMode="auto">
            <a:xfrm>
              <a:off x="66294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45" name="AutoShape 114"/>
            <p:cNvCxnSpPr>
              <a:cxnSpLocks noChangeShapeType="1"/>
              <a:stCxn id="21514" idx="3"/>
              <a:endCxn id="44" idx="5"/>
            </p:cNvCxnSpPr>
            <p:nvPr/>
          </p:nvCxnSpPr>
          <p:spPr bwMode="auto">
            <a:xfrm flipH="1">
              <a:off x="6781800" y="5111410"/>
              <a:ext cx="52668" cy="264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6" name="Oval 110"/>
            <p:cNvSpPr>
              <a:spLocks noChangeArrowheads="1"/>
            </p:cNvSpPr>
            <p:nvPr/>
          </p:nvSpPr>
          <p:spPr bwMode="auto">
            <a:xfrm>
              <a:off x="7772400" y="4552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47" name="AutoShape 114"/>
            <p:cNvCxnSpPr>
              <a:cxnSpLocks noChangeShapeType="1"/>
              <a:stCxn id="21513" idx="5"/>
              <a:endCxn id="46" idx="5"/>
            </p:cNvCxnSpPr>
            <p:nvPr/>
          </p:nvCxnSpPr>
          <p:spPr bwMode="auto">
            <a:xfrm>
              <a:off x="7767358" y="4409735"/>
              <a:ext cx="157442" cy="2046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3" name="Oval 110"/>
            <p:cNvSpPr>
              <a:spLocks noChangeArrowheads="1"/>
            </p:cNvSpPr>
            <p:nvPr/>
          </p:nvSpPr>
          <p:spPr bwMode="auto">
            <a:xfrm>
              <a:off x="70866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54" name="AutoShape 114"/>
            <p:cNvCxnSpPr>
              <a:cxnSpLocks noChangeShapeType="1"/>
              <a:stCxn id="21514" idx="5"/>
              <a:endCxn id="53" idx="5"/>
            </p:cNvCxnSpPr>
            <p:nvPr/>
          </p:nvCxnSpPr>
          <p:spPr bwMode="auto">
            <a:xfrm>
              <a:off x="7157758" y="5111410"/>
              <a:ext cx="81242" cy="264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0" name="Oval 110"/>
            <p:cNvSpPr>
              <a:spLocks noChangeArrowheads="1"/>
            </p:cNvSpPr>
            <p:nvPr/>
          </p:nvSpPr>
          <p:spPr bwMode="auto">
            <a:xfrm>
              <a:off x="5105400" y="532124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71" name="AutoShape 114"/>
            <p:cNvCxnSpPr>
              <a:cxnSpLocks noChangeShapeType="1"/>
              <a:endCxn id="70" idx="5"/>
            </p:cNvCxnSpPr>
            <p:nvPr/>
          </p:nvCxnSpPr>
          <p:spPr bwMode="auto">
            <a:xfrm>
              <a:off x="5114645" y="5079660"/>
              <a:ext cx="143155" cy="3030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2" name="Oval 110"/>
            <p:cNvSpPr>
              <a:spLocks noChangeArrowheads="1"/>
            </p:cNvSpPr>
            <p:nvPr/>
          </p:nvSpPr>
          <p:spPr bwMode="auto">
            <a:xfrm>
              <a:off x="6324600" y="532124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imes New Roman" pitchFamily="18" charset="0"/>
              </a:endParaRPr>
            </a:p>
          </p:txBody>
        </p:sp>
        <p:cxnSp>
          <p:nvCxnSpPr>
            <p:cNvPr id="73" name="AutoShape 114"/>
            <p:cNvCxnSpPr>
              <a:cxnSpLocks noChangeShapeType="1"/>
              <a:endCxn id="72" idx="5"/>
            </p:cNvCxnSpPr>
            <p:nvPr/>
          </p:nvCxnSpPr>
          <p:spPr bwMode="auto">
            <a:xfrm>
              <a:off x="6333845" y="5079660"/>
              <a:ext cx="143155" cy="3030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3" name="Text Box 103"/>
            <p:cNvSpPr txBox="1">
              <a:spLocks noChangeArrowheads="1"/>
            </p:cNvSpPr>
            <p:nvPr/>
          </p:nvSpPr>
          <p:spPr bwMode="auto">
            <a:xfrm>
              <a:off x="4419600" y="54672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4" name="Text Box 103"/>
            <p:cNvSpPr txBox="1">
              <a:spLocks noChangeArrowheads="1"/>
            </p:cNvSpPr>
            <p:nvPr/>
          </p:nvSpPr>
          <p:spPr bwMode="auto">
            <a:xfrm>
              <a:off x="5029200" y="54672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5" name="Text Box 103"/>
            <p:cNvSpPr txBox="1">
              <a:spLocks noChangeArrowheads="1"/>
            </p:cNvSpPr>
            <p:nvPr/>
          </p:nvSpPr>
          <p:spPr bwMode="auto">
            <a:xfrm>
              <a:off x="5715000" y="54672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6" name="Text Box 103"/>
            <p:cNvSpPr txBox="1">
              <a:spLocks noChangeArrowheads="1"/>
            </p:cNvSpPr>
            <p:nvPr/>
          </p:nvSpPr>
          <p:spPr bwMode="auto">
            <a:xfrm>
              <a:off x="6248400" y="54672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7" name="Text Box 103"/>
            <p:cNvSpPr txBox="1">
              <a:spLocks noChangeArrowheads="1"/>
            </p:cNvSpPr>
            <p:nvPr/>
          </p:nvSpPr>
          <p:spPr bwMode="auto">
            <a:xfrm>
              <a:off x="6553200" y="54672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7010400" y="54672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89" name="Text Box 103"/>
            <p:cNvSpPr txBox="1">
              <a:spLocks noChangeArrowheads="1"/>
            </p:cNvSpPr>
            <p:nvPr/>
          </p:nvSpPr>
          <p:spPr bwMode="auto">
            <a:xfrm>
              <a:off x="7696200" y="4705290"/>
              <a:ext cx="39786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 u="none" noProof="0" dirty="0">
                <a:solidFill>
                  <a:srgbClr val="000066"/>
                </a:solidFill>
                <a:ea typeface="宋体" charset="0"/>
                <a:cs typeface="宋体" charset="0"/>
              </a:rPr>
              <a:t>AVL </a:t>
            </a:r>
            <a:r>
              <a:rPr lang="en-US" altLang="zh-CN" u="none" noProof="0" dirty="0" smtClean="0">
                <a:solidFill>
                  <a:srgbClr val="000066"/>
                </a:solidFill>
                <a:ea typeface="宋体" charset="0"/>
                <a:cs typeface="宋体" charset="0"/>
              </a:rPr>
              <a:t>Trees: Updates</a:t>
            </a:r>
            <a:endParaRPr lang="en-US" altLang="zh-CN" u="none" noProof="0" dirty="0">
              <a:solidFill>
                <a:srgbClr val="000066"/>
              </a:solidFill>
              <a:ea typeface="宋体" charset="0"/>
              <a:cs typeface="宋体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572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 u="none" noProof="0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Given </a:t>
            </a:r>
            <a:r>
              <a:rPr lang="en-US" altLang="zh-CN" u="none" noProof="0" dirty="0">
                <a:solidFill>
                  <a:srgbClr val="3333CC"/>
                </a:solidFill>
                <a:ea typeface="宋体" charset="0"/>
                <a:cs typeface="宋体" charset="0"/>
              </a:rPr>
              <a:t>an AVL tree, if insertions or deletions are performed, the AVL tree </a:t>
            </a:r>
            <a:r>
              <a:rPr lang="en-US" altLang="zh-CN" i="1" u="none" noProof="0" dirty="0">
                <a:solidFill>
                  <a:srgbClr val="FF3300"/>
                </a:solidFill>
                <a:ea typeface="宋体" charset="0"/>
                <a:cs typeface="宋体" charset="0"/>
              </a:rPr>
              <a:t>may not</a:t>
            </a:r>
            <a:r>
              <a:rPr lang="en-US" altLang="zh-CN" u="none" noProof="0" dirty="0">
                <a:solidFill>
                  <a:srgbClr val="3333CC"/>
                </a:solidFill>
                <a:ea typeface="宋体" charset="0"/>
                <a:cs typeface="宋体" charset="0"/>
              </a:rPr>
              <a:t> remain height balanced.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u="none" noProof="0">
                <a:latin typeface="Arial" charset="0"/>
              </a:rPr>
              <a:t>Node Heights after Insert 7</a:t>
            </a:r>
          </a:p>
        </p:txBody>
      </p:sp>
      <p:sp>
        <p:nvSpPr>
          <p:cNvPr id="23568" name="Text Box 20"/>
          <p:cNvSpPr txBox="1">
            <a:spLocks noChangeArrowheads="1"/>
          </p:cNvSpPr>
          <p:nvPr/>
        </p:nvSpPr>
        <p:spPr bwMode="auto">
          <a:xfrm>
            <a:off x="301625" y="1219200"/>
            <a:ext cx="3135795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height of node = </a:t>
            </a:r>
            <a:r>
              <a:rPr lang="en-US" sz="2000" dirty="0">
                <a:solidFill>
                  <a:srgbClr val="FF0000"/>
                </a:solidFill>
              </a:rPr>
              <a:t>h</a:t>
            </a:r>
          </a:p>
          <a:p>
            <a:r>
              <a:rPr lang="en-US" sz="2000" dirty="0"/>
              <a:t>balance factor = </a:t>
            </a:r>
            <a:r>
              <a:rPr lang="en-US" sz="2000" dirty="0" err="1" smtClean="0">
                <a:solidFill>
                  <a:srgbClr val="FF0000"/>
                </a:solidFill>
              </a:rPr>
              <a:t>h</a:t>
            </a:r>
            <a:r>
              <a:rPr lang="en-US" sz="2000" baseline="-25000" dirty="0" err="1" smtClean="0">
                <a:solidFill>
                  <a:srgbClr val="FF0000"/>
                </a:solidFill>
              </a:rPr>
              <a:t>left</a:t>
            </a:r>
            <a:r>
              <a:rPr lang="en-US" sz="2000" baseline="-25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- </a:t>
            </a:r>
            <a:r>
              <a:rPr lang="en-US" sz="2000" dirty="0" err="1" smtClean="0">
                <a:solidFill>
                  <a:srgbClr val="FF0000"/>
                </a:solidFill>
              </a:rPr>
              <a:t>h</a:t>
            </a:r>
            <a:r>
              <a:rPr lang="en-US" sz="2000" baseline="-25000" dirty="0" err="1" smtClean="0">
                <a:solidFill>
                  <a:srgbClr val="FF0000"/>
                </a:solidFill>
              </a:rPr>
              <a:t>right</a:t>
            </a:r>
            <a:endParaRPr lang="en-US" sz="2000" baseline="-25000" dirty="0">
              <a:solidFill>
                <a:srgbClr val="FF0000"/>
              </a:solidFill>
            </a:endParaRPr>
          </a:p>
          <a:p>
            <a:r>
              <a:rPr lang="en-US" sz="2000" dirty="0"/>
              <a:t>empty height = -1</a:t>
            </a:r>
            <a:endParaRPr lang="en-US" sz="2000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57200" y="2895600"/>
            <a:ext cx="3124200" cy="2438400"/>
            <a:chOff x="457200" y="2895600"/>
            <a:chExt cx="3124200" cy="2438400"/>
          </a:xfrm>
        </p:grpSpPr>
        <p:sp>
          <p:nvSpPr>
            <p:cNvPr id="23569" name="Oval 42"/>
            <p:cNvSpPr>
              <a:spLocks noChangeArrowheads="1"/>
            </p:cNvSpPr>
            <p:nvPr/>
          </p:nvSpPr>
          <p:spPr bwMode="auto">
            <a:xfrm>
              <a:off x="2209800" y="35814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70" name="Oval 43"/>
            <p:cNvSpPr>
              <a:spLocks noChangeArrowheads="1"/>
            </p:cNvSpPr>
            <p:nvPr/>
          </p:nvSpPr>
          <p:spPr bwMode="auto">
            <a:xfrm>
              <a:off x="1143000" y="417512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71" name="Oval 44"/>
            <p:cNvSpPr>
              <a:spLocks noChangeArrowheads="1"/>
            </p:cNvSpPr>
            <p:nvPr/>
          </p:nvSpPr>
          <p:spPr bwMode="auto">
            <a:xfrm>
              <a:off x="3124200" y="417512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72" name="Oval 45"/>
            <p:cNvSpPr>
              <a:spLocks noChangeArrowheads="1"/>
            </p:cNvSpPr>
            <p:nvPr/>
          </p:nvSpPr>
          <p:spPr bwMode="auto">
            <a:xfrm>
              <a:off x="457200" y="48768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73" name="Oval 46"/>
            <p:cNvSpPr>
              <a:spLocks noChangeArrowheads="1"/>
            </p:cNvSpPr>
            <p:nvPr/>
          </p:nvSpPr>
          <p:spPr bwMode="auto">
            <a:xfrm>
              <a:off x="1752600" y="48768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23574" name="AutoShape 47"/>
            <p:cNvCxnSpPr>
              <a:cxnSpLocks noChangeShapeType="1"/>
              <a:stCxn id="23569" idx="3"/>
              <a:endCxn id="23570" idx="7"/>
            </p:cNvCxnSpPr>
            <p:nvPr/>
          </p:nvCxnSpPr>
          <p:spPr bwMode="auto">
            <a:xfrm flipH="1">
              <a:off x="1533525" y="3971925"/>
              <a:ext cx="742950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75" name="AutoShape 48"/>
            <p:cNvCxnSpPr>
              <a:cxnSpLocks noChangeShapeType="1"/>
              <a:stCxn id="23569" idx="5"/>
              <a:endCxn id="23571" idx="1"/>
            </p:cNvCxnSpPr>
            <p:nvPr/>
          </p:nvCxnSpPr>
          <p:spPr bwMode="auto">
            <a:xfrm>
              <a:off x="2600325" y="3971925"/>
              <a:ext cx="590550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76" name="AutoShape 49"/>
            <p:cNvCxnSpPr>
              <a:cxnSpLocks noChangeShapeType="1"/>
              <a:stCxn id="23570" idx="3"/>
              <a:endCxn id="23572" idx="0"/>
            </p:cNvCxnSpPr>
            <p:nvPr/>
          </p:nvCxnSpPr>
          <p:spPr bwMode="auto">
            <a:xfrm flipH="1">
              <a:off x="685800" y="4565650"/>
              <a:ext cx="5238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77" name="AutoShape 50"/>
            <p:cNvCxnSpPr>
              <a:cxnSpLocks noChangeShapeType="1"/>
              <a:stCxn id="23570" idx="5"/>
              <a:endCxn id="23573" idx="0"/>
            </p:cNvCxnSpPr>
            <p:nvPr/>
          </p:nvCxnSpPr>
          <p:spPr bwMode="auto">
            <a:xfrm>
              <a:off x="1533525" y="4565650"/>
              <a:ext cx="4476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578" name="Oval 53"/>
            <p:cNvSpPr>
              <a:spLocks noChangeArrowheads="1"/>
            </p:cNvSpPr>
            <p:nvPr/>
          </p:nvSpPr>
          <p:spPr bwMode="auto">
            <a:xfrm>
              <a:off x="2524125" y="4867275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23579" name="AutoShape 54"/>
            <p:cNvCxnSpPr>
              <a:cxnSpLocks noChangeShapeType="1"/>
              <a:stCxn id="23571" idx="3"/>
              <a:endCxn id="23578" idx="0"/>
            </p:cNvCxnSpPr>
            <p:nvPr/>
          </p:nvCxnSpPr>
          <p:spPr bwMode="auto">
            <a:xfrm flipH="1">
              <a:off x="2752725" y="4565650"/>
              <a:ext cx="438150" cy="301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586" name="Text Box 67"/>
            <p:cNvSpPr txBox="1">
              <a:spLocks noChangeArrowheads="1"/>
            </p:cNvSpPr>
            <p:nvPr/>
          </p:nvSpPr>
          <p:spPr bwMode="auto">
            <a:xfrm>
              <a:off x="1905000" y="289560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Tree A (AVL)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679950" y="2895600"/>
            <a:ext cx="4235450" cy="3276600"/>
            <a:chOff x="4403725" y="2895600"/>
            <a:chExt cx="4235450" cy="3276600"/>
          </a:xfrm>
        </p:grpSpPr>
        <p:sp>
          <p:nvSpPr>
            <p:cNvPr id="23554" name="Text Box 3"/>
            <p:cNvSpPr txBox="1">
              <a:spLocks noChangeArrowheads="1"/>
            </p:cNvSpPr>
            <p:nvPr/>
          </p:nvSpPr>
          <p:spPr bwMode="auto">
            <a:xfrm>
              <a:off x="7146925" y="3886200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3555" name="Text Box 4"/>
            <p:cNvSpPr txBox="1">
              <a:spLocks noChangeArrowheads="1"/>
            </p:cNvSpPr>
            <p:nvPr/>
          </p:nvSpPr>
          <p:spPr bwMode="auto">
            <a:xfrm>
              <a:off x="6537325" y="4587875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3556" name="Text Box 6"/>
            <p:cNvSpPr txBox="1">
              <a:spLocks noChangeArrowheads="1"/>
            </p:cNvSpPr>
            <p:nvPr/>
          </p:nvSpPr>
          <p:spPr bwMode="auto">
            <a:xfrm>
              <a:off x="6254750" y="3292475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Times New Roman" pitchFamily="18" charset="0"/>
                </a:rPr>
                <a:t>3</a:t>
              </a:r>
              <a:endParaRPr lang="en-US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3557" name="Oval 8"/>
            <p:cNvSpPr>
              <a:spLocks noChangeArrowheads="1"/>
            </p:cNvSpPr>
            <p:nvPr/>
          </p:nvSpPr>
          <p:spPr bwMode="auto">
            <a:xfrm>
              <a:off x="6156325" y="359727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58" name="Oval 9"/>
            <p:cNvSpPr>
              <a:spLocks noChangeArrowheads="1"/>
            </p:cNvSpPr>
            <p:nvPr/>
          </p:nvSpPr>
          <p:spPr bwMode="auto">
            <a:xfrm>
              <a:off x="5089525" y="41910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59" name="Oval 10"/>
            <p:cNvSpPr>
              <a:spLocks noChangeArrowheads="1"/>
            </p:cNvSpPr>
            <p:nvPr/>
          </p:nvSpPr>
          <p:spPr bwMode="auto">
            <a:xfrm>
              <a:off x="7070725" y="41910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60" name="Oval 11"/>
            <p:cNvSpPr>
              <a:spLocks noChangeArrowheads="1"/>
            </p:cNvSpPr>
            <p:nvPr/>
          </p:nvSpPr>
          <p:spPr bwMode="auto">
            <a:xfrm>
              <a:off x="6461125" y="489267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61" name="Oval 12"/>
            <p:cNvSpPr>
              <a:spLocks noChangeArrowheads="1"/>
            </p:cNvSpPr>
            <p:nvPr/>
          </p:nvSpPr>
          <p:spPr bwMode="auto">
            <a:xfrm>
              <a:off x="4403725" y="489267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62" name="Oval 13"/>
            <p:cNvSpPr>
              <a:spLocks noChangeArrowheads="1"/>
            </p:cNvSpPr>
            <p:nvPr/>
          </p:nvSpPr>
          <p:spPr bwMode="auto">
            <a:xfrm>
              <a:off x="5699125" y="489267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23563" name="AutoShape 14"/>
            <p:cNvCxnSpPr>
              <a:cxnSpLocks noChangeShapeType="1"/>
              <a:stCxn id="23557" idx="3"/>
              <a:endCxn id="23558" idx="7"/>
            </p:cNvCxnSpPr>
            <p:nvPr/>
          </p:nvCxnSpPr>
          <p:spPr bwMode="auto">
            <a:xfrm flipH="1">
              <a:off x="5480050" y="3987800"/>
              <a:ext cx="742950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64" name="AutoShape 15"/>
            <p:cNvCxnSpPr>
              <a:cxnSpLocks noChangeShapeType="1"/>
              <a:stCxn id="23557" idx="5"/>
              <a:endCxn id="23559" idx="1"/>
            </p:cNvCxnSpPr>
            <p:nvPr/>
          </p:nvCxnSpPr>
          <p:spPr bwMode="auto">
            <a:xfrm>
              <a:off x="6546850" y="3987800"/>
              <a:ext cx="590550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65" name="AutoShape 16"/>
            <p:cNvCxnSpPr>
              <a:cxnSpLocks noChangeShapeType="1"/>
              <a:stCxn id="23558" idx="3"/>
              <a:endCxn id="23561" idx="0"/>
            </p:cNvCxnSpPr>
            <p:nvPr/>
          </p:nvCxnSpPr>
          <p:spPr bwMode="auto">
            <a:xfrm flipH="1">
              <a:off x="4632325" y="4581525"/>
              <a:ext cx="5238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66" name="AutoShape 17"/>
            <p:cNvCxnSpPr>
              <a:cxnSpLocks noChangeShapeType="1"/>
              <a:stCxn id="23558" idx="5"/>
              <a:endCxn id="23562" idx="0"/>
            </p:cNvCxnSpPr>
            <p:nvPr/>
          </p:nvCxnSpPr>
          <p:spPr bwMode="auto">
            <a:xfrm>
              <a:off x="5480050" y="4581525"/>
              <a:ext cx="4476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67" name="AutoShape 18"/>
            <p:cNvCxnSpPr>
              <a:cxnSpLocks noChangeShapeType="1"/>
              <a:stCxn id="23559" idx="3"/>
              <a:endCxn id="23560" idx="0"/>
            </p:cNvCxnSpPr>
            <p:nvPr/>
          </p:nvCxnSpPr>
          <p:spPr bwMode="auto">
            <a:xfrm flipH="1">
              <a:off x="6689725" y="4581525"/>
              <a:ext cx="4476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580" name="Text Box 58"/>
            <p:cNvSpPr txBox="1">
              <a:spLocks noChangeArrowheads="1"/>
            </p:cNvSpPr>
            <p:nvPr/>
          </p:nvSpPr>
          <p:spPr bwMode="auto">
            <a:xfrm>
              <a:off x="6080125" y="5410200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3581" name="Oval 59"/>
            <p:cNvSpPr>
              <a:spLocks noChangeArrowheads="1"/>
            </p:cNvSpPr>
            <p:nvPr/>
          </p:nvSpPr>
          <p:spPr bwMode="auto">
            <a:xfrm>
              <a:off x="6003925" y="57150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23582" name="AutoShape 60"/>
            <p:cNvCxnSpPr>
              <a:cxnSpLocks noChangeShapeType="1"/>
              <a:stCxn id="23560" idx="3"/>
              <a:endCxn id="23581" idx="0"/>
            </p:cNvCxnSpPr>
            <p:nvPr/>
          </p:nvCxnSpPr>
          <p:spPr bwMode="auto">
            <a:xfrm flipH="1">
              <a:off x="6232525" y="5283200"/>
              <a:ext cx="295275" cy="431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583" name="AutoShape 64"/>
            <p:cNvSpPr>
              <a:spLocks noChangeArrowheads="1"/>
            </p:cNvSpPr>
            <p:nvPr/>
          </p:nvSpPr>
          <p:spPr bwMode="auto">
            <a:xfrm>
              <a:off x="7245350" y="3200400"/>
              <a:ext cx="1393825" cy="590550"/>
            </a:xfrm>
            <a:prstGeom prst="wedgeRectCallout">
              <a:avLst>
                <a:gd name="adj1" fmla="val -37699"/>
                <a:gd name="adj2" fmla="val 126611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pitchFamily="18" charset="0"/>
                </a:rPr>
                <a:t>balance factor </a:t>
              </a:r>
            </a:p>
            <a:p>
              <a:pPr algn="ctr"/>
              <a:r>
                <a:rPr lang="en-US" sz="1600">
                  <a:latin typeface="Times New Roman" pitchFamily="18" charset="0"/>
                </a:rPr>
                <a:t>1-(-1) = 2</a:t>
              </a:r>
            </a:p>
          </p:txBody>
        </p:sp>
        <p:sp>
          <p:nvSpPr>
            <p:cNvPr id="23584" name="Line 65"/>
            <p:cNvSpPr>
              <a:spLocks noChangeShapeType="1"/>
            </p:cNvSpPr>
            <p:nvPr/>
          </p:nvSpPr>
          <p:spPr bwMode="auto">
            <a:xfrm>
              <a:off x="7467600" y="4572000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Text Box 66"/>
            <p:cNvSpPr txBox="1">
              <a:spLocks noChangeArrowheads="1"/>
            </p:cNvSpPr>
            <p:nvPr/>
          </p:nvSpPr>
          <p:spPr bwMode="auto">
            <a:xfrm>
              <a:off x="7613650" y="4495800"/>
              <a:ext cx="39528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Times New Roman" pitchFamily="18" charset="0"/>
                </a:rPr>
                <a:t>-1</a:t>
              </a:r>
              <a:endParaRPr lang="en-US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3587" name="Text Box 68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2286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Tree B (not AVL)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 u="none" noProof="0" dirty="0">
                <a:solidFill>
                  <a:srgbClr val="000066"/>
                </a:solidFill>
                <a:ea typeface="宋体" charset="0"/>
                <a:cs typeface="宋体" charset="0"/>
              </a:rPr>
              <a:t>AVL </a:t>
            </a:r>
            <a:r>
              <a:rPr lang="en-US" altLang="zh-CN" u="none" noProof="0" dirty="0" smtClean="0">
                <a:solidFill>
                  <a:srgbClr val="000066"/>
                </a:solidFill>
                <a:ea typeface="宋体" charset="0"/>
                <a:cs typeface="宋体" charset="0"/>
              </a:rPr>
              <a:t>Tree Transformations</a:t>
            </a:r>
            <a:endParaRPr lang="en-US" altLang="zh-CN" u="none" noProof="0" dirty="0">
              <a:solidFill>
                <a:srgbClr val="000066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algn="just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zh-CN" u="none" noProof="0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To maintain the height balanced property of the AVL tree after insertion or deletion, it is necessary to perform a </a:t>
            </a:r>
            <a:r>
              <a:rPr lang="en-US" altLang="zh-CN" i="1" u="none" noProof="0" dirty="0" smtClean="0">
                <a:solidFill>
                  <a:srgbClr val="FF3300"/>
                </a:solidFill>
                <a:ea typeface="宋体" charset="0"/>
                <a:cs typeface="宋体" charset="0"/>
              </a:rPr>
              <a:t>transformation</a:t>
            </a:r>
            <a:r>
              <a:rPr lang="en-US" altLang="zh-CN" u="none" noProof="0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 on the tree so that</a:t>
            </a:r>
          </a:p>
          <a:p>
            <a:pPr marL="0" indent="0" algn="just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endParaRPr lang="en-US" altLang="zh-CN" u="none" noProof="0" dirty="0" smtClean="0">
              <a:solidFill>
                <a:srgbClr val="3333CC"/>
              </a:solidFill>
              <a:ea typeface="宋体" charset="0"/>
              <a:cs typeface="宋体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charset="0"/>
              <a:buNone/>
              <a:defRPr/>
            </a:pPr>
            <a:r>
              <a:rPr lang="en-US" altLang="zh-CN" u="none" noProof="0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u="none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1) in-order traversal of the transformed tree is the same as for the original tree </a:t>
            </a:r>
            <a:r>
              <a:rPr lang="en-US" altLang="zh-CN" u="none" noProof="0" dirty="0" smtClean="0">
                <a:solidFill>
                  <a:srgbClr val="FF3300"/>
                </a:solidFill>
                <a:ea typeface="宋体" charset="0"/>
                <a:cs typeface="宋体" charset="0"/>
              </a:rPr>
              <a:t>(i.e., the new tree remains a binary search tree).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charset="0"/>
              <a:buNone/>
              <a:defRPr/>
            </a:pPr>
            <a:endParaRPr lang="en-US" altLang="zh-CN" u="none" noProof="0" dirty="0" smtClean="0">
              <a:solidFill>
                <a:srgbClr val="FF3300"/>
              </a:solidFill>
              <a:ea typeface="宋体" charset="0"/>
              <a:cs typeface="宋体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charset="0"/>
              <a:buNone/>
              <a:defRPr/>
            </a:pPr>
            <a:r>
              <a:rPr lang="en-US" altLang="zh-CN" u="none" noProof="0" dirty="0" smtClean="0">
                <a:solidFill>
                  <a:srgbClr val="FF33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u="none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2) the tree after transformation is </a:t>
            </a:r>
            <a:r>
              <a:rPr lang="en-US" altLang="zh-CN" u="none" noProof="0" dirty="0" smtClean="0">
                <a:solidFill>
                  <a:srgbClr val="FF3300"/>
                </a:solidFill>
                <a:ea typeface="宋体" charset="0"/>
                <a:cs typeface="宋体" charset="0"/>
              </a:rPr>
              <a:t>height balanced.</a:t>
            </a:r>
          </a:p>
          <a:p>
            <a:pPr algn="just">
              <a:defRPr/>
            </a:pPr>
            <a:endParaRPr lang="en-US" u="none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u="none" noProof="0" dirty="0">
                <a:latin typeface="Arial" charset="0"/>
              </a:rPr>
              <a:t>Insert and Rotation in AVL Trees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1148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u="none" noProof="0" dirty="0" smtClean="0"/>
              <a:t>Insert operation may cause balance factor to become 2 or –2 for some node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Observations:</a:t>
            </a:r>
            <a:r>
              <a:rPr lang="en-US" u="none" noProof="0" dirty="0" smtClean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u="none" noProof="0" dirty="0" smtClean="0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lvl="1" algn="just">
              <a:lnSpc>
                <a:spcPct val="90000"/>
              </a:lnSpc>
            </a:pPr>
            <a:endParaRPr lang="en-US" u="none" noProof="0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u="none" noProof="0" dirty="0" smtClean="0">
                <a:ea typeface="SimSun" pitchFamily="2" charset="-122"/>
              </a:rPr>
              <a:t>Follow the path up to the root, find the first node (i.e., deepest) whose new balance violates the AVL condition. Call this node</a:t>
            </a:r>
            <a:r>
              <a:rPr lang="en-US" u="none" noProof="0" dirty="0" smtClean="0">
                <a:solidFill>
                  <a:srgbClr val="FF0000"/>
                </a:solidFill>
                <a:ea typeface="SimSun" pitchFamily="2" charset="-122"/>
              </a:rPr>
              <a:t> ‘</a:t>
            </a:r>
            <a:r>
              <a:rPr lang="en-US" i="1" u="none" noProof="0" dirty="0" smtClean="0">
                <a:solidFill>
                  <a:srgbClr val="FF0000"/>
                </a:solidFill>
                <a:ea typeface="SimSun" pitchFamily="2" charset="-122"/>
              </a:rPr>
              <a:t>a’</a:t>
            </a:r>
          </a:p>
          <a:p>
            <a:pPr lvl="1" algn="just">
              <a:lnSpc>
                <a:spcPct val="90000"/>
              </a:lnSpc>
            </a:pPr>
            <a:endParaRPr lang="en-US" u="none" noProof="0" dirty="0" smtClean="0">
              <a:solidFill>
                <a:srgbClr val="00000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u="none" noProof="0" dirty="0" smtClean="0">
                <a:solidFill>
                  <a:srgbClr val="000000"/>
                </a:solidFill>
              </a:rPr>
              <a:t>If a new balance factor (the difference </a:t>
            </a:r>
            <a:r>
              <a:rPr lang="en-US" u="none" noProof="0" dirty="0" err="1" smtClean="0">
                <a:solidFill>
                  <a:srgbClr val="000000"/>
                </a:solidFill>
              </a:rPr>
              <a:t>h</a:t>
            </a:r>
            <a:r>
              <a:rPr lang="en-US" u="none" baseline="-25000" noProof="0" dirty="0" err="1" smtClean="0">
                <a:solidFill>
                  <a:srgbClr val="000000"/>
                </a:solidFill>
              </a:rPr>
              <a:t>left</a:t>
            </a:r>
            <a:r>
              <a:rPr lang="en-US" u="none" baseline="-25000" noProof="0" dirty="0" smtClean="0">
                <a:solidFill>
                  <a:srgbClr val="000000"/>
                </a:solidFill>
              </a:rPr>
              <a:t> </a:t>
            </a:r>
            <a:r>
              <a:rPr lang="en-US" u="none" noProof="0" dirty="0" smtClean="0">
                <a:solidFill>
                  <a:srgbClr val="000000"/>
                </a:solidFill>
              </a:rPr>
              <a:t>- </a:t>
            </a:r>
            <a:r>
              <a:rPr lang="en-US" u="none" noProof="0" dirty="0" err="1" smtClean="0">
                <a:solidFill>
                  <a:srgbClr val="000000"/>
                </a:solidFill>
              </a:rPr>
              <a:t>h</a:t>
            </a:r>
            <a:r>
              <a:rPr lang="en-US" u="none" baseline="-25000" noProof="0" dirty="0" err="1" smtClean="0">
                <a:solidFill>
                  <a:srgbClr val="000000"/>
                </a:solidFill>
              </a:rPr>
              <a:t>right</a:t>
            </a:r>
            <a:r>
              <a:rPr lang="en-US" u="none" noProof="0" dirty="0" smtClean="0">
                <a:solidFill>
                  <a:srgbClr val="000000"/>
                </a:solidFill>
              </a:rPr>
              <a:t>) is 2 or –2, adjust tree by </a:t>
            </a:r>
            <a:r>
              <a:rPr lang="en-US" i="1" u="none" noProof="0" dirty="0" smtClean="0">
                <a:solidFill>
                  <a:srgbClr val="FF0000"/>
                </a:solidFill>
              </a:rPr>
              <a:t>rotation</a:t>
            </a:r>
            <a:r>
              <a:rPr lang="en-US" u="none" noProof="0" dirty="0" smtClean="0">
                <a:solidFill>
                  <a:srgbClr val="FF0000"/>
                </a:solidFill>
              </a:rPr>
              <a:t> </a:t>
            </a:r>
            <a:r>
              <a:rPr lang="en-US" u="none" noProof="0" dirty="0" smtClean="0">
                <a:solidFill>
                  <a:srgbClr val="000000"/>
                </a:solidFill>
              </a:rPr>
              <a:t>around the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u="none" noProof="0">
                <a:latin typeface="Arial" charset="0"/>
              </a:rPr>
              <a:t>Single Rotation in an AVL Tree</a:t>
            </a:r>
          </a:p>
        </p:txBody>
      </p:sp>
      <p:sp>
        <p:nvSpPr>
          <p:cNvPr id="26626" name="Text Box 56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27" name="Text Box 57"/>
          <p:cNvSpPr txBox="1">
            <a:spLocks noChangeArrowheads="1"/>
          </p:cNvSpPr>
          <p:nvPr/>
        </p:nvSpPr>
        <p:spPr bwMode="auto">
          <a:xfrm>
            <a:off x="29718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28" name="Text Box 58"/>
          <p:cNvSpPr txBox="1">
            <a:spLocks noChangeArrowheads="1"/>
          </p:cNvSpPr>
          <p:nvPr/>
        </p:nvSpPr>
        <p:spPr bwMode="auto">
          <a:xfrm>
            <a:off x="90805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629" name="Text Box 59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6630" name="Text Box 60"/>
          <p:cNvSpPr txBox="1">
            <a:spLocks noChangeArrowheads="1"/>
          </p:cNvSpPr>
          <p:nvPr/>
        </p:nvSpPr>
        <p:spPr bwMode="auto">
          <a:xfrm>
            <a:off x="22098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631" name="Oval 61"/>
          <p:cNvSpPr>
            <a:spLocks noChangeArrowheads="1"/>
          </p:cNvSpPr>
          <p:nvPr/>
        </p:nvSpPr>
        <p:spPr bwMode="auto">
          <a:xfrm>
            <a:off x="25908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6632" name="Oval 62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6633" name="Oval 63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26634" name="Oval 64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26635" name="Oval 65"/>
          <p:cNvSpPr>
            <a:spLocks noChangeArrowheads="1"/>
          </p:cNvSpPr>
          <p:nvPr/>
        </p:nvSpPr>
        <p:spPr bwMode="auto">
          <a:xfrm>
            <a:off x="8382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6636" name="Oval 66"/>
          <p:cNvSpPr>
            <a:spLocks noChangeArrowheads="1"/>
          </p:cNvSpPr>
          <p:nvPr/>
        </p:nvSpPr>
        <p:spPr bwMode="auto">
          <a:xfrm>
            <a:off x="2133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26637" name="AutoShape 67"/>
          <p:cNvCxnSpPr>
            <a:cxnSpLocks noChangeShapeType="1"/>
            <a:stCxn id="26631" idx="3"/>
            <a:endCxn id="26632" idx="7"/>
          </p:cNvCxnSpPr>
          <p:nvPr/>
        </p:nvCxnSpPr>
        <p:spPr bwMode="auto">
          <a:xfrm flipH="1">
            <a:off x="19145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8" name="AutoShape 68"/>
          <p:cNvCxnSpPr>
            <a:cxnSpLocks noChangeShapeType="1"/>
            <a:stCxn id="26631" idx="5"/>
            <a:endCxn id="26633" idx="1"/>
          </p:cNvCxnSpPr>
          <p:nvPr/>
        </p:nvCxnSpPr>
        <p:spPr bwMode="auto">
          <a:xfrm>
            <a:off x="2981325" y="28448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9" name="AutoShape 69"/>
          <p:cNvCxnSpPr>
            <a:cxnSpLocks noChangeShapeType="1"/>
            <a:stCxn id="26632" idx="3"/>
            <a:endCxn id="26635" idx="0"/>
          </p:cNvCxnSpPr>
          <p:nvPr/>
        </p:nvCxnSpPr>
        <p:spPr bwMode="auto">
          <a:xfrm flipH="1">
            <a:off x="10668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0" name="AutoShape 70"/>
          <p:cNvCxnSpPr>
            <a:cxnSpLocks noChangeShapeType="1"/>
            <a:stCxn id="26632" idx="5"/>
            <a:endCxn id="26636" idx="0"/>
          </p:cNvCxnSpPr>
          <p:nvPr/>
        </p:nvCxnSpPr>
        <p:spPr bwMode="auto">
          <a:xfrm>
            <a:off x="19145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1" name="AutoShape 71"/>
          <p:cNvCxnSpPr>
            <a:cxnSpLocks noChangeShapeType="1"/>
            <a:stCxn id="26633" idx="3"/>
            <a:endCxn id="26634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2" name="Text Box 72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643" name="Text Box 73"/>
          <p:cNvSpPr txBox="1">
            <a:spLocks noChangeArrowheads="1"/>
          </p:cNvSpPr>
          <p:nvPr/>
        </p:nvSpPr>
        <p:spPr bwMode="auto">
          <a:xfrm>
            <a:off x="2514600" y="4267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44" name="Oval 74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26645" name="AutoShape 75"/>
          <p:cNvCxnSpPr>
            <a:cxnSpLocks noChangeShapeType="1"/>
            <a:stCxn id="26634" idx="3"/>
            <a:endCxn id="26644" idx="0"/>
          </p:cNvCxnSpPr>
          <p:nvPr/>
        </p:nvCxnSpPr>
        <p:spPr bwMode="auto">
          <a:xfrm flipH="1">
            <a:off x="2667000" y="41402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6" name="Text Box 77"/>
          <p:cNvSpPr txBox="1">
            <a:spLocks noChangeArrowheads="1"/>
          </p:cNvSpPr>
          <p:nvPr/>
        </p:nvSpPr>
        <p:spPr bwMode="auto">
          <a:xfrm>
            <a:off x="805815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47" name="Text Box 78"/>
          <p:cNvSpPr txBox="1">
            <a:spLocks noChangeArrowheads="1"/>
          </p:cNvSpPr>
          <p:nvPr/>
        </p:nvSpPr>
        <p:spPr bwMode="auto">
          <a:xfrm>
            <a:off x="75438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48" name="Text Box 79"/>
          <p:cNvSpPr txBox="1">
            <a:spLocks noChangeArrowheads="1"/>
          </p:cNvSpPr>
          <p:nvPr/>
        </p:nvSpPr>
        <p:spPr bwMode="auto">
          <a:xfrm>
            <a:off x="502285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649" name="Text Box 80"/>
          <p:cNvSpPr txBox="1">
            <a:spLocks noChangeArrowheads="1"/>
          </p:cNvSpPr>
          <p:nvPr/>
        </p:nvSpPr>
        <p:spPr bwMode="auto">
          <a:xfrm>
            <a:off x="67754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6650" name="Text Box 81"/>
          <p:cNvSpPr txBox="1">
            <a:spLocks noChangeArrowheads="1"/>
          </p:cNvSpPr>
          <p:nvPr/>
        </p:nvSpPr>
        <p:spPr bwMode="auto">
          <a:xfrm>
            <a:off x="63246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651" name="Oval 82"/>
          <p:cNvSpPr>
            <a:spLocks noChangeArrowheads="1"/>
          </p:cNvSpPr>
          <p:nvPr/>
        </p:nvSpPr>
        <p:spPr bwMode="auto">
          <a:xfrm>
            <a:off x="67056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6652" name="Oval 83"/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6653" name="Oval 84"/>
          <p:cNvSpPr>
            <a:spLocks noChangeArrowheads="1"/>
          </p:cNvSpPr>
          <p:nvPr/>
        </p:nvSpPr>
        <p:spPr bwMode="auto">
          <a:xfrm>
            <a:off x="798195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26654" name="Oval 85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26655" name="Oval 86"/>
          <p:cNvSpPr>
            <a:spLocks noChangeArrowheads="1"/>
          </p:cNvSpPr>
          <p:nvPr/>
        </p:nvSpPr>
        <p:spPr bwMode="auto">
          <a:xfrm>
            <a:off x="4953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6656" name="Oval 87"/>
          <p:cNvSpPr>
            <a:spLocks noChangeArrowheads="1"/>
          </p:cNvSpPr>
          <p:nvPr/>
        </p:nvSpPr>
        <p:spPr bwMode="auto">
          <a:xfrm>
            <a:off x="62484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26657" name="AutoShape 88"/>
          <p:cNvCxnSpPr>
            <a:cxnSpLocks noChangeShapeType="1"/>
            <a:stCxn id="26651" idx="3"/>
            <a:endCxn id="26652" idx="7"/>
          </p:cNvCxnSpPr>
          <p:nvPr/>
        </p:nvCxnSpPr>
        <p:spPr bwMode="auto">
          <a:xfrm flipH="1">
            <a:off x="60293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58" name="AutoShape 89"/>
          <p:cNvCxnSpPr>
            <a:cxnSpLocks noChangeShapeType="1"/>
            <a:stCxn id="26651" idx="5"/>
            <a:endCxn id="26654" idx="0"/>
          </p:cNvCxnSpPr>
          <p:nvPr/>
        </p:nvCxnSpPr>
        <p:spPr bwMode="auto">
          <a:xfrm>
            <a:off x="7096125" y="2844800"/>
            <a:ext cx="60007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59" name="AutoShape 90"/>
          <p:cNvCxnSpPr>
            <a:cxnSpLocks noChangeShapeType="1"/>
            <a:stCxn id="26652" idx="3"/>
            <a:endCxn id="26655" idx="0"/>
          </p:cNvCxnSpPr>
          <p:nvPr/>
        </p:nvCxnSpPr>
        <p:spPr bwMode="auto">
          <a:xfrm flipH="1">
            <a:off x="51816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60" name="AutoShape 91"/>
          <p:cNvCxnSpPr>
            <a:cxnSpLocks noChangeShapeType="1"/>
            <a:stCxn id="26652" idx="5"/>
            <a:endCxn id="26656" idx="0"/>
          </p:cNvCxnSpPr>
          <p:nvPr/>
        </p:nvCxnSpPr>
        <p:spPr bwMode="auto">
          <a:xfrm>
            <a:off x="60293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61" name="AutoShape 92"/>
          <p:cNvCxnSpPr>
            <a:cxnSpLocks noChangeShapeType="1"/>
            <a:stCxn id="26653" idx="0"/>
            <a:endCxn id="26654" idx="5"/>
          </p:cNvCxnSpPr>
          <p:nvPr/>
        </p:nvCxnSpPr>
        <p:spPr bwMode="auto">
          <a:xfrm flipH="1" flipV="1">
            <a:off x="7858125" y="3438525"/>
            <a:ext cx="35242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62" name="Text Box 93"/>
          <p:cNvSpPr txBox="1">
            <a:spLocks noChangeArrowheads="1"/>
          </p:cNvSpPr>
          <p:nvPr/>
        </p:nvSpPr>
        <p:spPr bwMode="auto">
          <a:xfrm>
            <a:off x="57086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663" name="Text Box 94"/>
          <p:cNvSpPr txBox="1">
            <a:spLocks noChangeArrowheads="1"/>
          </p:cNvSpPr>
          <p:nvPr/>
        </p:nvSpPr>
        <p:spPr bwMode="auto">
          <a:xfrm>
            <a:off x="7086600" y="3429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64" name="Oval 95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26665" name="AutoShape 96"/>
          <p:cNvCxnSpPr>
            <a:cxnSpLocks noChangeShapeType="1"/>
            <a:stCxn id="26654" idx="3"/>
            <a:endCxn id="26664" idx="0"/>
          </p:cNvCxnSpPr>
          <p:nvPr/>
        </p:nvCxnSpPr>
        <p:spPr bwMode="auto">
          <a:xfrm flipH="1">
            <a:off x="7239000" y="3438525"/>
            <a:ext cx="2952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66" name="Oval 97"/>
          <p:cNvSpPr>
            <a:spLocks noChangeArrowheads="1"/>
          </p:cNvSpPr>
          <p:nvPr/>
        </p:nvSpPr>
        <p:spPr bwMode="auto">
          <a:xfrm rot="-2700000">
            <a:off x="23622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6667" name="Oval 98"/>
          <p:cNvSpPr>
            <a:spLocks noChangeArrowheads="1"/>
          </p:cNvSpPr>
          <p:nvPr/>
        </p:nvSpPr>
        <p:spPr bwMode="auto">
          <a:xfrm rot="2700000">
            <a:off x="69723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smtClean="0">
                <a:latin typeface="Arial" charset="0"/>
              </a:rPr>
              <a:t>Left Rotation (LL) in an AVL Tree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just">
              <a:defRPr/>
            </a:pPr>
            <a:endParaRPr lang="en-US" smtClean="0"/>
          </a:p>
          <a:p>
            <a:pPr algn="just">
              <a:defRPr/>
            </a:pPr>
            <a:endParaRPr lang="en-US" smtClean="0"/>
          </a:p>
          <a:p>
            <a:pPr algn="just">
              <a:defRPr/>
            </a:pPr>
            <a:endParaRPr lang="en-US" smtClean="0"/>
          </a:p>
          <a:p>
            <a:pPr algn="just">
              <a:defRPr/>
            </a:pPr>
            <a:endParaRPr lang="en-US" smtClean="0"/>
          </a:p>
          <a:p>
            <a:pPr algn="just">
              <a:defRPr/>
            </a:pPr>
            <a:endParaRPr lang="en-US" smtClean="0"/>
          </a:p>
          <a:p>
            <a:pPr algn="just">
              <a:defRPr/>
            </a:pPr>
            <a:r>
              <a:rPr lang="en-US" smtClean="0"/>
              <a:t>b becomes the new root.</a:t>
            </a:r>
          </a:p>
          <a:p>
            <a:pPr algn="just">
              <a:defRPr/>
            </a:pPr>
            <a:r>
              <a:rPr lang="en-US" smtClean="0"/>
              <a:t>a takes ownership of b's </a:t>
            </a:r>
            <a:r>
              <a:rPr lang="en-US" smtClean="0">
                <a:solidFill>
                  <a:srgbClr val="FF0000"/>
                </a:solidFill>
              </a:rPr>
              <a:t>left</a:t>
            </a:r>
            <a:r>
              <a:rPr lang="en-US" smtClean="0"/>
              <a:t> child as its </a:t>
            </a:r>
            <a:r>
              <a:rPr lang="en-US" smtClean="0">
                <a:solidFill>
                  <a:srgbClr val="FF0000"/>
                </a:solidFill>
              </a:rPr>
              <a:t>right</a:t>
            </a:r>
            <a:r>
              <a:rPr lang="en-US" smtClean="0"/>
              <a:t> child, or in this case, null. </a:t>
            </a:r>
          </a:p>
          <a:p>
            <a:pPr algn="just">
              <a:defRPr/>
            </a:pPr>
            <a:r>
              <a:rPr lang="en-US" smtClean="0"/>
              <a:t>b takes ownership of a as its </a:t>
            </a:r>
            <a:r>
              <a:rPr lang="en-US" smtClean="0">
                <a:solidFill>
                  <a:srgbClr val="FF0000"/>
                </a:solidFill>
              </a:rPr>
              <a:t>left</a:t>
            </a:r>
            <a:r>
              <a:rPr lang="en-US" smtClean="0"/>
              <a:t> child. </a:t>
            </a:r>
          </a:p>
          <a:p>
            <a:pPr algn="just">
              <a:defRPr/>
            </a:pP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486400" y="1905000"/>
            <a:ext cx="1752600" cy="1158875"/>
            <a:chOff x="5486400" y="1905000"/>
            <a:chExt cx="1752600" cy="1158875"/>
          </a:xfrm>
        </p:grpSpPr>
        <p:sp>
          <p:nvSpPr>
            <p:cNvPr id="23555" name="Oval 62"/>
            <p:cNvSpPr>
              <a:spLocks noChangeArrowheads="1"/>
            </p:cNvSpPr>
            <p:nvPr/>
          </p:nvSpPr>
          <p:spPr bwMode="auto">
            <a:xfrm>
              <a:off x="6172200" y="19050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556" name="Oval 65"/>
            <p:cNvSpPr>
              <a:spLocks noChangeArrowheads="1"/>
            </p:cNvSpPr>
            <p:nvPr/>
          </p:nvSpPr>
          <p:spPr bwMode="auto">
            <a:xfrm>
              <a:off x="5486400" y="260667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557" name="Oval 66"/>
            <p:cNvSpPr>
              <a:spLocks noChangeArrowheads="1"/>
            </p:cNvSpPr>
            <p:nvPr/>
          </p:nvSpPr>
          <p:spPr bwMode="auto">
            <a:xfrm>
              <a:off x="6781800" y="260667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  <p:cxnSp>
          <p:nvCxnSpPr>
            <p:cNvPr id="23558" name="AutoShape 69"/>
            <p:cNvCxnSpPr>
              <a:cxnSpLocks noChangeShapeType="1"/>
              <a:stCxn id="23555" idx="3"/>
              <a:endCxn id="23556" idx="0"/>
            </p:cNvCxnSpPr>
            <p:nvPr/>
          </p:nvCxnSpPr>
          <p:spPr bwMode="auto">
            <a:xfrm flipH="1">
              <a:off x="5715000" y="2295525"/>
              <a:ext cx="5238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59" name="AutoShape 70"/>
            <p:cNvCxnSpPr>
              <a:cxnSpLocks noChangeShapeType="1"/>
              <a:stCxn id="23555" idx="5"/>
              <a:endCxn id="23557" idx="0"/>
            </p:cNvCxnSpPr>
            <p:nvPr/>
          </p:nvCxnSpPr>
          <p:spPr bwMode="auto">
            <a:xfrm>
              <a:off x="6562725" y="2295525"/>
              <a:ext cx="4476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4" name="Group 13"/>
          <p:cNvGrpSpPr/>
          <p:nvPr/>
        </p:nvGrpSpPr>
        <p:grpSpPr>
          <a:xfrm>
            <a:off x="1828800" y="1676400"/>
            <a:ext cx="1676400" cy="1905000"/>
            <a:chOff x="1828800" y="1676400"/>
            <a:chExt cx="1676400" cy="1905000"/>
          </a:xfrm>
        </p:grpSpPr>
        <p:sp>
          <p:nvSpPr>
            <p:cNvPr id="23560" name="Oval 62"/>
            <p:cNvSpPr>
              <a:spLocks noChangeArrowheads="1"/>
            </p:cNvSpPr>
            <p:nvPr/>
          </p:nvSpPr>
          <p:spPr bwMode="auto">
            <a:xfrm>
              <a:off x="1828800" y="16764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561" name="Oval 65"/>
            <p:cNvSpPr>
              <a:spLocks noChangeArrowheads="1"/>
            </p:cNvSpPr>
            <p:nvPr/>
          </p:nvSpPr>
          <p:spPr bwMode="auto">
            <a:xfrm>
              <a:off x="3048000" y="31242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3562" name="Oval 66"/>
            <p:cNvSpPr>
              <a:spLocks noChangeArrowheads="1"/>
            </p:cNvSpPr>
            <p:nvPr/>
          </p:nvSpPr>
          <p:spPr bwMode="auto">
            <a:xfrm>
              <a:off x="2438400" y="237807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23563" name="AutoShape 70"/>
            <p:cNvCxnSpPr>
              <a:cxnSpLocks noChangeShapeType="1"/>
              <a:stCxn id="23560" idx="5"/>
              <a:endCxn id="23562" idx="1"/>
            </p:cNvCxnSpPr>
            <p:nvPr/>
          </p:nvCxnSpPr>
          <p:spPr bwMode="auto">
            <a:xfrm>
              <a:off x="2219325" y="2066925"/>
              <a:ext cx="285750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64" name="AutoShape 70"/>
            <p:cNvCxnSpPr>
              <a:cxnSpLocks noChangeShapeType="1"/>
              <a:stCxn id="23562" idx="5"/>
              <a:endCxn id="23561" idx="1"/>
            </p:cNvCxnSpPr>
            <p:nvPr/>
          </p:nvCxnSpPr>
          <p:spPr bwMode="auto">
            <a:xfrm>
              <a:off x="2828925" y="2768600"/>
              <a:ext cx="285750" cy="422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6 (Number System)">
  <a:themeElements>
    <a:clrScheme name="Lecture6 (Number System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6 (Number System)">
      <a:majorFont>
        <a:latin typeface="Trebuchet MS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ecture6 (Number System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6 (Number System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6 (Number System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6 (Number System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6 (Number System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6 (Number System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27-Sorting Arrays</Template>
  <TotalTime>5100</TotalTime>
  <Words>1040</Words>
  <Application>Microsoft Office PowerPoint</Application>
  <PresentationFormat>On-screen Show (4:3)</PresentationFormat>
  <Paragraphs>245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Lecture6 (Number System)</vt:lpstr>
      <vt:lpstr>AVL Trees Georgy Adelson-Velsky and Landis' tree  </vt:lpstr>
      <vt:lpstr>AVL Tree: Balance Factor</vt:lpstr>
      <vt:lpstr>Node Height and Balance Factor</vt:lpstr>
      <vt:lpstr>AVL Trees: Updates</vt:lpstr>
      <vt:lpstr>Node Heights after Insert 7</vt:lpstr>
      <vt:lpstr>AVL Tree Transformations</vt:lpstr>
      <vt:lpstr>Insert and Rotation in AVL Trees</vt:lpstr>
      <vt:lpstr>Single Rotation in an AVL Tree</vt:lpstr>
      <vt:lpstr>Left Rotation (LL) in an AVL Tree</vt:lpstr>
      <vt:lpstr>Right Rotation (RR) in an AVL Tree</vt:lpstr>
      <vt:lpstr>Single Rotation may be Insufficient</vt:lpstr>
      <vt:lpstr>Left-Right Rotation (LR) or "Double left" </vt:lpstr>
      <vt:lpstr>Right-Left Rotation (RL) or "Double right" </vt:lpstr>
      <vt:lpstr>Insert and Rotation in AVL Trees</vt:lpstr>
      <vt:lpstr>Slide 15</vt:lpstr>
      <vt:lpstr>How and when to rotate?</vt:lpstr>
      <vt:lpstr>Slide 17</vt:lpstr>
      <vt:lpstr>AVL Trees: Single Rotation</vt:lpstr>
      <vt:lpstr>Slide 19</vt:lpstr>
      <vt:lpstr>AVL Trees: Single Rotation</vt:lpstr>
      <vt:lpstr>Slide 21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shariq</dc:creator>
  <cp:lastModifiedBy>Asim</cp:lastModifiedBy>
  <cp:revision>225</cp:revision>
  <dcterms:created xsi:type="dcterms:W3CDTF">2006-05-16T22:38:36Z</dcterms:created>
  <dcterms:modified xsi:type="dcterms:W3CDTF">2018-12-26T04:20:22Z</dcterms:modified>
</cp:coreProperties>
</file>