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719BB-9A9A-46C2-BC3F-71380D9DB338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B4880-50BD-418E-9488-D90FB91B3D8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590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4880-50BD-418E-9488-D90FB91B3D8D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072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CCEA0-C3E2-B54C-A7A5-29EF5EB97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EC6EB-2E15-4FC5-88D7-67A60C57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306D3-EF11-6BEE-C090-023AAF1F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70499-3349-15F9-603A-5ED8C4E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F0A95-0E00-2735-49D1-A2AAF660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424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DF3A-A3B4-D9BA-5DC9-8CD123A5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5A7973-2847-DEA5-CDFA-598D1415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3B3CD-658F-D50F-2219-CB844626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5704C-87E8-CE09-160A-52F285BB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78287-4BFB-441D-01C3-5F75DC9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92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EB35D-48AF-5BA3-B5F6-A3CDD23B9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B36C82-39A5-6AC6-F184-9375047C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BB0C3-BBC1-2707-CBE5-84FAEBFD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88CE6-2B08-7AEA-F86A-F65D36C6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AF74E-4550-3FF1-2D4C-383651B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00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8073-5CFF-06D4-332A-7E8D61C3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7368-405B-8033-F387-64F94A55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58CA8-B484-B754-3E65-7D56E1E4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0A4C1-7840-8DAC-4C0E-57A1AD32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AFE61-274E-7E7A-CF6D-337967ED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641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8769F-A099-68C2-1A6A-B50FEE6B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33D83-6E22-B09D-397F-D416C983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22E70-55AE-88AA-473B-3C20B113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F9C7E-F249-3880-E61C-77DDEE65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8233B-3E5A-B419-5206-47ED55B8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4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1980D-2BDC-5E44-69E3-97C48A0B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C1E93-D16F-FC54-A158-226B630D5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119139-0035-2FB4-89A5-FEE78E98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D4710C-03BF-3A6B-C539-9A39000B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10F74-5503-D007-8903-B1B77264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23BB6C-BD7A-1BDE-DDC8-CD99C6B1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539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B8B39-8469-B9C2-154C-6CF84243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8019F-B33A-A346-BBB9-27E569F2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1AE0C4-E8B9-79A0-E8A4-6AF131ED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D52CC0-9057-4D2B-98D7-B8C57830E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9A7E60-405C-44C9-B54F-BED75E4A6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2327DE-3160-CC48-7821-231C13A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D434A4-E787-D37D-963E-8451F34C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7AA392-F4F3-1FF9-B849-97C8097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2560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757F-085E-C07E-CDF3-D036BC2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FCC09E-276D-6EA3-A12C-695B77AB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5709D5-19BF-E281-1F79-27C21F55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455081-8434-A2E6-0AAC-3625E01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64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7F0E89-13A4-3486-566B-22E77AC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03B2AC-A1AA-484F-3F85-084AE3EE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8EA60A-9339-C2BB-31BD-ABB04238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74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2C7F-990B-58EF-2868-6D8E7F4D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B9E48-DBCB-7072-F3DB-23F63038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B535A-F321-02FB-8127-D2BC6FDC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A8E27-E7E3-44DC-F836-88675BD6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9A790-79EC-45A1-8233-6E957AD6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7CCFB-C4D3-6254-46B0-21492F9F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8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5759-F34F-D104-5FE2-8EABF529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A0424A-BAA5-011C-A11B-B93138A6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813213-FC4C-DE9B-100D-01DCFEFA9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9D0CC-086D-3F74-CB1E-420D0D6A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F8CCD-E310-18FD-5B63-FC5F73EF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413AC3-E8B7-9158-46A0-01956441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09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E67131-7D2B-9ED3-9E05-7F062164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1804A-9881-D1C4-BE63-86CB1875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A1038-8758-49CA-8EE8-BDF77847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8E1E-2698-403A-8EC1-1068B1A90555}" type="datetimeFigureOut">
              <a:rPr lang="es-419" smtClean="0"/>
              <a:t>9/12/2024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D9C04-37AB-1FDC-A203-04AA79C12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5B0BB-6F52-BA32-4574-C0F64F999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9E30-6D51-47F2-AEB5-92B0C7DDF48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75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BC2C-2C8D-ADB7-6E7F-4D085D452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VALORACIÓN PROMOCOMERCIO</a:t>
            </a:r>
            <a:endParaRPr lang="es-419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CAD549E-F493-AB4F-B36B-1C058021E7E9}"/>
              </a:ext>
            </a:extLst>
          </p:cNvPr>
          <p:cNvSpPr/>
          <p:nvPr/>
        </p:nvSpPr>
        <p:spPr>
          <a:xfrm>
            <a:off x="2743200" y="2590800"/>
            <a:ext cx="6705600" cy="2021840"/>
          </a:xfrm>
          <a:custGeom>
            <a:avLst/>
            <a:gdLst>
              <a:gd name="connsiteX0" fmla="*/ 3398520 w 6705600"/>
              <a:gd name="connsiteY0" fmla="*/ 81280 h 2021840"/>
              <a:gd name="connsiteX1" fmla="*/ 538480 w 6705600"/>
              <a:gd name="connsiteY1" fmla="*/ 909320 h 2021840"/>
              <a:gd name="connsiteX2" fmla="*/ 3398520 w 6705600"/>
              <a:gd name="connsiteY2" fmla="*/ 1737360 h 2021840"/>
              <a:gd name="connsiteX3" fmla="*/ 6258560 w 6705600"/>
              <a:gd name="connsiteY3" fmla="*/ 909320 h 2021840"/>
              <a:gd name="connsiteX4" fmla="*/ 3398520 w 6705600"/>
              <a:gd name="connsiteY4" fmla="*/ 81280 h 2021840"/>
              <a:gd name="connsiteX5" fmla="*/ 3352800 w 6705600"/>
              <a:gd name="connsiteY5" fmla="*/ 0 h 2021840"/>
              <a:gd name="connsiteX6" fmla="*/ 6705600 w 6705600"/>
              <a:gd name="connsiteY6" fmla="*/ 1010920 h 2021840"/>
              <a:gd name="connsiteX7" fmla="*/ 3352800 w 6705600"/>
              <a:gd name="connsiteY7" fmla="*/ 2021840 h 2021840"/>
              <a:gd name="connsiteX8" fmla="*/ 0 w 6705600"/>
              <a:gd name="connsiteY8" fmla="*/ 1010920 h 2021840"/>
              <a:gd name="connsiteX9" fmla="*/ 3352800 w 6705600"/>
              <a:gd name="connsiteY9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05600" h="2021840">
                <a:moveTo>
                  <a:pt x="3398520" y="81280"/>
                </a:moveTo>
                <a:cubicBezTo>
                  <a:pt x="1818964" y="81280"/>
                  <a:pt x="538480" y="452006"/>
                  <a:pt x="538480" y="909320"/>
                </a:cubicBezTo>
                <a:cubicBezTo>
                  <a:pt x="538480" y="1366634"/>
                  <a:pt x="1818964" y="1737360"/>
                  <a:pt x="3398520" y="1737360"/>
                </a:cubicBezTo>
                <a:cubicBezTo>
                  <a:pt x="4978076" y="1737360"/>
                  <a:pt x="6258560" y="1366634"/>
                  <a:pt x="6258560" y="909320"/>
                </a:cubicBezTo>
                <a:cubicBezTo>
                  <a:pt x="6258560" y="452006"/>
                  <a:pt x="4978076" y="81280"/>
                  <a:pt x="3398520" y="81280"/>
                </a:cubicBezTo>
                <a:close/>
                <a:moveTo>
                  <a:pt x="3352800" y="0"/>
                </a:moveTo>
                <a:cubicBezTo>
                  <a:pt x="5204500" y="0"/>
                  <a:pt x="6705600" y="452604"/>
                  <a:pt x="6705600" y="1010920"/>
                </a:cubicBezTo>
                <a:cubicBezTo>
                  <a:pt x="6705600" y="1569236"/>
                  <a:pt x="5204500" y="2021840"/>
                  <a:pt x="3352800" y="2021840"/>
                </a:cubicBezTo>
                <a:cubicBezTo>
                  <a:pt x="1501100" y="2021840"/>
                  <a:pt x="0" y="1569236"/>
                  <a:pt x="0" y="1010920"/>
                </a:cubicBezTo>
                <a:cubicBezTo>
                  <a:pt x="0" y="452604"/>
                  <a:pt x="1501100" y="0"/>
                  <a:pt x="3352800" y="0"/>
                </a:cubicBezTo>
                <a:close/>
              </a:path>
            </a:pathLst>
          </a:custGeom>
          <a:gradFill>
            <a:gsLst>
              <a:gs pos="0">
                <a:srgbClr val="006D77">
                  <a:alpha val="0"/>
                </a:srgbClr>
              </a:gs>
              <a:gs pos="24000">
                <a:srgbClr val="006D77">
                  <a:alpha val="0"/>
                </a:srgbClr>
              </a:gs>
              <a:gs pos="83000">
                <a:srgbClr val="006D77"/>
              </a:gs>
              <a:gs pos="95000">
                <a:srgbClr val="006D7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631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8B3C2F6-F80B-1413-09BF-CBACD43DA300}"/>
              </a:ext>
            </a:extLst>
          </p:cNvPr>
          <p:cNvSpPr/>
          <p:nvPr/>
        </p:nvSpPr>
        <p:spPr>
          <a:xfrm>
            <a:off x="4422648" y="3896296"/>
            <a:ext cx="2936240" cy="1197864"/>
          </a:xfrm>
          <a:prstGeom prst="round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3A894D-8D1D-6316-231C-8EE5AA7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PREÁMBULO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C20D55-7A31-0BF5-170B-AB258F017602}"/>
              </a:ext>
            </a:extLst>
          </p:cNvPr>
          <p:cNvSpPr txBox="1"/>
          <p:nvPr/>
        </p:nvSpPr>
        <p:spPr>
          <a:xfrm>
            <a:off x="1107440" y="2124780"/>
            <a:ext cx="803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A través de una tabla de caracterización de créditos alimentada con datos internos, se recopilan variables y categorías que permiten constituir un esquema de seguimiento y valoración.</a:t>
            </a:r>
          </a:p>
          <a:p>
            <a:endParaRPr lang="es-MX" i="1" dirty="0"/>
          </a:p>
          <a:p>
            <a:r>
              <a:rPr lang="es-MX" b="1" dirty="0"/>
              <a:t>Ejes principales: </a:t>
            </a:r>
            <a:endParaRPr lang="es-419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A7193F-F33A-F26F-9F05-CAF380936732}"/>
              </a:ext>
            </a:extLst>
          </p:cNvPr>
          <p:cNvSpPr txBox="1"/>
          <p:nvPr/>
        </p:nvSpPr>
        <p:spPr>
          <a:xfrm>
            <a:off x="4562469" y="4010563"/>
            <a:ext cx="264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Identifica signos con información útil crédito a crédito (estandarización)</a:t>
            </a:r>
            <a:endParaRPr lang="es-419" sz="1600" b="1" dirty="0">
              <a:solidFill>
                <a:schemeClr val="bg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169B93-0331-D61C-0A21-71954E933EE3}"/>
              </a:ext>
            </a:extLst>
          </p:cNvPr>
          <p:cNvSpPr/>
          <p:nvPr/>
        </p:nvSpPr>
        <p:spPr>
          <a:xfrm>
            <a:off x="1197864" y="3896296"/>
            <a:ext cx="2642616" cy="1197864"/>
          </a:xfrm>
          <a:prstGeom prst="round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2A6F994-35FA-E5D5-D61D-964725B08CF4}"/>
              </a:ext>
            </a:extLst>
          </p:cNvPr>
          <p:cNvSpPr/>
          <p:nvPr/>
        </p:nvSpPr>
        <p:spPr>
          <a:xfrm>
            <a:off x="7872226" y="3896296"/>
            <a:ext cx="2789678" cy="1197864"/>
          </a:xfrm>
          <a:prstGeom prst="round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E6FAD9-E1EE-64CA-1585-4C44DCA521CF}"/>
              </a:ext>
            </a:extLst>
          </p:cNvPr>
          <p:cNvSpPr txBox="1"/>
          <p:nvPr/>
        </p:nvSpPr>
        <p:spPr>
          <a:xfrm>
            <a:off x="1475232" y="4172062"/>
            <a:ext cx="1956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Medida de valoración global</a:t>
            </a:r>
            <a:endParaRPr lang="es-419" sz="16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59CA94-BA19-6FCC-F7A8-A71379DC13B8}"/>
              </a:ext>
            </a:extLst>
          </p:cNvPr>
          <p:cNvSpPr txBox="1"/>
          <p:nvPr/>
        </p:nvSpPr>
        <p:spPr>
          <a:xfrm>
            <a:off x="8012047" y="4007606"/>
            <a:ext cx="258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Tiene en cuenta las garantías y el tiempo de duración crediticia</a:t>
            </a:r>
            <a:endParaRPr lang="es-419" sz="1600" b="1" dirty="0">
              <a:solidFill>
                <a:schemeClr val="bg1"/>
              </a:solidFill>
            </a:endParaRPr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F4D3419C-1744-090A-53E4-27EA8B4BFB2D}"/>
              </a:ext>
            </a:extLst>
          </p:cNvPr>
          <p:cNvSpPr/>
          <p:nvPr/>
        </p:nvSpPr>
        <p:spPr>
          <a:xfrm>
            <a:off x="12440534" y="365125"/>
            <a:ext cx="11585448" cy="351077"/>
          </a:xfrm>
          <a:prstGeom prst="parallelogram">
            <a:avLst>
              <a:gd name="adj" fmla="val 83108"/>
            </a:avLst>
          </a:prstGeom>
          <a:gradFill>
            <a:gsLst>
              <a:gs pos="0">
                <a:srgbClr val="006D77">
                  <a:alpha val="48000"/>
                </a:srgbClr>
              </a:gs>
              <a:gs pos="74000">
                <a:srgbClr val="006D77"/>
              </a:gs>
              <a:gs pos="83000">
                <a:srgbClr val="006D77"/>
              </a:gs>
              <a:gs pos="100000">
                <a:srgbClr val="006D77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962C087B-1A33-B28A-20FA-E38C785052A4}"/>
              </a:ext>
            </a:extLst>
          </p:cNvPr>
          <p:cNvSpPr/>
          <p:nvPr/>
        </p:nvSpPr>
        <p:spPr>
          <a:xfrm>
            <a:off x="12440534" y="80550"/>
            <a:ext cx="11585448" cy="398764"/>
          </a:xfrm>
          <a:prstGeom prst="parallelogram">
            <a:avLst>
              <a:gd name="adj" fmla="val 83108"/>
            </a:avLst>
          </a:prstGeom>
          <a:gradFill>
            <a:gsLst>
              <a:gs pos="0">
                <a:srgbClr val="006D77">
                  <a:alpha val="48000"/>
                </a:srgbClr>
              </a:gs>
              <a:gs pos="74000">
                <a:srgbClr val="006D77"/>
              </a:gs>
              <a:gs pos="83000">
                <a:srgbClr val="006D77">
                  <a:alpha val="58000"/>
                </a:srgbClr>
              </a:gs>
              <a:gs pos="100000">
                <a:srgbClr val="006D77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10580649-A929-63F7-D1B7-08B5669D7033}"/>
              </a:ext>
            </a:extLst>
          </p:cNvPr>
          <p:cNvSpPr/>
          <p:nvPr/>
        </p:nvSpPr>
        <p:spPr>
          <a:xfrm>
            <a:off x="12440534" y="-167227"/>
            <a:ext cx="11585448" cy="398764"/>
          </a:xfrm>
          <a:prstGeom prst="parallelogram">
            <a:avLst>
              <a:gd name="adj" fmla="val 83108"/>
            </a:avLst>
          </a:prstGeom>
          <a:gradFill>
            <a:gsLst>
              <a:gs pos="0">
                <a:srgbClr val="006D77"/>
              </a:gs>
              <a:gs pos="74000">
                <a:srgbClr val="006D77"/>
              </a:gs>
              <a:gs pos="83000">
                <a:srgbClr val="006D77"/>
              </a:gs>
              <a:gs pos="100000">
                <a:srgbClr val="006D77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24B8443-724C-E85F-4FF7-ED8FD61B426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840480" y="4495228"/>
            <a:ext cx="582168" cy="0"/>
          </a:xfrm>
          <a:prstGeom prst="line">
            <a:avLst/>
          </a:prstGeom>
          <a:ln>
            <a:solidFill>
              <a:srgbClr val="00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FB1E6E6-8307-E762-B8FA-CC1DA602F69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074408" y="4495228"/>
            <a:ext cx="797818" cy="0"/>
          </a:xfrm>
          <a:prstGeom prst="line">
            <a:avLst/>
          </a:prstGeom>
          <a:ln>
            <a:solidFill>
              <a:srgbClr val="00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894D-8D1D-6316-231C-8EE5AA7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y recursos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C20D55-7A31-0BF5-170B-AB258F017602}"/>
              </a:ext>
            </a:extLst>
          </p:cNvPr>
          <p:cNvSpPr txBox="1"/>
          <p:nvPr/>
        </p:nvSpPr>
        <p:spPr>
          <a:xfrm>
            <a:off x="7284720" y="3307158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Precio de compra - créditos </a:t>
            </a:r>
            <a:r>
              <a:rPr lang="es-MX" i="1" dirty="0" err="1"/>
              <a:t>pd</a:t>
            </a:r>
            <a:r>
              <a:rPr lang="es-MX" i="1" dirty="0"/>
              <a:t> 70 (Drive compartido por área contable).</a:t>
            </a:r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F4D3419C-1744-090A-53E4-27EA8B4BFB2D}"/>
              </a:ext>
            </a:extLst>
          </p:cNvPr>
          <p:cNvSpPr/>
          <p:nvPr/>
        </p:nvSpPr>
        <p:spPr>
          <a:xfrm>
            <a:off x="12440534" y="365125"/>
            <a:ext cx="11585448" cy="351077"/>
          </a:xfrm>
          <a:prstGeom prst="parallelogram">
            <a:avLst>
              <a:gd name="adj" fmla="val 83108"/>
            </a:avLst>
          </a:prstGeom>
          <a:gradFill>
            <a:gsLst>
              <a:gs pos="0">
                <a:srgbClr val="006D77">
                  <a:alpha val="48000"/>
                </a:srgbClr>
              </a:gs>
              <a:gs pos="74000">
                <a:srgbClr val="006D77"/>
              </a:gs>
              <a:gs pos="83000">
                <a:srgbClr val="006D77"/>
              </a:gs>
              <a:gs pos="100000">
                <a:srgbClr val="006D77">
                  <a:alpha val="8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962C087B-1A33-B28A-20FA-E38C785052A4}"/>
              </a:ext>
            </a:extLst>
          </p:cNvPr>
          <p:cNvSpPr/>
          <p:nvPr/>
        </p:nvSpPr>
        <p:spPr>
          <a:xfrm>
            <a:off x="12440534" y="80550"/>
            <a:ext cx="11585448" cy="398764"/>
          </a:xfrm>
          <a:prstGeom prst="parallelogram">
            <a:avLst>
              <a:gd name="adj" fmla="val 83108"/>
            </a:avLst>
          </a:prstGeom>
          <a:gradFill>
            <a:gsLst>
              <a:gs pos="0">
                <a:srgbClr val="006D77">
                  <a:alpha val="48000"/>
                </a:srgbClr>
              </a:gs>
              <a:gs pos="74000">
                <a:srgbClr val="006D77"/>
              </a:gs>
              <a:gs pos="83000">
                <a:srgbClr val="006D77">
                  <a:alpha val="58000"/>
                </a:srgbClr>
              </a:gs>
              <a:gs pos="100000">
                <a:srgbClr val="006D77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10580649-A929-63F7-D1B7-08B5669D7033}"/>
              </a:ext>
            </a:extLst>
          </p:cNvPr>
          <p:cNvSpPr/>
          <p:nvPr/>
        </p:nvSpPr>
        <p:spPr>
          <a:xfrm>
            <a:off x="12440534" y="-167227"/>
            <a:ext cx="11585448" cy="398764"/>
          </a:xfrm>
          <a:prstGeom prst="parallelogram">
            <a:avLst>
              <a:gd name="adj" fmla="val 83108"/>
            </a:avLst>
          </a:prstGeom>
          <a:gradFill>
            <a:gsLst>
              <a:gs pos="0">
                <a:srgbClr val="006D77"/>
              </a:gs>
              <a:gs pos="74000">
                <a:srgbClr val="006D77"/>
              </a:gs>
              <a:gs pos="83000">
                <a:srgbClr val="006D77"/>
              </a:gs>
              <a:gs pos="100000">
                <a:srgbClr val="006D77">
                  <a:alpha val="2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D5ED21F-0232-D478-E678-7C856E973EC5}"/>
              </a:ext>
            </a:extLst>
          </p:cNvPr>
          <p:cNvSpPr/>
          <p:nvPr/>
        </p:nvSpPr>
        <p:spPr>
          <a:xfrm>
            <a:off x="1524000" y="1940560"/>
            <a:ext cx="3312160" cy="751840"/>
          </a:xfrm>
          <a:prstGeom prst="roundRect">
            <a:avLst/>
          </a:prstGeom>
          <a:solidFill>
            <a:srgbClr val="006D77"/>
          </a:solidFill>
          <a:ln>
            <a:solidFill>
              <a:srgbClr val="006D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Servidor 192.168.50.38\DW_FZ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031121-9191-8B0E-433A-7AB9A3A44792}"/>
              </a:ext>
            </a:extLst>
          </p:cNvPr>
          <p:cNvSpPr/>
          <p:nvPr/>
        </p:nvSpPr>
        <p:spPr>
          <a:xfrm>
            <a:off x="7325358" y="1940560"/>
            <a:ext cx="3312160" cy="751840"/>
          </a:xfrm>
          <a:prstGeom prst="roundRect">
            <a:avLst/>
          </a:prstGeom>
          <a:solidFill>
            <a:srgbClr val="006D77"/>
          </a:solidFill>
          <a:ln>
            <a:solidFill>
              <a:srgbClr val="006D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Contabilidad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2BAD51-87B4-8900-329A-AD867AAFAA4E}"/>
              </a:ext>
            </a:extLst>
          </p:cNvPr>
          <p:cNvSpPr txBox="1"/>
          <p:nvPr/>
        </p:nvSpPr>
        <p:spPr>
          <a:xfrm>
            <a:off x="1452879" y="3307158"/>
            <a:ext cx="446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 err="1"/>
              <a:t>DW_FZ.dbo.Fact_Cartera_Mes</a:t>
            </a:r>
            <a:endParaRPr lang="es-MX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 err="1"/>
              <a:t>DW_FZ.dbo.Fact_Dartera_Dia</a:t>
            </a:r>
            <a:endParaRPr lang="es-MX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DW_FZ.dbo.Fact_cartera_</a:t>
            </a:r>
            <a:r>
              <a:rPr lang="es-MX" i="1" dirty="0" err="1"/>
              <a:t>Marcacion</a:t>
            </a:r>
            <a:r>
              <a:rPr lang="es-MX" i="1" dirty="0"/>
              <a:t>__RFS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Cartera175.dbo.ltv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5069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894D-8D1D-6316-231C-8EE5AA7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Estructuración de Medida</a:t>
            </a:r>
            <a:endParaRPr lang="es-419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C20D55-7A31-0BF5-170B-AB258F017602}"/>
                  </a:ext>
                </a:extLst>
              </p:cNvPr>
              <p:cNvSpPr txBox="1"/>
              <p:nvPr/>
            </p:nvSpPr>
            <p:spPr>
              <a:xfrm>
                <a:off x="1344168" y="2385078"/>
                <a:ext cx="7324344" cy="17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𝑉𝑎𝑙𝑜𝑟𝑎𝑐𝑖</m:t>
                      </m:r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419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419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𝑇𝑅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 0; 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𝑃𝐶</m:t>
                              </m:r>
                              <m:r>
                                <a:rPr lang="es-MX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419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𝑇𝑅</m:t>
                                  </m:r>
                                </m:e>
                              </m:d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419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419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𝐿𝑇𝑉</m:t>
                                      </m:r>
                                      <m:r>
                                        <a:rPr lang="es-MX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≤0,8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d>
                                        <m:dPr>
                                          <m:ctrlPr>
                                            <a:rPr lang="es-419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s-419" sz="1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MX" sz="16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MX" sz="16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𝐿𝑇𝑉</m:t>
                                              </m:r>
                                              <m:r>
                                                <a:rPr lang="es-MX" sz="16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s-MX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e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𝑂𝑡𝑟𝑜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𝑐𝑎𝑠𝑜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;1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s-MX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</m:e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𝑇𝑅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=0; 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419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419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𝐿𝑇𝑉</m:t>
                                      </m:r>
                                      <m:r>
                                        <a:rPr lang="es-MX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≤0,6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𝑃𝐶</m:t>
                                      </m:r>
                                      <m:r>
                                        <a:rPr lang="es-MX" sz="16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s-419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s-MX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0.6</m:t>
                                          </m:r>
                                          <m:r>
                                            <a:rPr lang="es-MX" sz="16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>
                                            <m:fPr>
                                              <m:ctrlPr>
                                                <a:rPr lang="es-MX" sz="16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MX" sz="16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MX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𝐿𝑇𝑉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e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𝑂𝑡𝑟𝑜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𝑐𝑎𝑠𝑜</m:t>
                                      </m:r>
                                      <m:r>
                                        <a:rPr lang="es-MX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;0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419" sz="16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C20D55-7A31-0BF5-170B-AB258F01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" y="2385078"/>
                <a:ext cx="7324344" cy="178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49CC4DE-9DB3-E696-2A57-3F15BD75D8B7}"/>
              </a:ext>
            </a:extLst>
          </p:cNvPr>
          <p:cNvSpPr txBox="1"/>
          <p:nvPr/>
        </p:nvSpPr>
        <p:spPr>
          <a:xfrm>
            <a:off x="1344168" y="4407408"/>
            <a:ext cx="45689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i="1" dirty="0"/>
              <a:t>PC</a:t>
            </a:r>
            <a:r>
              <a:rPr lang="es-MX" sz="1400" dirty="0"/>
              <a:t> –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sobre el que fue adquirido el crédito por </a:t>
            </a:r>
            <a:r>
              <a:rPr lang="es-MX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Promocomercio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PrC</a:t>
            </a:r>
            <a:r>
              <a:rPr lang="es-MX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MX" sz="14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racción del capital que se ha recuperado respecto del capital inicial.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s-MX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s-MX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Proporción recuperada estandarizada en términos anuales.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MX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MX" sz="14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MX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úmero de meses en los cuales el crédito estuvo en producto70</a:t>
            </a:r>
            <a:r>
              <a:rPr lang="es-419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34712D0-C92A-F3D5-E0FE-B51355E57B5F}"/>
                  </a:ext>
                </a:extLst>
              </p:cNvPr>
              <p:cNvSpPr txBox="1"/>
              <p:nvPr/>
            </p:nvSpPr>
            <p:spPr>
              <a:xfrm>
                <a:off x="1078992" y="1690688"/>
                <a:ext cx="8961120" cy="88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𝑇𝑎𝑠𝑎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𝑟𝑒𝑐𝑢𝑝𝑒𝑟𝑎𝑐𝑖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𝑎𝑛𝑢𝑎𝑙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𝑝𝑟𝑜𝑚𝑒𝑑𝑖𝑜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𝑇𝑅</m:t>
                      </m:r>
                      <m:r>
                        <a:rPr lang="es-MX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𝑃𝑟𝑜𝑝𝑜𝑟𝑐𝑖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ó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𝑑𝑒𝑙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𝑐𝑎𝑝𝑖𝑡𝑎𝑙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𝑟𝑒𝑐𝑢𝑝𝑒𝑟𝑎𝑑𝑜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𝑃𝑟𝐶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𝐷𝑢𝑟𝑎𝑐𝑖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ó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𝑝𝑑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70 (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s-MX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)+1</m:t>
                          </m:r>
                        </m:den>
                      </m:f>
                      <m:r>
                        <a:rPr lang="es-MX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∗12</m:t>
                      </m:r>
                    </m:oMath>
                  </m:oMathPara>
                </a14:m>
                <a:endParaRPr lang="es-419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419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34712D0-C92A-F3D5-E0FE-B51355E5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" y="1690688"/>
                <a:ext cx="8961120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57B1201-456B-3F27-C968-084DE56E3B5E}"/>
              </a:ext>
            </a:extLst>
          </p:cNvPr>
          <p:cNvSpPr txBox="1"/>
          <p:nvPr/>
        </p:nvSpPr>
        <p:spPr>
          <a:xfrm>
            <a:off x="6278880" y="4407408"/>
            <a:ext cx="4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LTV</a:t>
            </a:r>
            <a:r>
              <a:rPr lang="es-MX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Proporción en la que el valor de la garantía soporta el saldo a capital existente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K=0,6 :  </a:t>
            </a:r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Constante….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C07F0F-2F5C-BED4-9598-DC85E96032C7}"/>
              </a:ext>
            </a:extLst>
          </p:cNvPr>
          <p:cNvSpPr/>
          <p:nvPr/>
        </p:nvSpPr>
        <p:spPr>
          <a:xfrm>
            <a:off x="11637264" y="0"/>
            <a:ext cx="589280" cy="6858000"/>
          </a:xfrm>
          <a:prstGeom prst="rect">
            <a:avLst/>
          </a:prstGeom>
          <a:solidFill>
            <a:srgbClr val="006D7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71EEDE2-74D8-54B0-4F07-7501D0E1FB29}"/>
              </a:ext>
            </a:extLst>
          </p:cNvPr>
          <p:cNvSpPr/>
          <p:nvPr/>
        </p:nvSpPr>
        <p:spPr>
          <a:xfrm>
            <a:off x="0" y="0"/>
            <a:ext cx="589280" cy="6858000"/>
          </a:xfrm>
          <a:prstGeom prst="rect">
            <a:avLst/>
          </a:prstGeom>
          <a:solidFill>
            <a:srgbClr val="006D7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F08FE59-2817-21BC-BF87-CA42FB02AFA2}"/>
              </a:ext>
            </a:extLst>
          </p:cNvPr>
          <p:cNvCxnSpPr/>
          <p:nvPr/>
        </p:nvCxnSpPr>
        <p:spPr>
          <a:xfrm>
            <a:off x="6380480" y="4175760"/>
            <a:ext cx="4328160" cy="0"/>
          </a:xfrm>
          <a:prstGeom prst="line">
            <a:avLst/>
          </a:prstGeom>
          <a:ln>
            <a:solidFill>
              <a:srgbClr val="00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BBE853C-7DA3-EDE0-2559-B9AE01F68395}"/>
              </a:ext>
            </a:extLst>
          </p:cNvPr>
          <p:cNvCxnSpPr/>
          <p:nvPr/>
        </p:nvCxnSpPr>
        <p:spPr>
          <a:xfrm>
            <a:off x="1422400" y="4175760"/>
            <a:ext cx="4328160" cy="0"/>
          </a:xfrm>
          <a:prstGeom prst="line">
            <a:avLst/>
          </a:prstGeom>
          <a:ln>
            <a:solidFill>
              <a:srgbClr val="00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3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894D-8D1D-6316-231C-8EE5AA7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i="1" dirty="0"/>
              <a:t>Características</a:t>
            </a:r>
            <a:endParaRPr lang="es-419" sz="3200" b="1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C20D55-7A31-0BF5-170B-AB258F017602}"/>
              </a:ext>
            </a:extLst>
          </p:cNvPr>
          <p:cNvSpPr txBox="1"/>
          <p:nvPr/>
        </p:nvSpPr>
        <p:spPr>
          <a:xfrm>
            <a:off x="838200" y="1690688"/>
            <a:ext cx="6577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método busca conformar una escala de apreciación generalizada basada en el ritmo de recuperación.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base de valoración está conformada en relación con el valor de las garantías contenida en los créditos.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tiene en cuenta la duración del crédito en la cartera analizada.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emplean correcciones de subestimación de nuevos créditos a través del valor de las garantías.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559CBEB-4C2A-2CA7-C0DE-DDBCAB8085C2}"/>
              </a:ext>
            </a:extLst>
          </p:cNvPr>
          <p:cNvCxnSpPr/>
          <p:nvPr/>
        </p:nvCxnSpPr>
        <p:spPr>
          <a:xfrm>
            <a:off x="965200" y="1351280"/>
            <a:ext cx="10210800" cy="0"/>
          </a:xfrm>
          <a:prstGeom prst="line">
            <a:avLst/>
          </a:prstGeom>
          <a:ln w="28575">
            <a:solidFill>
              <a:srgbClr val="00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85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285</Words>
  <Application>Microsoft Office PowerPoint</Application>
  <PresentationFormat>Panorámica</PresentationFormat>
  <Paragraphs>34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VALORACIÓN PROMOCOMERCIO</vt:lpstr>
      <vt:lpstr>PREÁMBULO</vt:lpstr>
      <vt:lpstr>Requerimientos y recursos</vt:lpstr>
      <vt:lpstr>Estructuración de Medida</vt:lpstr>
      <vt:lpstr>Características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Ferney Villalba Beltran</dc:creator>
  <cp:lastModifiedBy>Ivan Ferney Villalba Beltran</cp:lastModifiedBy>
  <cp:revision>25</cp:revision>
  <dcterms:created xsi:type="dcterms:W3CDTF">2024-08-09T19:54:45Z</dcterms:created>
  <dcterms:modified xsi:type="dcterms:W3CDTF">2024-12-09T13:39:48Z</dcterms:modified>
</cp:coreProperties>
</file>