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4"/>
    <p:sldMasterId id="2147483930" r:id="rId5"/>
  </p:sldMasterIdLst>
  <p:notesMasterIdLst>
    <p:notesMasterId r:id="rId16"/>
  </p:notesMasterIdLst>
  <p:handoutMasterIdLst>
    <p:handoutMasterId r:id="rId17"/>
  </p:handoutMasterIdLst>
  <p:sldIdLst>
    <p:sldId id="257" r:id="rId6"/>
    <p:sldId id="276" r:id="rId7"/>
    <p:sldId id="259" r:id="rId8"/>
    <p:sldId id="270" r:id="rId9"/>
    <p:sldId id="286" r:id="rId10"/>
    <p:sldId id="282" r:id="rId11"/>
    <p:sldId id="283" r:id="rId12"/>
    <p:sldId id="284" r:id="rId13"/>
    <p:sldId id="285" r:id="rId14"/>
    <p:sldId id="268" r:id="rId1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 c. (ct2n18)" initials="tc(" lastIdx="6" clrIdx="0">
    <p:extLst>
      <p:ext uri="{19B8F6BF-5375-455C-9EA6-DF929625EA0E}">
        <p15:presenceInfo xmlns:p15="http://schemas.microsoft.com/office/powerpoint/2012/main" userId="S::ct2n18@soton.ac.uk::8135e1f3-c395-4422-9f1d-60ba7e20f2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FD78"/>
    <a:srgbClr val="009193"/>
    <a:srgbClr val="76D6FF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78" autoAdjust="0"/>
    <p:restoredTop sz="93096"/>
  </p:normalViewPr>
  <p:slideViewPr>
    <p:cSldViewPr snapToGrid="0">
      <p:cViewPr varScale="1">
        <p:scale>
          <a:sx n="106" d="100"/>
          <a:sy n="106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84C27-AD57-441C-B8AD-E875BCDD3BE9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FD735-3F4E-48DD-AFA3-13BFE2560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34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06EAC-1067-4D47-B63A-601355133301}" type="datetimeFigureOut">
              <a:rPr kumimoji="1" lang="zh-CN" altLang="en-US" smtClean="0"/>
              <a:t>2019/1/7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F50F7-B7A2-7545-B84E-205822DB80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50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-105833" y="3200400"/>
            <a:ext cx="12297833" cy="3657600"/>
          </a:xfrm>
          <a:prstGeom prst="rect">
            <a:avLst/>
          </a:prstGeom>
          <a:gradFill rotWithShape="0">
            <a:gsLst>
              <a:gs pos="0">
                <a:srgbClr val="014359"/>
              </a:gs>
              <a:gs pos="100000">
                <a:srgbClr val="0072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323D43"/>
              </a:solidFill>
            </a:endParaRPr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-105833" y="0"/>
            <a:ext cx="12297833" cy="3276600"/>
          </a:xfrm>
          <a:prstGeom prst="rect">
            <a:avLst/>
          </a:prstGeom>
          <a:solidFill>
            <a:srgbClr val="014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solidFill>
                <a:srgbClr val="323D43"/>
              </a:solidFill>
              <a:latin typeface="Arial" charset="0"/>
            </a:endParaRPr>
          </a:p>
        </p:txBody>
      </p:sp>
      <p:pic>
        <p:nvPicPr>
          <p:cNvPr id="6" name="Picture 1033" descr="white_logo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734" y="381000"/>
            <a:ext cx="3594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31800" y="1700214"/>
            <a:ext cx="11328400" cy="2160587"/>
          </a:xfrm>
        </p:spPr>
        <p:txBody>
          <a:bodyPr lIns="91440"/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5"/>
            <a:ext cx="11328400" cy="1752600"/>
          </a:xfrm>
        </p:spPr>
        <p:txBody>
          <a:bodyPr lIns="91440"/>
          <a:lstStyle>
            <a:lvl1pPr marL="0" indent="0">
              <a:buFontTx/>
              <a:buNone/>
              <a:defRPr sz="3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 rIns="91440"/>
          <a:lstStyle>
            <a:lvl1pPr>
              <a:defRPr>
                <a:latin typeface="Arial" charset="0"/>
              </a:defRPr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5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19EF8-F707-9D40-A06C-5BE3A1C44859}" type="datetime1">
              <a:rPr lang="zh-CN" altLang="en-US" smtClean="0"/>
              <a:t>2019/1/7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60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101" y="908051"/>
            <a:ext cx="2832100" cy="4906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908051"/>
            <a:ext cx="8293100" cy="49069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87611-F9F8-114D-8028-6F81FCD20BDF}" type="datetime1">
              <a:rPr lang="zh-CN" altLang="en-US" smtClean="0"/>
              <a:t>2019/1/7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041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908050"/>
            <a:ext cx="11328400" cy="649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700213"/>
            <a:ext cx="55626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700213"/>
            <a:ext cx="5562600" cy="41148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4BE56-96FA-3C4F-A9E1-F3F893D4421C}" type="datetime1">
              <a:rPr lang="zh-CN" altLang="en-US" smtClean="0"/>
              <a:t>2019/1/7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71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908050"/>
            <a:ext cx="11328400" cy="649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700213"/>
            <a:ext cx="11328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D75E7-29A2-F848-BC42-46A7FE56B666}" type="datetime1">
              <a:rPr lang="zh-CN" altLang="en-US" smtClean="0"/>
              <a:t>2019/1/7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308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-120651" y="3200400"/>
            <a:ext cx="12312651" cy="3657600"/>
          </a:xfrm>
          <a:prstGeom prst="rect">
            <a:avLst/>
          </a:prstGeom>
          <a:gradFill rotWithShape="0">
            <a:gsLst>
              <a:gs pos="0">
                <a:srgbClr val="007275"/>
              </a:gs>
              <a:gs pos="100000">
                <a:srgbClr val="008CA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323D43"/>
              </a:solidFill>
            </a:endParaRPr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-120651" y="0"/>
            <a:ext cx="12312651" cy="3276600"/>
          </a:xfrm>
          <a:prstGeom prst="rect">
            <a:avLst/>
          </a:prstGeom>
          <a:solidFill>
            <a:srgbClr val="0072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solidFill>
                <a:srgbClr val="323D43"/>
              </a:solidFill>
              <a:latin typeface="Arial" charset="0"/>
            </a:endParaRPr>
          </a:p>
        </p:txBody>
      </p:sp>
      <p:pic>
        <p:nvPicPr>
          <p:cNvPr id="6" name="Picture 1033" descr="white_logo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900" y="381000"/>
            <a:ext cx="285326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31800" y="1700214"/>
            <a:ext cx="113284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93133" y="7461250"/>
            <a:ext cx="93133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27355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CE020-055E-C241-A555-1541FE8800DB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54B80-363B-4D7E-83FE-75604E4BAAF0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30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CD7C4-3B56-FF4F-8DEF-85C1A7D8EDA6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B7359-A3AF-4AC0-BCA7-4D8873483536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0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00213"/>
            <a:ext cx="5562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562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2DF4C-1B9B-3646-BBB0-B15B640551DF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E461-AEAD-476C-9243-02DD1E3579DE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48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A0FA1-7C37-134E-918C-846671B2B677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FB3F3-2FE9-4755-B02E-8D13ECC3567B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51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EEB11-2D25-BF4A-80D2-5615E0F6EE25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D9F9-2ACB-466B-BD5C-507BC2785B9A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7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7434E-F1BC-4148-8F65-6113F8641CE6}" type="datetime1">
              <a:rPr lang="zh-CN" altLang="en-US" smtClean="0"/>
              <a:t>2019/1/7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779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02479-92BD-F245-9D33-BDF300BFC922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112BE-2940-4634-8D7A-A312317D12E6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3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10035-7FE9-AD41-AD1D-25F53F13F1E7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600E6-FAAB-4D28-AA6D-E8D428CDC42F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89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6C575-DD6F-4648-BCAC-46AE1380DE75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8B0AB-9E90-4499-8086-949EE13A77E2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34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F2AEA-65D3-8E42-8473-B3D083B4E354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3F542-02FD-47FA-B0F2-8165D9882A5F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76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101" y="908051"/>
            <a:ext cx="2832100" cy="5318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908051"/>
            <a:ext cx="8293100" cy="5318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80379-74C9-364D-947C-679A1A06A28E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60368-D5B8-4FCD-BAE3-6CF4F41AA1CF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9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F4514-EC42-E444-85E2-11B80C489118}" type="datetime1">
              <a:rPr lang="zh-CN" altLang="en-US" smtClean="0"/>
              <a:t>2019/1/7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00213"/>
            <a:ext cx="5562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562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F1C8DC-DBFB-464F-9201-53ECFE228859}" type="datetime1">
              <a:rPr lang="zh-CN" altLang="en-US" smtClean="0"/>
              <a:t>2019/1/7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5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8A6864-05A3-9E4D-AC09-C45E9170A891}" type="datetime1">
              <a:rPr lang="zh-CN" altLang="en-US" smtClean="0"/>
              <a:t>2019/1/7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7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99A4A-7136-2048-A108-F3250D3046BF}" type="datetime1">
              <a:rPr lang="zh-CN" altLang="en-US" smtClean="0"/>
              <a:t>2019/1/7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25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1D385-1E12-004E-B0BB-6336009DCA8B}" type="datetime1">
              <a:rPr lang="zh-CN" altLang="en-US" smtClean="0"/>
              <a:t>2019/1/7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74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CAE94-F7F2-C448-96AA-935241267BB5}" type="datetime1">
              <a:rPr lang="zh-CN" altLang="en-US" smtClean="0"/>
              <a:t>2019/1/7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28DFA5-749D-644F-AD62-3A71D764267C}" type="datetime1">
              <a:rPr lang="zh-CN" altLang="en-US" smtClean="0"/>
              <a:t>2019/1/7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7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-105833" y="0"/>
            <a:ext cx="12297833" cy="381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solidFill>
                <a:srgbClr val="323D43"/>
              </a:solidFill>
              <a:latin typeface="Arial" charset="0"/>
            </a:endParaRP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-105833" y="3048000"/>
            <a:ext cx="12297833" cy="3810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DCDED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323D43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08050"/>
            <a:ext cx="113284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00213"/>
            <a:ext cx="1132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fld id="{090223D9-8455-5943-9D81-8E061381BF7E}" type="datetime1">
              <a:rPr lang="zh-CN" altLang="en-US" smtClean="0"/>
              <a:t>2019/1/7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69400" y="6308725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  <p:pic>
        <p:nvPicPr>
          <p:cNvPr id="1033" name="Picture 7" descr="marine_blue 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1" y="381001"/>
            <a:ext cx="288078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51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88925" algn="l" rtl="0" eaLnBrk="1" fontAlgn="base" hangingPunct="1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219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27188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08050"/>
            <a:ext cx="113284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00213"/>
            <a:ext cx="113284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fld id="{C38EB82A-EADA-5A4D-AED9-AED8D7665561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63087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E2A0D12-DD22-4136-90EA-57B3A83E6574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  <p:pic>
        <p:nvPicPr>
          <p:cNvPr id="2055" name="Picture 7" descr="marine_blue 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1" y="381001"/>
            <a:ext cx="288078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06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Find a restaurant in Canada based on reviews on Yelp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1800" y="3933825"/>
            <a:ext cx="11328400" cy="1752600"/>
          </a:xfrm>
        </p:spPr>
        <p:txBody>
          <a:bodyPr/>
          <a:lstStyle/>
          <a:p>
            <a:pPr algn="r"/>
            <a:r>
              <a:rPr lang="en-GB" dirty="0"/>
              <a:t>Group Name</a:t>
            </a:r>
            <a:r>
              <a:rPr lang="zh-CN" altLang="en-US" dirty="0"/>
              <a:t>： </a:t>
            </a:r>
            <a:r>
              <a:rPr lang="en-GB" dirty="0"/>
              <a:t>Data Pie</a:t>
            </a:r>
          </a:p>
          <a:p>
            <a:pPr algn="r"/>
            <a:r>
              <a:rPr lang="en-GB" dirty="0"/>
              <a:t>Date: 7 Jan 2019</a:t>
            </a:r>
          </a:p>
        </p:txBody>
      </p:sp>
    </p:spTree>
    <p:extLst>
      <p:ext uri="{BB962C8B-B14F-4D97-AF65-F5344CB8AC3E}">
        <p14:creationId xmlns:p14="http://schemas.microsoft.com/office/powerpoint/2010/main" val="427416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/>
              <a:t>T</a:t>
            </a:r>
            <a:r>
              <a:rPr lang="en-US" altLang="zh-CN" dirty="0"/>
              <a:t>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en-GB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9C9412-4CB4-244C-92DD-A6F38042B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36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00213"/>
            <a:ext cx="11328400" cy="2088016"/>
          </a:xfrm>
        </p:spPr>
        <p:txBody>
          <a:bodyPr>
            <a:noAutofit/>
          </a:bodyPr>
          <a:lstStyle/>
          <a:p>
            <a:r>
              <a:rPr lang="en" altLang="zh-CN" dirty="0"/>
              <a:t>Project introduction</a:t>
            </a:r>
          </a:p>
          <a:p>
            <a:r>
              <a:rPr lang="en" altLang="zh-CN" dirty="0"/>
              <a:t>Process and techniques</a:t>
            </a:r>
          </a:p>
          <a:p>
            <a:r>
              <a:rPr lang="en" altLang="zh-CN" dirty="0"/>
              <a:t>Application </a:t>
            </a:r>
            <a:r>
              <a:rPr lang="en-US" altLang="zh-CN" dirty="0"/>
              <a:t>sample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23D2A-D5C5-DD48-8D1F-12C82957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7CAED-68BB-1E40-9514-72E1E1795203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US" altLang="zh-CN" dirty="0">
              <a:solidFill>
                <a:srgbClr val="323D43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F51E4-15C9-3440-BA7E-6D275F41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17E0D-A849-9D4B-AF09-D3D65AC1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2</a:t>
            </a:fld>
            <a:endParaRPr lang="en-GB" dirty="0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6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What is our project about?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sz="1800" dirty="0"/>
              <a:t>-</a:t>
            </a:r>
            <a:r>
              <a:rPr lang="zh-CN" altLang="en-US" sz="1800" dirty="0"/>
              <a:t> </a:t>
            </a:r>
            <a:r>
              <a:rPr lang="en-US" altLang="zh-CN" sz="1800" dirty="0"/>
              <a:t>Evaluate the rating scheme of </a:t>
            </a:r>
            <a:r>
              <a:rPr lang="zh-CN" altLang="en-US" sz="1800" dirty="0"/>
              <a:t> </a:t>
            </a:r>
            <a:r>
              <a:rPr lang="en-US" altLang="zh-CN" sz="1800" dirty="0"/>
              <a:t>Yelp with user reviews for restaurants in Canada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2017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2018</a:t>
            </a:r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      -</a:t>
            </a:r>
            <a:r>
              <a:rPr lang="zh-CN" altLang="en-US" sz="1800" dirty="0"/>
              <a:t> </a:t>
            </a:r>
            <a:r>
              <a:rPr lang="en-US" altLang="zh-CN" sz="1800" dirty="0"/>
              <a:t>Recommend restaurants to users based on current user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dirty="0"/>
              <a:t>Main steps of our project</a:t>
            </a:r>
          </a:p>
          <a:p>
            <a:pPr marL="0" indent="0">
              <a:buNone/>
            </a:pPr>
            <a:r>
              <a:rPr lang="en-GB" altLang="zh-CN" dirty="0"/>
              <a:t>     </a:t>
            </a:r>
            <a:r>
              <a:rPr lang="en-GB" altLang="zh-CN" sz="1800" dirty="0"/>
              <a:t>- </a:t>
            </a:r>
            <a:r>
              <a:rPr lang="en-US" altLang="zh-CN" sz="1800" dirty="0"/>
              <a:t>Data Preprocessing and </a:t>
            </a:r>
            <a:r>
              <a:rPr lang="en" altLang="zh-CN" sz="1800" dirty="0"/>
              <a:t>Exploration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   - </a:t>
            </a:r>
            <a:r>
              <a:rPr lang="en" altLang="zh-CN" sz="1800" dirty="0"/>
              <a:t>Se</a:t>
            </a:r>
            <a:r>
              <a:rPr lang="en-US" altLang="zh-CN" sz="1800" dirty="0"/>
              <a:t>n</a:t>
            </a:r>
            <a:r>
              <a:rPr lang="en" altLang="zh-CN" sz="1800" dirty="0" err="1"/>
              <a:t>timent</a:t>
            </a:r>
            <a:r>
              <a:rPr lang="en" altLang="zh-CN" sz="1800" dirty="0"/>
              <a:t> Analysis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zh-CN" sz="1800" dirty="0"/>
              <a:t>      - </a:t>
            </a:r>
            <a:r>
              <a:rPr lang="en" altLang="zh-CN" sz="1800" dirty="0"/>
              <a:t>Rating and Recommend system building and evaluation</a:t>
            </a:r>
          </a:p>
          <a:p>
            <a:pPr marL="0" indent="0">
              <a:buNone/>
            </a:pPr>
            <a:r>
              <a:rPr lang="en-GB" altLang="zh-CN" sz="1800" dirty="0"/>
              <a:t>      - </a:t>
            </a:r>
            <a:r>
              <a:rPr lang="en-US" altLang="zh-CN" sz="1800" dirty="0"/>
              <a:t>Explanation</a:t>
            </a:r>
            <a:endParaRPr lang="en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3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8D5014-C264-AA4B-A067-73CF546D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611942-4210-9248-A83C-90CE7CE8CF7F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01C636-D0E0-024A-957E-4F8A8BC9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5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Data preprocessing</a:t>
            </a:r>
          </a:p>
          <a:p>
            <a:pPr marL="0" indent="0">
              <a:buNone/>
            </a:pPr>
            <a:r>
              <a:rPr lang="en" altLang="zh-CN" sz="1800" dirty="0"/>
              <a:t>    </a:t>
            </a:r>
            <a:r>
              <a:rPr lang="en-GB" altLang="zh-CN" sz="1800" dirty="0"/>
              <a:t>  - </a:t>
            </a:r>
            <a:r>
              <a:rPr lang="en-US" altLang="zh-CN" sz="1800" dirty="0"/>
              <a:t>Data collection : Three Yelp datasets</a:t>
            </a:r>
            <a:r>
              <a:rPr lang="zh-CN" altLang="en-US" sz="1800" dirty="0"/>
              <a:t> </a:t>
            </a:r>
            <a:r>
              <a:rPr lang="en-US" altLang="zh-CN" sz="1800" dirty="0"/>
              <a:t>(188k restaurants, 152k user info and 5997k reviews information)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   - Data cleaning : Remove irrelevant  words  from reviews, keep data of cities in Canada which have 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                                  more than 500  restaurants (Year: 2017</a:t>
            </a:r>
            <a:r>
              <a:rPr lang="zh-CN" altLang="en-US" sz="1800" dirty="0"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cs typeface="Times New Roman" panose="02020603050405020304" pitchFamily="18" charset="0"/>
              </a:rPr>
              <a:t>2018)</a:t>
            </a:r>
          </a:p>
          <a:p>
            <a:r>
              <a:rPr lang="en" altLang="zh-CN" dirty="0"/>
              <a:t>Data Exploration </a:t>
            </a:r>
          </a:p>
          <a:p>
            <a:pPr marL="0" indent="0">
              <a:buNone/>
            </a:pPr>
            <a:r>
              <a:rPr lang="en" altLang="zh-CN" sz="1800" dirty="0"/>
              <a:t>      </a:t>
            </a:r>
            <a:r>
              <a:rPr lang="en-GB" altLang="zh-CN" sz="1800" dirty="0"/>
              <a:t>- Filter Top 50 restaurants with most reviews </a:t>
            </a:r>
          </a:p>
          <a:p>
            <a:pPr marL="0" indent="0">
              <a:buNone/>
            </a:pPr>
            <a:r>
              <a:rPr lang="en-GB" altLang="zh-CN" sz="1800" dirty="0"/>
              <a:t>      - Explore the relationship between ratings of these 50 restaurants and the amount of reviews</a:t>
            </a:r>
          </a:p>
          <a:p>
            <a:pPr marL="0" indent="0">
              <a:buNone/>
            </a:pPr>
            <a:r>
              <a:rPr lang="en-GB" altLang="zh-CN" sz="1800" dirty="0"/>
              <a:t>         (Method: </a:t>
            </a:r>
            <a:r>
              <a:rPr lang="en" altLang="zh-CN" sz="1800" dirty="0"/>
              <a:t>Pearson product-moment correlation coefficient)</a:t>
            </a:r>
          </a:p>
          <a:p>
            <a:pPr marL="0" indent="0">
              <a:buNone/>
            </a:pPr>
            <a:r>
              <a:rPr lang="en" altLang="zh-CN" sz="1800" dirty="0"/>
              <a:t>      - Extract key words of restaurants to find Top </a:t>
            </a:r>
            <a:r>
              <a:rPr lang="en-US" altLang="zh-CN" sz="1800" dirty="0"/>
              <a:t>30</a:t>
            </a:r>
            <a:r>
              <a:rPr lang="zh-CN" altLang="en-US" sz="1800" dirty="0"/>
              <a:t> </a:t>
            </a:r>
            <a:r>
              <a:rPr lang="en-US" altLang="zh-CN" sz="1800" dirty="0"/>
              <a:t>popular types of restaurants in Canada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4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148851-1337-794D-959E-3B53C5FCA438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1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5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148851-1337-794D-959E-3B53C5FCA438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AB752A-E458-8B49-964D-3D1746FF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52" y="2580529"/>
            <a:ext cx="10564296" cy="16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0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Sentiment Analysis</a:t>
            </a:r>
          </a:p>
          <a:p>
            <a:pPr marL="0" indent="0">
              <a:buNone/>
            </a:pPr>
            <a:r>
              <a:rPr lang="en" altLang="zh-CN" sz="1800" dirty="0"/>
              <a:t>      - ﻿ Feature engineering: use </a:t>
            </a:r>
            <a:r>
              <a:rPr lang="en" altLang="zh-CN" sz="1800" dirty="0" err="1"/>
              <a:t>Tf-idf</a:t>
            </a:r>
            <a:r>
              <a:rPr lang="en" altLang="zh-CN" sz="1800" dirty="0"/>
              <a:t> to vectorize train dataset and transform test set</a:t>
            </a:r>
          </a:p>
          <a:p>
            <a:pPr marL="0" indent="0">
              <a:buNone/>
            </a:pPr>
            <a:r>
              <a:rPr lang="en" altLang="zh-CN" sz="1800" dirty="0"/>
              <a:t>      - ﻿ Test vocabulary with a random review</a:t>
            </a:r>
          </a:p>
          <a:p>
            <a:pPr marL="0" indent="0">
              <a:buNone/>
            </a:pPr>
            <a:r>
              <a:rPr lang="en" altLang="zh-CN" sz="1800" dirty="0"/>
              <a:t>      - </a:t>
            </a:r>
            <a:r>
              <a:rPr lang="zh-CN" altLang="en-US" sz="1800" dirty="0"/>
              <a:t> </a:t>
            </a:r>
            <a:r>
              <a:rPr lang="en" altLang="zh-CN" sz="1800" dirty="0"/>
              <a:t>B</a:t>
            </a:r>
            <a:r>
              <a:rPr lang="en-US" altLang="zh-CN" sz="1800" dirty="0" err="1"/>
              <a:t>uild</a:t>
            </a:r>
            <a:r>
              <a:rPr lang="en-US" altLang="zh-CN" sz="1800" dirty="0"/>
              <a:t> model to predict rate based on reviews </a:t>
            </a:r>
          </a:p>
          <a:p>
            <a:pPr marL="0" indent="0">
              <a:buNone/>
            </a:pPr>
            <a:r>
              <a:rPr lang="en-US" altLang="zh-CN" sz="1800" dirty="0"/>
              <a:t>         Compare the performance of three classifiers: Naive Bayes, Logistic Regression and Random Forest</a:t>
            </a:r>
          </a:p>
          <a:p>
            <a:pPr marL="0" indent="0">
              <a:buNone/>
            </a:pPr>
            <a:r>
              <a:rPr lang="en-US" altLang="zh-CN" sz="1800" dirty="0"/>
              <a:t>      - Verify classifiers by cross validation</a:t>
            </a:r>
          </a:p>
          <a:p>
            <a:pPr marL="0" indent="0">
              <a:buNone/>
            </a:pPr>
            <a:r>
              <a:rPr lang="en-US" altLang="zh-CN" sz="1800" dirty="0"/>
              <a:t>      - Use grid search to find the best predictable classifier</a:t>
            </a:r>
          </a:p>
          <a:p>
            <a:pPr marL="0" indent="0">
              <a:buNone/>
            </a:pPr>
            <a:r>
              <a:rPr lang="en-US" altLang="zh-CN" sz="1800" dirty="0"/>
              <a:t>      - Reduce dimensions by PCA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CF1437-4BB3-4948-8115-C1EAA1974ADB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 dirty="0">
                <a:solidFill>
                  <a:srgbClr val="323D43"/>
                </a:solidFill>
              </a:rPr>
              <a:t>Data Pie</a:t>
            </a:r>
          </a:p>
        </p:txBody>
      </p:sp>
    </p:spTree>
    <p:extLst>
      <p:ext uri="{BB962C8B-B14F-4D97-AF65-F5344CB8AC3E}">
        <p14:creationId xmlns:p14="http://schemas.microsoft.com/office/powerpoint/2010/main" val="107788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1" y="1700213"/>
            <a:ext cx="12225421" cy="4525962"/>
          </a:xfrm>
        </p:spPr>
        <p:txBody>
          <a:bodyPr/>
          <a:lstStyle/>
          <a:p>
            <a:r>
              <a:rPr lang="en" altLang="zh-CN" dirty="0"/>
              <a:t>Clustering and building rating system</a:t>
            </a:r>
          </a:p>
          <a:p>
            <a:pPr marL="0" indent="0">
              <a:buNone/>
            </a:pPr>
            <a:r>
              <a:rPr lang="en" altLang="zh-CN" sz="1800" dirty="0"/>
              <a:t>      - ﻿</a:t>
            </a:r>
            <a:r>
              <a:rPr lang="en-US" altLang="zh-CN" sz="1800" dirty="0"/>
              <a:t> Task description: </a:t>
            </a:r>
          </a:p>
          <a:p>
            <a:pPr marL="0" indent="0">
              <a:buNone/>
            </a:pPr>
            <a:r>
              <a:rPr lang="zh-CN" altLang="en-US" sz="1800" dirty="0"/>
              <a:t>         </a:t>
            </a:r>
            <a:r>
              <a:rPr lang="en-GB" altLang="zh-CN" sz="1800" dirty="0"/>
              <a:t>Existing rating system is not completely reasonable (new rating method is needed)</a:t>
            </a:r>
          </a:p>
          <a:p>
            <a:pPr marL="0" indent="0">
              <a:buNone/>
            </a:pPr>
            <a:r>
              <a:rPr lang="zh-CN" altLang="en-US" sz="1800" dirty="0"/>
              <a:t>         </a:t>
            </a:r>
            <a:r>
              <a:rPr lang="en-GB" altLang="zh-CN" sz="1800" dirty="0"/>
              <a:t>Replace it</a:t>
            </a:r>
            <a:r>
              <a:rPr lang="zh-CN" altLang="en-US" sz="1800" dirty="0"/>
              <a:t> </a:t>
            </a:r>
            <a:r>
              <a:rPr lang="en-GB" altLang="zh-CN" sz="1800" dirty="0"/>
              <a:t>with new clustering methods (K-Means) </a:t>
            </a:r>
          </a:p>
          <a:p>
            <a:pPr marL="0" indent="0">
              <a:buNone/>
            </a:pPr>
            <a:r>
              <a:rPr lang="en-GB" altLang="zh-CN" sz="1800" dirty="0"/>
              <a:t>         Compare to what extent the reviews and new clusters match with each </a:t>
            </a:r>
            <a:r>
              <a:rPr lang="en-US" altLang="zh-CN" sz="1800" dirty="0"/>
              <a:t>other</a:t>
            </a:r>
            <a:endParaRPr lang="en" altLang="zh-CN" sz="1800" dirty="0"/>
          </a:p>
          <a:p>
            <a:pPr marL="0" indent="0">
              <a:buNone/>
            </a:pPr>
            <a:r>
              <a:rPr lang="en-GB" altLang="zh-CN" sz="1800" dirty="0"/>
              <a:t>      - Cluster </a:t>
            </a:r>
            <a:r>
              <a:rPr lang="en-US" altLang="zh-CN" sz="1800" dirty="0"/>
              <a:t>process:</a:t>
            </a:r>
          </a:p>
          <a:p>
            <a:pPr marL="0" indent="0">
              <a:buNone/>
            </a:pPr>
            <a:r>
              <a:rPr lang="en-US" altLang="zh-CN" sz="1800" dirty="0"/>
              <a:t>         </a:t>
            </a:r>
            <a:r>
              <a:rPr lang="en-GB" altLang="zh-CN" sz="1800" dirty="0"/>
              <a:t>1. convert reviews to 2 clusters</a:t>
            </a:r>
          </a:p>
          <a:p>
            <a:pPr marL="0" indent="0">
              <a:buNone/>
            </a:pPr>
            <a:r>
              <a:rPr lang="en-GB" altLang="zh-CN" sz="1800" dirty="0"/>
              <a:t>         2. convert reviews to 3 clusters</a:t>
            </a:r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     </a:t>
            </a:r>
            <a:r>
              <a:rPr lang="en-GB" altLang="zh-CN" sz="1800" dirty="0"/>
              <a:t>- Conclusion: </a:t>
            </a:r>
            <a:r>
              <a:rPr lang="en-US" altLang="zh-CN" sz="1800" dirty="0"/>
              <a:t>3</a:t>
            </a:r>
            <a:r>
              <a:rPr lang="en-GB" altLang="zh-CN" sz="1800" dirty="0"/>
              <a:t> clusters system</a:t>
            </a:r>
            <a:r>
              <a:rPr lang="zh-CN" altLang="en-US" sz="1800" dirty="0"/>
              <a:t> </a:t>
            </a:r>
            <a:r>
              <a:rPr lang="en-GB" altLang="zh-CN" sz="1800" dirty="0"/>
              <a:t>ha</a:t>
            </a:r>
            <a:r>
              <a:rPr lang="en-US" altLang="zh-CN" sz="1800" dirty="0"/>
              <a:t>s</a:t>
            </a:r>
            <a:r>
              <a:rPr lang="en-GB" altLang="zh-CN" sz="1800" dirty="0"/>
              <a:t> a better performance in presenting relationship between reviews and clusters</a:t>
            </a:r>
          </a:p>
          <a:p>
            <a:pPr marL="0" indent="0">
              <a:buNone/>
            </a:pPr>
            <a:endParaRPr lang="en-GB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7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235E23-ADC1-9546-ADFC-ADD0DD6495BA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 dirty="0">
                <a:solidFill>
                  <a:srgbClr val="323D43"/>
                </a:solidFill>
              </a:rPr>
              <a:t>Data Pie</a:t>
            </a:r>
          </a:p>
        </p:txBody>
      </p:sp>
    </p:spTree>
    <p:extLst>
      <p:ext uri="{BB962C8B-B14F-4D97-AF65-F5344CB8AC3E}">
        <p14:creationId xmlns:p14="http://schemas.microsoft.com/office/powerpoint/2010/main" val="242199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Recommend system building</a:t>
            </a:r>
          </a:p>
          <a:p>
            <a:pPr marL="0" indent="0">
              <a:buNone/>
            </a:pPr>
            <a:r>
              <a:rPr lang="zh-CN" altLang="en-US" sz="1800" dirty="0"/>
              <a:t>      </a:t>
            </a:r>
            <a:r>
              <a:rPr lang="en" altLang="zh-CN" sz="1800" dirty="0"/>
              <a:t>- ﻿Recommend restaurants to existing users</a:t>
            </a:r>
          </a:p>
          <a:p>
            <a:pPr marL="0" indent="0">
              <a:buNone/>
            </a:pPr>
            <a:r>
              <a:rPr lang="en" altLang="zh-CN" sz="1800" dirty="0"/>
              <a:t>      - ﻿</a:t>
            </a:r>
            <a:r>
              <a:rPr lang="en-US" altLang="zh-CN" sz="1800" dirty="0"/>
              <a:t>Approach: </a:t>
            </a:r>
            <a:r>
              <a:rPr lang="en-GB" altLang="zh-CN" sz="1800" dirty="0"/>
              <a:t>Item - Item Collaborative Filter</a:t>
            </a:r>
            <a:r>
              <a:rPr lang="en-US" altLang="zh-CN" sz="1800" dirty="0"/>
              <a:t>, </a:t>
            </a:r>
            <a:r>
              <a:rPr lang="en-GB" altLang="zh-CN" sz="1800" dirty="0"/>
              <a:t>Matrix Factorization-NMF</a:t>
            </a:r>
            <a:r>
              <a:rPr lang="en-US" altLang="zh-CN" sz="1800" dirty="0"/>
              <a:t>, </a:t>
            </a:r>
            <a:r>
              <a:rPr lang="en-GB" altLang="zh-CN" sz="1800" dirty="0"/>
              <a:t>Matrix Factorization-SVD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- Compare the performance</a:t>
            </a:r>
          </a:p>
          <a:p>
            <a:pPr marL="0" indent="0">
              <a:buNone/>
            </a:pPr>
            <a:r>
              <a:rPr lang="en-US" altLang="zh-CN" sz="1800" dirty="0"/>
              <a:t>         1. Select one user randomly </a:t>
            </a:r>
          </a:p>
          <a:p>
            <a:pPr marL="0" indent="0">
              <a:buNone/>
            </a:pPr>
            <a:r>
              <a:rPr lang="en-US" altLang="zh-CN" sz="1800" dirty="0"/>
              <a:t>         2. Provide them with top ten recommendations</a:t>
            </a:r>
          </a:p>
          <a:p>
            <a:pPr marL="0" indent="0">
              <a:buNone/>
            </a:pPr>
            <a:r>
              <a:rPr lang="en-US" altLang="zh-CN" sz="1800" dirty="0"/>
              <a:t>         3. Compare the common categories from user rated restaurants and recommended restaurants</a:t>
            </a:r>
          </a:p>
          <a:p>
            <a:pPr marL="0" indent="0">
              <a:buNone/>
            </a:pPr>
            <a:r>
              <a:rPr lang="en-US" altLang="zh-CN" sz="1800" dirty="0"/>
              <a:t>     - Conclusion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da-DK" altLang="zh-CN" sz="1800" dirty="0"/>
              <a:t>SVD </a:t>
            </a:r>
            <a:r>
              <a:rPr lang="en-US" altLang="zh-CN" sz="1800" dirty="0"/>
              <a:t>recommendation</a:t>
            </a:r>
            <a:r>
              <a:rPr lang="da-DK" altLang="zh-CN" sz="1800" dirty="0"/>
              <a:t> system </a:t>
            </a:r>
            <a:r>
              <a:rPr lang="en-US" altLang="zh-CN" sz="1800" dirty="0"/>
              <a:t>has</a:t>
            </a:r>
            <a:r>
              <a:rPr lang="da-DK" altLang="zh-CN" sz="1800" dirty="0"/>
              <a:t> the </a:t>
            </a:r>
            <a:r>
              <a:rPr lang="da-DK" altLang="zh-CN" sz="1800" dirty="0" err="1"/>
              <a:t>best</a:t>
            </a:r>
            <a:r>
              <a:rPr lang="da-DK" altLang="zh-CN" sz="1800" dirty="0"/>
              <a:t> performance with the fastest </a:t>
            </a:r>
            <a:r>
              <a:rPr lang="da-DK" altLang="zh-CN" sz="1800" dirty="0" err="1"/>
              <a:t>computational</a:t>
            </a:r>
            <a:r>
              <a:rPr lang="da-DK" altLang="zh-CN" sz="1800" dirty="0"/>
              <a:t> speed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</a:t>
            </a:r>
            <a:endParaRPr lang="en-GB" altLang="zh-CN" sz="1800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8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B36784-B59B-BB46-A3CF-F45C2613FAAD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 dirty="0">
                <a:solidFill>
                  <a:srgbClr val="323D43"/>
                </a:solidFill>
              </a:rPr>
              <a:t>Data Pie</a:t>
            </a:r>
          </a:p>
        </p:txBody>
      </p:sp>
    </p:spTree>
    <p:extLst>
      <p:ext uri="{BB962C8B-B14F-4D97-AF65-F5344CB8AC3E}">
        <p14:creationId xmlns:p14="http://schemas.microsoft.com/office/powerpoint/2010/main" val="190511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3" y="476877"/>
            <a:ext cx="11328400" cy="649288"/>
          </a:xfrm>
        </p:spPr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23" y="1126165"/>
            <a:ext cx="6801015" cy="4525962"/>
          </a:xfrm>
        </p:spPr>
        <p:txBody>
          <a:bodyPr/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visualizations</a:t>
            </a:r>
            <a:r>
              <a:rPr lang="zh-CN" altLang="en-US" dirty="0"/>
              <a:t> </a:t>
            </a:r>
            <a:r>
              <a:rPr lang="en-US" altLang="zh-CN" dirty="0"/>
              <a:t>and conclusions</a:t>
            </a:r>
            <a:endParaRPr lang="en" altLang="zh-CN" sz="1800" dirty="0"/>
          </a:p>
          <a:p>
            <a:pPr marL="0" indent="0">
              <a:buNone/>
            </a:pPr>
            <a:r>
              <a:rPr lang="en" altLang="zh-CN" sz="1800" dirty="0"/>
              <a:t>      - ﻿</a:t>
            </a:r>
            <a:r>
              <a:rPr lang="en-US" altLang="zh-CN" sz="1800" dirty="0"/>
              <a:t>The correlation coefficient between the number of reviews and average rating is 0.146933, which means the relationship between the number of reviews and average ratings is weak.</a:t>
            </a:r>
          </a:p>
          <a:p>
            <a:pPr marL="0" indent="0">
              <a:buNone/>
            </a:pPr>
            <a:r>
              <a:rPr lang="en-US" altLang="zh-CN" sz="1800" dirty="0"/>
              <a:t>       - ﻿Top 9 food styles in Canada in 2017 and 2018 are shown in the table right.</a:t>
            </a:r>
          </a:p>
          <a:p>
            <a:pPr marL="0" indent="0">
              <a:buNone/>
            </a:pPr>
            <a:r>
              <a:rPr lang="en-US" altLang="zh-CN" sz="1800" dirty="0"/>
              <a:t>      - ﻿It is hard to separate 4 stars restaurants from 5 stars restaurants, the same situation occurs in 3-4 stars restaurant(The confusion matrix is on the right).</a:t>
            </a:r>
          </a:p>
          <a:p>
            <a:pPr marL="0" indent="0">
              <a:buNone/>
            </a:pPr>
            <a:r>
              <a:rPr lang="en-US" altLang="zh-CN" sz="1800" dirty="0"/>
              <a:t>      - ﻿3 ranking system is better when recommending restaurants.</a:t>
            </a:r>
          </a:p>
          <a:p>
            <a:pPr marL="0" indent="0">
              <a:buNone/>
            </a:pPr>
            <a:r>
              <a:rPr lang="en-US" altLang="zh-CN" sz="1800" dirty="0"/>
              <a:t>      - ﻿An example of the recommendation result(based on </a:t>
            </a:r>
            <a:r>
              <a:rPr lang="en-US" altLang="zh-CN" sz="1800" dirty="0" err="1"/>
              <a:t>userID</a:t>
            </a:r>
            <a:r>
              <a:rPr lang="en-US" altLang="zh-CN" sz="1800" dirty="0"/>
              <a:t>):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9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AEAC-E442-6B46-990F-66BE9AECC5D6}" type="datetime1">
              <a:rPr lang="zh-CN" altLang="en-US" smtClean="0">
                <a:solidFill>
                  <a:srgbClr val="323D43"/>
                </a:solidFill>
              </a:rPr>
              <a:t>2019/1/7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E3FEBA-C6B3-A440-A794-9D276166D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39" y="3897328"/>
            <a:ext cx="1669125" cy="22562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0806B6-91CC-0945-95B6-565560690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42" y="3897328"/>
            <a:ext cx="2833574" cy="24534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7EC5D5B-040D-A145-A58D-F0ABA158F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933" y="799150"/>
            <a:ext cx="4016828" cy="31402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AE54134-3D68-9944-8C9C-D8A802ED1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9" y="5471653"/>
            <a:ext cx="6661037" cy="6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848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uos_ppt__template_v7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_ppt__template_v7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_ppt__template_v7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peaking Task 1 -" id="{319AA20A-DB36-A74E-876A-33A29454B8AA}" vid="{DFE133C3-F19D-9245-BC5C-2D9E3CF197C4}"/>
    </a:ext>
  </a:extLst>
</a:theme>
</file>

<file path=ppt/theme/theme2.xml><?xml version="1.0" encoding="utf-8"?>
<a:theme xmlns:a="http://schemas.openxmlformats.org/drawingml/2006/main" name="UOS divider slide design">
  <a:themeElements>
    <a:clrScheme name="UOS divider slide design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peaking Task 1 -" id="{319AA20A-DB36-A74E-876A-33A29454B8AA}" vid="{8ADE57BF-7333-5447-953C-1CABC41FD602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F817070F72694B9F098175B48548BC" ma:contentTypeVersion="9" ma:contentTypeDescription="Create a new document." ma:contentTypeScope="" ma:versionID="78f13135a436ba82c2b5caa041774ea8">
  <xsd:schema xmlns:xsd="http://www.w3.org/2001/XMLSchema" xmlns:xs="http://www.w3.org/2001/XMLSchema" xmlns:p="http://schemas.microsoft.com/office/2006/metadata/properties" xmlns:ns2="a0cc4301-9474-4587-8b41-90b90b946ee2" xmlns:ns3="090eed4c-c060-43b5-9337-8b16ad4a91e9" targetNamespace="http://schemas.microsoft.com/office/2006/metadata/properties" ma:root="true" ma:fieldsID="492998a318470baed3b527ace95ccf65" ns2:_="" ns3:_="">
    <xsd:import namespace="a0cc4301-9474-4587-8b41-90b90b946ee2"/>
    <xsd:import namespace="090eed4c-c060-43b5-9337-8b16ad4a91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cc4301-9474-4587-8b41-90b90b946e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0eed4c-c060-43b5-9337-8b16ad4a91e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B77E98-EC93-4A37-BD88-B1132857C6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85CE61-9316-4638-AADE-AE0A6D85030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90eed4c-c060-43b5-9337-8b16ad4a91e9"/>
    <ds:schemaRef ds:uri="http://purl.org/dc/elements/1.1/"/>
    <ds:schemaRef ds:uri="http://schemas.microsoft.com/office/2006/metadata/properties"/>
    <ds:schemaRef ds:uri="a0cc4301-9474-4587-8b41-90b90b946ee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9FEB67B-472C-4065-BD62-BAFF66E18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cc4301-9474-4587-8b41-90b90b946ee2"/>
    <ds:schemaRef ds:uri="090eed4c-c060-43b5-9337-8b16ad4a9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11416</TotalTime>
  <Words>276</Words>
  <Application>Microsoft Macintosh PowerPoint</Application>
  <PresentationFormat>宽屏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ＭＳ Ｐゴシック</vt:lpstr>
      <vt:lpstr>Arial</vt:lpstr>
      <vt:lpstr>Calibri</vt:lpstr>
      <vt:lpstr>Georgia</vt:lpstr>
      <vt:lpstr>Times New Roman</vt:lpstr>
      <vt:lpstr>Theme1</vt:lpstr>
      <vt:lpstr>UOS divider slide design</vt:lpstr>
      <vt:lpstr>Find a restaurant in Canada based on reviews on Yelp</vt:lpstr>
      <vt:lpstr>Outline</vt:lpstr>
      <vt:lpstr>Project Introduction</vt:lpstr>
      <vt:lpstr>Process and techniques</vt:lpstr>
      <vt:lpstr>Process and techniques</vt:lpstr>
      <vt:lpstr>Process and techniques</vt:lpstr>
      <vt:lpstr>Process and techniques</vt:lpstr>
      <vt:lpstr>Process and techniques</vt:lpstr>
      <vt:lpstr>Process and techniques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Speaking Task 1</dc:title>
  <dc:creator>Milln L.</dc:creator>
  <cp:lastModifiedBy>su h. (hs1a18)</cp:lastModifiedBy>
  <cp:revision>377</cp:revision>
  <cp:lastPrinted>2018-12-14T17:08:28Z</cp:lastPrinted>
  <dcterms:created xsi:type="dcterms:W3CDTF">2018-08-01T14:17:48Z</dcterms:created>
  <dcterms:modified xsi:type="dcterms:W3CDTF">2019-01-07T11:31:25Z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0x010100DFF817070F72694B9F098175B48548BC</vt:lpwstr>
  </property>
</Properties>
</file>