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4"/>
    <p:sldMasterId id="2147483930" r:id="rId5"/>
  </p:sldMasterIdLst>
  <p:notesMasterIdLst>
    <p:notesMasterId r:id="rId15"/>
  </p:notesMasterIdLst>
  <p:handoutMasterIdLst>
    <p:handoutMasterId r:id="rId16"/>
  </p:handoutMasterIdLst>
  <p:sldIdLst>
    <p:sldId id="257" r:id="rId6"/>
    <p:sldId id="276" r:id="rId7"/>
    <p:sldId id="259" r:id="rId8"/>
    <p:sldId id="270" r:id="rId9"/>
    <p:sldId id="282" r:id="rId10"/>
    <p:sldId id="283" r:id="rId11"/>
    <p:sldId id="284" r:id="rId12"/>
    <p:sldId id="285" r:id="rId13"/>
    <p:sldId id="268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c. (ct2n18)" initials="tc(" lastIdx="6" clrIdx="0">
    <p:extLst>
      <p:ext uri="{19B8F6BF-5375-455C-9EA6-DF929625EA0E}">
        <p15:presenceInfo xmlns:p15="http://schemas.microsoft.com/office/powerpoint/2012/main" userId="S::ct2n18@soton.ac.uk::8135e1f3-c395-4422-9f1d-60ba7e20f2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D78"/>
    <a:srgbClr val="009193"/>
    <a:srgbClr val="76D6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5" autoAdjust="0"/>
    <p:restoredTop sz="93129"/>
  </p:normalViewPr>
  <p:slideViewPr>
    <p:cSldViewPr snapToGrid="0">
      <p:cViewPr varScale="1">
        <p:scale>
          <a:sx n="118" d="100"/>
          <a:sy n="11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84C27-AD57-441C-B8AD-E875BCDD3BE9}" type="datetimeFigureOut">
              <a:rPr lang="en-GB" smtClean="0"/>
              <a:t>06/01/2019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FD735-3F4E-48DD-AFA3-13BFE2560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34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06EAC-1067-4D47-B63A-601355133301}" type="datetimeFigureOut">
              <a:rPr kumimoji="1" lang="zh-CN" altLang="en-US" smtClean="0"/>
              <a:t>2019/1/6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50F7-B7A2-7545-B84E-205822DB80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0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05833" y="3200400"/>
            <a:ext cx="12297833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05833" y="0"/>
            <a:ext cx="12297833" cy="3276600"/>
          </a:xfrm>
          <a:prstGeom prst="rect">
            <a:avLst/>
          </a:prstGeom>
          <a:solidFill>
            <a:srgbClr val="014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4" y="381000"/>
            <a:ext cx="359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2160587"/>
          </a:xfrm>
        </p:spPr>
        <p:txBody>
          <a:bodyPr lIns="91440"/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5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19EF8-F707-9D40-A06C-5BE3A1C44859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0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4906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87611-F9F8-114D-8028-6F81FCD20BDF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4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BE56-96FA-3C4F-A9E1-F3F893D4421C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1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908050"/>
            <a:ext cx="11328400" cy="649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700213"/>
            <a:ext cx="11328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D75E7-29A2-F848-BC42-46A7FE56B666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30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-120651" y="3200400"/>
            <a:ext cx="12312651" cy="3657600"/>
          </a:xfrm>
          <a:prstGeom prst="rect">
            <a:avLst/>
          </a:prstGeom>
          <a:gradFill rotWithShape="0">
            <a:gsLst>
              <a:gs pos="0">
                <a:srgbClr val="007275"/>
              </a:gs>
              <a:gs pos="100000">
                <a:srgbClr val="008CA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-120651" y="0"/>
            <a:ext cx="12312651" cy="3276600"/>
          </a:xfrm>
          <a:prstGeom prst="rect">
            <a:avLst/>
          </a:prstGeom>
          <a:solidFill>
            <a:srgbClr val="007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pic>
        <p:nvPicPr>
          <p:cNvPr id="6" name="Picture 1033" descr="white_logo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381000"/>
            <a:ext cx="285326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31800" y="1700214"/>
            <a:ext cx="113284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93133" y="7461250"/>
            <a:ext cx="93133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735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CE020-055E-C241-A555-1541FE8800DB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54B80-363B-4D7E-83FE-75604E4BAAF0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3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D7C4-3B56-FF4F-8DEF-85C1A7D8EDA6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B7359-A3AF-4AC0-BCA7-4D887348353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2DF4C-1B9B-3646-BBB0-B15B640551DF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E461-AEAD-476C-9243-02DD1E3579DE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48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A0FA1-7C37-134E-918C-846671B2B677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B3F3-2FE9-4755-B02E-8D13ECC3567B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1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EB11-2D25-BF4A-80D2-5615E0F6EE25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D9F9-2ACB-466B-BD5C-507BC2785B9A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7434E-F1BC-4148-8F65-6113F8641CE6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7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2479-92BD-F245-9D33-BDF300BFC922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112BE-2940-4634-8D7A-A312317D12E6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3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0035-7FE9-AD41-AD1D-25F53F13F1E7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600E6-FAAB-4D28-AA6D-E8D428CDC42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8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C575-DD6F-4648-BCAC-46AE1380DE75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B0AB-9E90-4499-8086-949EE13A77E2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3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F2AEA-65D3-8E42-8473-B3D083B4E354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3F542-02FD-47FA-B0F2-8165D9882A5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7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101" y="908051"/>
            <a:ext cx="2832100" cy="5318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908051"/>
            <a:ext cx="8293100" cy="5318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80379-74C9-364D-947C-679A1A06A28E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0368-D5B8-4FCD-BAE3-6CF4F41AA1CF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4514-EC42-E444-85E2-11B80C489118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56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1C8DC-DBFB-464F-9201-53ECFE228859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5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A6864-05A3-9E4D-AC09-C45E9170A891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7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99A4A-7136-2048-A108-F3250D3046BF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1D385-1E12-004E-B0BB-6336009DCA8B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CAE94-F7F2-C448-96AA-935241267BB5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8DFA5-749D-644F-AD62-3A71D764267C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7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105833" y="0"/>
            <a:ext cx="12297833" cy="381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>
              <a:solidFill>
                <a:srgbClr val="323D43"/>
              </a:solidFill>
              <a:latin typeface="Arial" charset="0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-105833" y="3048000"/>
            <a:ext cx="12297833" cy="3810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DCDED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323D43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90223D9-8455-5943-9D81-8E061381BF7E}" type="datetime1">
              <a:rPr lang="zh-CN" altLang="en-US" smtClean="0"/>
              <a:t>2019/1/6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/>
              <a:t>Data Pie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9400" y="63087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C9BEAF4B-9227-4638-8EE0-69B8715E2AEB}" type="slidenum">
              <a:rPr lang="en-GB" smtClean="0"/>
              <a:t>‹#›</a:t>
            </a:fld>
            <a:endParaRPr lang="en-GB"/>
          </a:p>
        </p:txBody>
      </p:sp>
      <p:pic>
        <p:nvPicPr>
          <p:cNvPr id="1033" name="Picture 7" descr="marine_blue 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1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  <a:ea typeface="ＭＳ Ｐゴシック" pitchFamily="16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08050"/>
            <a:ext cx="11328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00213"/>
            <a:ext cx="113284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C38EB82A-EADA-5A4D-AED9-AED8D7665561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63087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E2A0D12-DD22-4136-90EA-57B3A83E6574}" type="slidenum">
              <a:rPr lang="en-GB">
                <a:solidFill>
                  <a:srgbClr val="323D4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323D43"/>
              </a:solidFill>
            </a:endParaRPr>
          </a:p>
        </p:txBody>
      </p:sp>
      <p:pic>
        <p:nvPicPr>
          <p:cNvPr id="2055" name="Picture 7" descr="marine_blue 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381001"/>
            <a:ext cx="288078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6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Find a restaurant in Canada based on reviews on Yelp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1800" y="3933825"/>
            <a:ext cx="11328400" cy="1752600"/>
          </a:xfrm>
        </p:spPr>
        <p:txBody>
          <a:bodyPr/>
          <a:lstStyle/>
          <a:p>
            <a:pPr algn="r"/>
            <a:r>
              <a:rPr lang="en-GB" dirty="0"/>
              <a:t>Group Name</a:t>
            </a:r>
            <a:r>
              <a:rPr lang="zh-CN" altLang="en-US" dirty="0"/>
              <a:t>： </a:t>
            </a:r>
            <a:r>
              <a:rPr lang="en-GB" dirty="0"/>
              <a:t>Data Pie</a:t>
            </a:r>
          </a:p>
          <a:p>
            <a:pPr algn="r"/>
            <a:r>
              <a:rPr lang="en-GB" dirty="0"/>
              <a:t>Date: 7 Jan 2019</a:t>
            </a:r>
          </a:p>
        </p:txBody>
      </p:sp>
    </p:spTree>
    <p:extLst>
      <p:ext uri="{BB962C8B-B14F-4D97-AF65-F5344CB8AC3E}">
        <p14:creationId xmlns:p14="http://schemas.microsoft.com/office/powerpoint/2010/main" val="42741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00213"/>
            <a:ext cx="11328400" cy="2088016"/>
          </a:xfrm>
        </p:spPr>
        <p:txBody>
          <a:bodyPr>
            <a:noAutofit/>
          </a:bodyPr>
          <a:lstStyle/>
          <a:p>
            <a:r>
              <a:rPr lang="en" altLang="zh-CN" dirty="0"/>
              <a:t>Project introduction</a:t>
            </a:r>
          </a:p>
          <a:p>
            <a:r>
              <a:rPr lang="en" altLang="zh-CN" dirty="0"/>
              <a:t>Process and techniques</a:t>
            </a:r>
          </a:p>
          <a:p>
            <a:r>
              <a:rPr lang="en" altLang="zh-CN" dirty="0"/>
              <a:t>Application </a:t>
            </a:r>
            <a:r>
              <a:rPr lang="en-US" altLang="zh-CN" dirty="0"/>
              <a:t>sample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23D2A-D5C5-DD48-8D1F-12C82957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7CAED-68BB-1E40-9514-72E1E1795203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US" altLang="zh-CN" dirty="0">
              <a:solidFill>
                <a:srgbClr val="323D43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51E4-15C9-3440-BA7E-6D275F41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17E0D-A849-9D4B-AF09-D3D65AC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2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F71F36-E587-664B-9A98-25C2B16EA8E4}"/>
              </a:ext>
            </a:extLst>
          </p:cNvPr>
          <p:cNvSpPr txBox="1"/>
          <p:nvPr/>
        </p:nvSpPr>
        <p:spPr>
          <a:xfrm>
            <a:off x="431800" y="4139564"/>
            <a:ext cx="8763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/>
              <a:t>Learning Outcomes </a:t>
            </a:r>
            <a:r>
              <a:rPr lang="en-US" altLang="zh-CN" b="1" dirty="0"/>
              <a:t>(found in </a:t>
            </a:r>
            <a:r>
              <a:rPr lang="en-US" altLang="zh-CN" b="1" dirty="0" err="1"/>
              <a:t>handin</a:t>
            </a:r>
            <a:r>
              <a:rPr lang="en-US" altLang="zh-CN" b="1" dirty="0"/>
              <a:t> system)</a:t>
            </a:r>
            <a:endParaRPr lang="en" altLang="zh-CN" dirty="0">
              <a:solidFill>
                <a:srgbClr val="FF0000"/>
              </a:solidFill>
            </a:endParaRPr>
          </a:p>
          <a:p>
            <a:r>
              <a:rPr lang="en" altLang="zh-CN" dirty="0">
                <a:solidFill>
                  <a:srgbClr val="0070C0"/>
                </a:solidFill>
              </a:rPr>
              <a:t>- fundamental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concepts</a:t>
            </a:r>
            <a:r>
              <a:rPr lang="en" altLang="zh-CN" dirty="0">
                <a:solidFill>
                  <a:srgbClr val="0070C0"/>
                </a:solidFill>
              </a:rPr>
              <a:t> and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technique</a:t>
            </a:r>
            <a:r>
              <a:rPr lang="en" altLang="zh-CN" dirty="0">
                <a:solidFill>
                  <a:srgbClr val="0070C0"/>
                </a:solidFill>
              </a:rPr>
              <a:t>s in data science</a:t>
            </a:r>
          </a:p>
          <a:p>
            <a:r>
              <a:rPr lang="en" altLang="zh-CN" dirty="0">
                <a:solidFill>
                  <a:srgbClr val="0070C0"/>
                </a:solidFill>
              </a:rPr>
              <a:t>- understanding in topics in data collection, sampling, quality assessment and repair</a:t>
            </a:r>
          </a:p>
          <a:p>
            <a:r>
              <a:rPr lang="en" altLang="zh-CN" dirty="0">
                <a:solidFill>
                  <a:srgbClr val="0070C0"/>
                </a:solidFill>
              </a:rPr>
              <a:t>- Topics in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statistical analysis </a:t>
            </a:r>
            <a:r>
              <a:rPr lang="en" altLang="zh-CN" dirty="0">
                <a:solidFill>
                  <a:srgbClr val="0070C0"/>
                </a:solidFill>
              </a:rPr>
              <a:t>and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machine learning</a:t>
            </a:r>
          </a:p>
          <a:p>
            <a:r>
              <a:rPr lang="en" altLang="zh-CN" dirty="0">
                <a:solidFill>
                  <a:srgbClr val="0070C0"/>
                </a:solidFill>
              </a:rPr>
              <a:t>- key concepts in data science: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tools</a:t>
            </a:r>
            <a:r>
              <a:rPr lang="en" altLang="zh-CN" dirty="0">
                <a:solidFill>
                  <a:srgbClr val="0070C0"/>
                </a:solidFill>
              </a:rPr>
              <a:t>, </a:t>
            </a:r>
            <a:r>
              <a:rPr lang="en" altLang="zh-CN" dirty="0">
                <a:solidFill>
                  <a:srgbClr val="0070C0"/>
                </a:solidFill>
                <a:highlight>
                  <a:srgbClr val="FFFF00"/>
                </a:highlight>
              </a:rPr>
              <a:t>approaches</a:t>
            </a:r>
            <a:r>
              <a:rPr lang="en" altLang="zh-CN" dirty="0">
                <a:solidFill>
                  <a:srgbClr val="0070C0"/>
                </a:solidFill>
              </a:rPr>
              <a:t>, and application scenarios</a:t>
            </a:r>
          </a:p>
          <a:p>
            <a:r>
              <a:rPr lang="en-GB" altLang="zh-CN" dirty="0"/>
              <a:t>	</a:t>
            </a:r>
            <a:endParaRPr lang="en-GB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What is our project about?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dirty="0"/>
              <a:t>Evaluate the rating scheme of Yelp with user reviews for restaurants in Canada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 -</a:t>
            </a:r>
            <a:r>
              <a:rPr lang="zh-CN" altLang="en-US" sz="1800" dirty="0"/>
              <a:t> </a:t>
            </a:r>
            <a:r>
              <a:rPr lang="en-US" altLang="zh-CN" sz="1800" dirty="0"/>
              <a:t>Recommend restaurants to users based on current user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/>
              <a:t>Main steps of our project</a:t>
            </a:r>
          </a:p>
          <a:p>
            <a:pPr marL="0" indent="0">
              <a:buNone/>
            </a:pPr>
            <a:r>
              <a:rPr lang="en-GB" altLang="zh-CN" dirty="0"/>
              <a:t>     </a:t>
            </a:r>
            <a:r>
              <a:rPr lang="en-GB" altLang="zh-CN" sz="1800" dirty="0"/>
              <a:t>- </a:t>
            </a:r>
            <a:r>
              <a:rPr lang="en-US" altLang="zh-CN" sz="1800" dirty="0"/>
              <a:t>Data Preprocessing and </a:t>
            </a:r>
            <a:r>
              <a:rPr lang="en" altLang="zh-CN" sz="1800" dirty="0"/>
              <a:t>Exploration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</a:t>
            </a:r>
            <a:r>
              <a:rPr lang="en" altLang="zh-CN" sz="1800" dirty="0" err="1"/>
              <a:t>Setiment</a:t>
            </a:r>
            <a:r>
              <a:rPr lang="en" altLang="zh-CN" sz="1800" dirty="0"/>
              <a:t> Analysis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" altLang="zh-CN" sz="1800" dirty="0"/>
              <a:t>Rating and Recommend system building and evaluation</a:t>
            </a:r>
          </a:p>
          <a:p>
            <a:pPr marL="0" indent="0">
              <a:buNone/>
            </a:pPr>
            <a:r>
              <a:rPr lang="en-GB" altLang="zh-CN" sz="1800" dirty="0"/>
              <a:t>      - </a:t>
            </a:r>
            <a:r>
              <a:rPr lang="en" altLang="zh-CN" sz="1800" dirty="0"/>
              <a:t>Visualization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3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D5014-C264-AA4B-A067-73CF546D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11942-4210-9248-A83C-90CE7CE8CF7F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1C636-D0E0-024A-957E-4F8A8BC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Data preprocessing</a:t>
            </a:r>
          </a:p>
          <a:p>
            <a:pPr marL="0" indent="0">
              <a:buNone/>
            </a:pPr>
            <a:r>
              <a:rPr lang="en" altLang="zh-CN" sz="1800" dirty="0"/>
              <a:t>    </a:t>
            </a:r>
            <a:r>
              <a:rPr lang="en-GB" altLang="zh-CN" sz="1800" dirty="0"/>
              <a:t>  - </a:t>
            </a:r>
            <a:r>
              <a:rPr lang="en-US" altLang="zh-CN" sz="1800" dirty="0"/>
              <a:t>Data collection : Three Yelp datasets</a:t>
            </a:r>
            <a:r>
              <a:rPr lang="zh-CN" altLang="en-US" sz="1800" dirty="0"/>
              <a:t> </a:t>
            </a:r>
            <a:r>
              <a:rPr lang="en-US" altLang="zh-CN" sz="1800" dirty="0"/>
              <a:t>(188k restaurants info, 152k user info and 5997k reviews)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- Data cleaning : Remove irrelevant  words  from reviews, keep data of cities in Canada which have </a:t>
            </a:r>
          </a:p>
          <a:p>
            <a:pPr marL="0" indent="0"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                             more than 500  restaurants (Year: 2015 – 2018)</a:t>
            </a:r>
          </a:p>
          <a:p>
            <a:r>
              <a:rPr lang="en" altLang="zh-CN" dirty="0"/>
              <a:t>Data Exploration </a:t>
            </a:r>
          </a:p>
          <a:p>
            <a:pPr marL="0" indent="0">
              <a:buNone/>
            </a:pPr>
            <a:r>
              <a:rPr lang="en" altLang="zh-CN" sz="1800" dirty="0"/>
              <a:t>      </a:t>
            </a:r>
            <a:r>
              <a:rPr lang="en-GB" altLang="zh-CN" sz="1800" dirty="0"/>
              <a:t>- Filter Top 50 restaurants with most reviews </a:t>
            </a:r>
          </a:p>
          <a:p>
            <a:pPr marL="0" indent="0">
              <a:buNone/>
            </a:pPr>
            <a:r>
              <a:rPr lang="en-GB" altLang="zh-CN" sz="1800" dirty="0"/>
              <a:t>      - Explore the relationship between ratings of these 50 restaurants and the amount of reviews</a:t>
            </a:r>
          </a:p>
          <a:p>
            <a:pPr marL="0" indent="0">
              <a:buNone/>
            </a:pPr>
            <a:r>
              <a:rPr lang="en-GB" altLang="zh-CN" sz="1800" dirty="0"/>
              <a:t>         (Method: </a:t>
            </a:r>
            <a:r>
              <a:rPr lang="en" altLang="zh-CN" sz="1800" dirty="0"/>
              <a:t>Pearson product-moment correlation coefficient)</a:t>
            </a:r>
          </a:p>
          <a:p>
            <a:pPr marL="0" indent="0">
              <a:buNone/>
            </a:pPr>
            <a:r>
              <a:rPr lang="en" altLang="zh-CN" sz="1800" dirty="0"/>
              <a:t>      - Extract key words of restaurants to find Top </a:t>
            </a:r>
            <a:r>
              <a:rPr lang="en-US" altLang="zh-CN" sz="1800" dirty="0"/>
              <a:t>20</a:t>
            </a:r>
            <a:r>
              <a:rPr lang="zh-CN" altLang="en-US" sz="1800" dirty="0"/>
              <a:t> </a:t>
            </a:r>
            <a:r>
              <a:rPr lang="en-US" altLang="zh-CN" sz="1800" dirty="0"/>
              <a:t>popular types of restaurants in Canada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4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8851-1337-794D-959E-3B53C5FCA438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Setiment</a:t>
            </a:r>
            <a:r>
              <a:rPr lang="en" altLang="zh-CN" dirty="0"/>
              <a:t> Analysis</a:t>
            </a:r>
          </a:p>
          <a:p>
            <a:pPr marL="0" indent="0">
              <a:buNone/>
            </a:pPr>
            <a:r>
              <a:rPr lang="en" altLang="zh-CN" sz="1800" dirty="0"/>
              <a:t>      - ﻿ Feature engineering: use </a:t>
            </a:r>
            <a:r>
              <a:rPr lang="en" altLang="zh-CN" sz="1800" dirty="0" err="1"/>
              <a:t>Tf-idf</a:t>
            </a:r>
            <a:r>
              <a:rPr lang="en" altLang="zh-CN" sz="1800" dirty="0"/>
              <a:t> to vectorize train dataset and transform test set</a:t>
            </a:r>
          </a:p>
          <a:p>
            <a:pPr marL="0" indent="0">
              <a:buNone/>
            </a:pPr>
            <a:r>
              <a:rPr lang="en" altLang="zh-CN" sz="1800" dirty="0"/>
              <a:t>      - ﻿ Test vocabulary with a random review</a:t>
            </a:r>
          </a:p>
          <a:p>
            <a:pPr marL="0" indent="0">
              <a:buNone/>
            </a:pPr>
            <a:r>
              <a:rPr lang="en" altLang="zh-CN" sz="1800" dirty="0"/>
              <a:t>      - B</a:t>
            </a:r>
            <a:r>
              <a:rPr lang="en-US" altLang="zh-CN" sz="1800" dirty="0" err="1"/>
              <a:t>uild</a:t>
            </a:r>
            <a:r>
              <a:rPr lang="en-US" altLang="zh-CN" sz="1800" dirty="0"/>
              <a:t> model to predict rate based on reviews with comparison of three classifiers:</a:t>
            </a:r>
          </a:p>
          <a:p>
            <a:pPr marL="0" indent="0">
              <a:buNone/>
            </a:pPr>
            <a:r>
              <a:rPr lang="en-US" altLang="zh-CN" sz="1800" dirty="0"/>
              <a:t>         Naive Bayes, Logistic Regression and Random Forest</a:t>
            </a:r>
          </a:p>
          <a:p>
            <a:pPr marL="0" indent="0">
              <a:buNone/>
            </a:pPr>
            <a:r>
              <a:rPr lang="en-US" altLang="zh-CN" sz="1800" dirty="0"/>
              <a:t>      - Verify classifiers by cross validation</a:t>
            </a:r>
          </a:p>
          <a:p>
            <a:pPr marL="0" indent="0">
              <a:buNone/>
            </a:pPr>
            <a:r>
              <a:rPr lang="en-US" altLang="zh-CN" sz="1800" dirty="0"/>
              <a:t>      - Use grid search to find best predictable classifier</a:t>
            </a:r>
          </a:p>
          <a:p>
            <a:pPr marL="0" indent="0">
              <a:buNone/>
            </a:pPr>
            <a:r>
              <a:rPr lang="en-US" altLang="zh-CN" sz="1800" dirty="0"/>
              <a:t>      - Reduce dimensions by PCA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5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CF1437-4BB3-4948-8115-C1EAA1974ADB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8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00213"/>
            <a:ext cx="11760200" cy="4525962"/>
          </a:xfrm>
        </p:spPr>
        <p:txBody>
          <a:bodyPr/>
          <a:lstStyle/>
          <a:p>
            <a:r>
              <a:rPr lang="en" altLang="zh-CN" dirty="0"/>
              <a:t>Clustering and building rating system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 Task description: 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Existing rating system is not completely reasonable according to </a:t>
            </a:r>
            <a:r>
              <a:rPr lang="en-GB" altLang="zh-CN" sz="1800" dirty="0">
                <a:solidFill>
                  <a:srgbClr val="FF0000"/>
                </a:solidFill>
              </a:rPr>
              <a:t>precious</a:t>
            </a:r>
            <a:r>
              <a:rPr lang="en-GB" altLang="zh-CN" sz="1800" dirty="0"/>
              <a:t> analysis. </a:t>
            </a:r>
          </a:p>
          <a:p>
            <a:pPr marL="0" indent="0">
              <a:buNone/>
            </a:pPr>
            <a:r>
              <a:rPr lang="zh-CN" altLang="en-US" sz="1800" dirty="0"/>
              <a:t>         </a:t>
            </a:r>
            <a:r>
              <a:rPr lang="en-GB" altLang="zh-CN" sz="1800" dirty="0"/>
              <a:t>In this step, we replace it</a:t>
            </a:r>
            <a:r>
              <a:rPr lang="zh-CN" altLang="en-US" sz="1800" dirty="0"/>
              <a:t> </a:t>
            </a:r>
            <a:r>
              <a:rPr lang="en-GB" altLang="zh-CN" sz="1800" dirty="0"/>
              <a:t>with new clustering methods (K-Means). Then compare to what extent the</a:t>
            </a:r>
          </a:p>
          <a:p>
            <a:pPr marL="0" indent="0">
              <a:buNone/>
            </a:pPr>
            <a:r>
              <a:rPr lang="en-GB" altLang="zh-CN" sz="1800" dirty="0"/>
              <a:t>         reviews and new clusters match with each other in existing rating system.</a:t>
            </a:r>
            <a:endParaRPr lang="en" altLang="zh-CN" sz="1800" dirty="0"/>
          </a:p>
          <a:p>
            <a:pPr marL="0" indent="0">
              <a:buNone/>
            </a:pPr>
            <a:r>
              <a:rPr lang="en-GB" altLang="zh-CN" sz="1800" dirty="0"/>
              <a:t>      - Cluster </a:t>
            </a:r>
            <a:r>
              <a:rPr lang="en-US" altLang="zh-CN" sz="1800" dirty="0"/>
              <a:t>process: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GB" altLang="zh-CN" sz="1800" dirty="0"/>
              <a:t>1. convert reviews to 2 clusters</a:t>
            </a:r>
          </a:p>
          <a:p>
            <a:pPr marL="0" indent="0">
              <a:buNone/>
            </a:pPr>
            <a:r>
              <a:rPr lang="en-GB" altLang="zh-CN" sz="1800" dirty="0"/>
              <a:t>         2. convert reviews to 3 clusters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</a:t>
            </a:r>
            <a:r>
              <a:rPr lang="en-GB" altLang="zh-CN" sz="1800" dirty="0"/>
              <a:t>- Conclusion: New clusters have a better performance in presenting relationship between reviews and clusters</a:t>
            </a:r>
          </a:p>
          <a:p>
            <a:pPr marL="0" indent="0">
              <a:buNone/>
            </a:pPr>
            <a:endParaRPr lang="en-GB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6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235E23-ADC1-9546-ADFC-ADD0DD6495BA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242199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Recommend system building</a:t>
            </a:r>
          </a:p>
          <a:p>
            <a:pPr marL="0" indent="0">
              <a:buNone/>
            </a:pPr>
            <a:r>
              <a:rPr lang="zh-CN" altLang="en-US" sz="1800" dirty="0"/>
              <a:t>      </a:t>
            </a:r>
            <a:r>
              <a:rPr lang="en" altLang="zh-CN" sz="1800" dirty="0"/>
              <a:t>- ﻿Recommend restaurants to existing users</a:t>
            </a:r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Approach: </a:t>
            </a:r>
            <a:r>
              <a:rPr lang="en-GB" altLang="zh-CN" sz="1800" dirty="0"/>
              <a:t>Item - Item Collaborative Filter</a:t>
            </a:r>
            <a:r>
              <a:rPr lang="en-US" altLang="zh-CN" sz="1800" dirty="0"/>
              <a:t>, </a:t>
            </a:r>
            <a:r>
              <a:rPr lang="en-GB" altLang="zh-CN" sz="1800" dirty="0"/>
              <a:t>Matrix Factorization-NMF</a:t>
            </a:r>
            <a:r>
              <a:rPr lang="en-US" altLang="zh-CN" sz="1800" dirty="0"/>
              <a:t>, </a:t>
            </a:r>
            <a:r>
              <a:rPr lang="en-GB" altLang="zh-CN" sz="1800" dirty="0"/>
              <a:t>Matrix Factorization-SVD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- Compare the performance</a:t>
            </a:r>
          </a:p>
          <a:p>
            <a:pPr marL="0" indent="0">
              <a:buNone/>
            </a:pPr>
            <a:r>
              <a:rPr lang="en-US" altLang="zh-CN" sz="1800" dirty="0"/>
              <a:t>         1. Select one user randomly </a:t>
            </a:r>
          </a:p>
          <a:p>
            <a:pPr marL="0" indent="0">
              <a:buNone/>
            </a:pPr>
            <a:r>
              <a:rPr lang="en-US" altLang="zh-CN" sz="1800" dirty="0"/>
              <a:t>         2. Provide them with top ten recommendations</a:t>
            </a:r>
          </a:p>
          <a:p>
            <a:pPr marL="0" indent="0">
              <a:buNone/>
            </a:pPr>
            <a:r>
              <a:rPr lang="en-US" altLang="zh-CN" sz="1800" dirty="0"/>
              <a:t>         3. Compare the common categories from user rated restaurants and recommended restaurants</a:t>
            </a:r>
          </a:p>
          <a:p>
            <a:pPr marL="0" indent="0">
              <a:buNone/>
            </a:pPr>
            <a:r>
              <a:rPr lang="en-US" altLang="zh-CN" sz="1800" dirty="0"/>
              <a:t>      - Conclusion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da-DK" altLang="zh-CN" sz="1800" dirty="0"/>
              <a:t>SVD </a:t>
            </a:r>
            <a:r>
              <a:rPr lang="da-DK" altLang="zh-CN" sz="1800" dirty="0" err="1"/>
              <a:t>recommend</a:t>
            </a:r>
            <a:r>
              <a:rPr lang="da-DK" altLang="zh-CN" sz="1800" dirty="0"/>
              <a:t> system have the </a:t>
            </a:r>
            <a:r>
              <a:rPr lang="da-DK" altLang="zh-CN" sz="1800" dirty="0" err="1"/>
              <a:t>best</a:t>
            </a:r>
            <a:r>
              <a:rPr lang="da-DK" altLang="zh-CN" sz="1800" dirty="0"/>
              <a:t> performance with the fastest </a:t>
            </a:r>
            <a:r>
              <a:rPr lang="da-DK" altLang="zh-CN" sz="1800" dirty="0" err="1"/>
              <a:t>computational</a:t>
            </a:r>
            <a:r>
              <a:rPr lang="da-DK" altLang="zh-CN" sz="1800" dirty="0"/>
              <a:t> speed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endParaRPr lang="en-GB" altLang="zh-CN" sz="1800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7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B36784-B59B-BB46-A3CF-F45C2613FAAD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dirty="0">
                <a:solidFill>
                  <a:srgbClr val="323D43"/>
                </a:solidFill>
              </a:rPr>
              <a:t>Data Pie</a:t>
            </a:r>
          </a:p>
        </p:txBody>
      </p:sp>
    </p:spTree>
    <p:extLst>
      <p:ext uri="{BB962C8B-B14F-4D97-AF65-F5344CB8AC3E}">
        <p14:creationId xmlns:p14="http://schemas.microsoft.com/office/powerpoint/2010/main" val="190511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Process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and explanation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</a:t>
            </a:r>
            <a:r>
              <a:rPr lang="en-US" altLang="zh-CN" sz="1800" dirty="0"/>
              <a:t>A</a:t>
            </a:r>
            <a:endParaRPr lang="en" altLang="zh-CN" sz="1800" dirty="0"/>
          </a:p>
          <a:p>
            <a:pPr marL="0" indent="0">
              <a:buNone/>
            </a:pPr>
            <a:r>
              <a:rPr lang="en" altLang="zh-CN" sz="1800" dirty="0"/>
              <a:t>      - ﻿B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54B80-363B-4D7E-83FE-75604E4BAAF0}" type="slidenum">
              <a:rPr lang="en-GB" smtClean="0">
                <a:solidFill>
                  <a:srgbClr val="323D43"/>
                </a:solidFill>
              </a:rPr>
              <a:pPr>
                <a:defRPr/>
              </a:pPr>
              <a:t>8</a:t>
            </a:fld>
            <a:endParaRPr lang="en-GB">
              <a:solidFill>
                <a:srgbClr val="323D43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741E7-DE11-694A-A89B-93FEC9D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AEAC-E442-6B46-990F-66BE9AECC5D6}" type="datetime1">
              <a:rPr lang="zh-CN" altLang="en-US" smtClean="0">
                <a:solidFill>
                  <a:srgbClr val="323D43"/>
                </a:solidFill>
              </a:rPr>
              <a:t>2019/1/6</a:t>
            </a:fld>
            <a:endParaRPr lang="en-GB" dirty="0">
              <a:solidFill>
                <a:srgbClr val="323D43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18E43-C577-944C-8B2B-A9F05786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>
                <a:solidFill>
                  <a:srgbClr val="323D43"/>
                </a:solidFill>
              </a:rPr>
              <a:t>Data Pie</a:t>
            </a:r>
            <a:endParaRPr lang="en-GB" dirty="0">
              <a:solidFill>
                <a:srgbClr val="323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8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T</a:t>
            </a:r>
            <a:r>
              <a:rPr lang="en-US" altLang="zh-CN" dirty="0"/>
              <a:t>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en-GB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9C9412-4CB4-244C-92DD-A6F38042B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604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uos_ppt__template_v7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v7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_ppt__template_v7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DFE133C3-F19D-9245-BC5C-2D9E3CF197C4}"/>
    </a:ext>
  </a:extLst>
</a:theme>
</file>

<file path=ppt/theme/theme2.xml><?xml version="1.0" encoding="utf-8"?>
<a:theme xmlns:a="http://schemas.openxmlformats.org/drawingml/2006/main" name="UOS divider slide design">
  <a:themeElements>
    <a:clrScheme name="UOS divider slide design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6" charset="0"/>
            <a:ea typeface="ＭＳ Ｐゴシック" pitchFamily="16" charset="-128"/>
          </a:defRPr>
        </a:defPPr>
      </a:lstStyle>
    </a:ln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peaking Task 1 -" id="{319AA20A-DB36-A74E-876A-33A29454B8AA}" vid="{8ADE57BF-7333-5447-953C-1CABC41FD60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817070F72694B9F098175B48548BC" ma:contentTypeVersion="9" ma:contentTypeDescription="Create a new document." ma:contentTypeScope="" ma:versionID="78f13135a436ba82c2b5caa041774ea8">
  <xsd:schema xmlns:xsd="http://www.w3.org/2001/XMLSchema" xmlns:xs="http://www.w3.org/2001/XMLSchema" xmlns:p="http://schemas.microsoft.com/office/2006/metadata/properties" xmlns:ns2="a0cc4301-9474-4587-8b41-90b90b946ee2" xmlns:ns3="090eed4c-c060-43b5-9337-8b16ad4a91e9" targetNamespace="http://schemas.microsoft.com/office/2006/metadata/properties" ma:root="true" ma:fieldsID="492998a318470baed3b527ace95ccf65" ns2:_="" ns3:_="">
    <xsd:import namespace="a0cc4301-9474-4587-8b41-90b90b946ee2"/>
    <xsd:import namespace="090eed4c-c060-43b5-9337-8b16ad4a91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c4301-9474-4587-8b41-90b90b946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0eed4c-c060-43b5-9337-8b16ad4a9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85CE61-9316-4638-AADE-AE0A6D8503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90eed4c-c060-43b5-9337-8b16ad4a91e9"/>
    <ds:schemaRef ds:uri="http://purl.org/dc/elements/1.1/"/>
    <ds:schemaRef ds:uri="http://schemas.microsoft.com/office/2006/metadata/properties"/>
    <ds:schemaRef ds:uri="a0cc4301-9474-4587-8b41-90b90b946ee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FEB67B-472C-4065-BD62-BAFF66E18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cc4301-9474-4587-8b41-90b90b946ee2"/>
    <ds:schemaRef ds:uri="090eed4c-c060-43b5-9337-8b16ad4a9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B77E98-EC93-4A37-BD88-B1132857C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11306</TotalTime>
  <Words>314</Words>
  <Application>Microsoft Macintosh PowerPoint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Georgia</vt:lpstr>
      <vt:lpstr>Theme1</vt:lpstr>
      <vt:lpstr>UOS divider slide design</vt:lpstr>
      <vt:lpstr>Find a restaurant in Canada based on reviews on Yelp</vt:lpstr>
      <vt:lpstr>Outline</vt:lpstr>
      <vt:lpstr>Project Introduction</vt:lpstr>
      <vt:lpstr>Process and techniques</vt:lpstr>
      <vt:lpstr>Process and techniques</vt:lpstr>
      <vt:lpstr>Process and techniques</vt:lpstr>
      <vt:lpstr>Process and techniques</vt:lpstr>
      <vt:lpstr>Process and techniques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Speaking Task 1</dc:title>
  <dc:creator>Milln L.</dc:creator>
  <cp:lastModifiedBy>tian c. (ct2n18)</cp:lastModifiedBy>
  <cp:revision>358</cp:revision>
  <cp:lastPrinted>2018-12-14T17:08:28Z</cp:lastPrinted>
  <dcterms:created xsi:type="dcterms:W3CDTF">2018-08-01T14:17:48Z</dcterms:created>
  <dcterms:modified xsi:type="dcterms:W3CDTF">2019-01-06T23:06:30Z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0x010100DFF817070F72694B9F098175B48548BC</vt:lpwstr>
  </property>
</Properties>
</file>