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72" r:id="rId3"/>
    <p:sldId id="257" r:id="rId4"/>
    <p:sldId id="260" r:id="rId5"/>
    <p:sldId id="261" r:id="rId6"/>
    <p:sldId id="273" r:id="rId7"/>
    <p:sldId id="277" r:id="rId8"/>
    <p:sldId id="267" r:id="rId9"/>
    <p:sldId id="278" r:id="rId10"/>
    <p:sldId id="279" r:id="rId11"/>
    <p:sldId id="280" r:id="rId12"/>
    <p:sldId id="271" r:id="rId13"/>
  </p:sldIdLst>
  <p:sldSz cx="9144000" cy="5143500" type="screen16x9"/>
  <p:notesSz cx="6858000" cy="9144000"/>
  <p:embeddedFontLst>
    <p:embeddedFont>
      <p:font typeface="Inter" panose="020B0604020202020204" charset="0"/>
      <p:regular r:id="rId15"/>
      <p:bold r:id="rId16"/>
    </p:embeddedFont>
    <p:embeddedFont>
      <p:font typeface="League Spartan"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49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SLIDES_API21453535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SLIDES_API21453535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SLIDES_API2145353514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SLIDES_API2145353514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SLIDES_API214535351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SLIDES_API214535351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SLIDES_API214535351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SLIDES_API214535351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SLIDES_API2145353514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SLIDES_API214535351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SLIDES_API2145353514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SLIDES_API214535351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78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SLIDES_API214535351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SLIDES_API214535351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SLIDES_API214535351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SLIDES_API214535351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6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SLIDES_API214535351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SLIDES_API214535351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8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SLIDES_API214535351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SLIDES_API214535351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49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b="1" dirty="0">
                <a:solidFill>
                  <a:srgbClr val="000000"/>
                </a:solidFill>
                <a:latin typeface="League Spartan"/>
                <a:ea typeface="League Spartan"/>
                <a:cs typeface="League Spartan"/>
                <a:sym typeface="League Spartan"/>
              </a:rPr>
              <a:t>Parkinson’s Disease Detection </a:t>
            </a:r>
            <a:endParaRPr sz="4000" b="1" dirty="0">
              <a:solidFill>
                <a:srgbClr val="000000"/>
              </a:solidFill>
              <a:latin typeface="League Spartan"/>
              <a:ea typeface="League Spartan"/>
              <a:cs typeface="League Spartan"/>
              <a:sym typeface="League Spartan"/>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dirty="0">
                <a:solidFill>
                  <a:srgbClr val="000000"/>
                </a:solidFill>
                <a:latin typeface="Inter"/>
                <a:ea typeface="Inter"/>
                <a:cs typeface="Inter"/>
                <a:sym typeface="Inter"/>
              </a:rPr>
              <a:t>Innovative Diagnostic Tool Using Vocal Features</a:t>
            </a:r>
            <a:endParaRPr sz="1400" dirty="0">
              <a:solidFill>
                <a:srgbClr val="000000"/>
              </a:solidFill>
              <a:latin typeface="Inter"/>
              <a:ea typeface="Inter"/>
              <a:cs typeface="Inter"/>
              <a:sym typeface="Inter"/>
            </a:endParaRPr>
          </a:p>
        </p:txBody>
      </p:sp>
      <p:sp>
        <p:nvSpPr>
          <p:cNvPr id="56" name="Google Shape;56;p13"/>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 name="Google Shape;55;p13">
            <a:extLst>
              <a:ext uri="{FF2B5EF4-FFF2-40B4-BE49-F238E27FC236}">
                <a16:creationId xmlns:a16="http://schemas.microsoft.com/office/drawing/2014/main" id="{7740252C-58EB-BED0-0694-0346217570F9}"/>
              </a:ext>
            </a:extLst>
          </p:cNvPr>
          <p:cNvSpPr txBox="1">
            <a:spLocks/>
          </p:cNvSpPr>
          <p:nvPr/>
        </p:nvSpPr>
        <p:spPr>
          <a:xfrm>
            <a:off x="311700" y="3452950"/>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nSpc>
                <a:spcPct val="200000"/>
              </a:lnSpc>
            </a:pPr>
            <a:r>
              <a:rPr lang="en-US" sz="1100" u="sng" dirty="0">
                <a:solidFill>
                  <a:srgbClr val="000000"/>
                </a:solidFill>
                <a:latin typeface="Inter"/>
                <a:ea typeface="Inter"/>
                <a:cs typeface="Inter"/>
                <a:sym typeface="Inter"/>
              </a:rPr>
              <a:t>TEAM MEMBERS</a:t>
            </a:r>
          </a:p>
          <a:p>
            <a:pPr marL="0" indent="0">
              <a:lnSpc>
                <a:spcPct val="200000"/>
              </a:lnSpc>
            </a:pPr>
            <a:r>
              <a:rPr lang="en-US" sz="900" dirty="0">
                <a:solidFill>
                  <a:srgbClr val="000000"/>
                </a:solidFill>
                <a:latin typeface="Inter"/>
                <a:ea typeface="Inter"/>
                <a:cs typeface="Inter"/>
                <a:sym typeface="Inter"/>
              </a:rPr>
              <a:t>HARSHITH REDDY BODDIREDDY</a:t>
            </a:r>
          </a:p>
          <a:p>
            <a:pPr marL="0" indent="0">
              <a:lnSpc>
                <a:spcPct val="200000"/>
              </a:lnSpc>
            </a:pPr>
            <a:r>
              <a:rPr lang="en-US" sz="900" dirty="0">
                <a:solidFill>
                  <a:srgbClr val="000000"/>
                </a:solidFill>
                <a:latin typeface="Inter"/>
                <a:ea typeface="Inter"/>
                <a:cs typeface="Inter"/>
                <a:sym typeface="Inter"/>
              </a:rPr>
              <a:t>PRANAY DATTA KAVUKUNTLA</a:t>
            </a:r>
          </a:p>
        </p:txBody>
      </p:sp>
      <p:cxnSp>
        <p:nvCxnSpPr>
          <p:cNvPr id="4" name="Straight Connector 3">
            <a:extLst>
              <a:ext uri="{FF2B5EF4-FFF2-40B4-BE49-F238E27FC236}">
                <a16:creationId xmlns:a16="http://schemas.microsoft.com/office/drawing/2014/main" id="{677549D0-D8CA-293A-A9D8-3E55CEA72B28}"/>
              </a:ext>
            </a:extLst>
          </p:cNvPr>
          <p:cNvCxnSpPr>
            <a:cxnSpLocks/>
          </p:cNvCxnSpPr>
          <p:nvPr/>
        </p:nvCxnSpPr>
        <p:spPr>
          <a:xfrm flipV="1">
            <a:off x="1206500" y="2788663"/>
            <a:ext cx="6838950" cy="8512"/>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98500" y="611786"/>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00"/>
                </a:solidFill>
                <a:latin typeface="League Spartan"/>
                <a:ea typeface="League Spartan"/>
                <a:cs typeface="League Spartan"/>
                <a:sym typeface="League Spartan"/>
              </a:rPr>
              <a:t>Performance Statistics</a:t>
            </a:r>
          </a:p>
        </p:txBody>
      </p:sp>
      <p:sp>
        <p:nvSpPr>
          <p:cNvPr id="152" name="Google Shape;152;p24"/>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5" name="Google Shape;155;p24"/>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sp>
        <p:nvSpPr>
          <p:cNvPr id="4" name="TextBox 3">
            <a:extLst>
              <a:ext uri="{FF2B5EF4-FFF2-40B4-BE49-F238E27FC236}">
                <a16:creationId xmlns:a16="http://schemas.microsoft.com/office/drawing/2014/main" id="{37D3E5B7-A65B-8057-B321-CF55ABA346F7}"/>
              </a:ext>
            </a:extLst>
          </p:cNvPr>
          <p:cNvSpPr txBox="1"/>
          <p:nvPr/>
        </p:nvSpPr>
        <p:spPr>
          <a:xfrm>
            <a:off x="698500" y="1707472"/>
            <a:ext cx="4445100" cy="2123658"/>
          </a:xfrm>
          <a:prstGeom prst="rect">
            <a:avLst/>
          </a:prstGeom>
          <a:noFill/>
        </p:spPr>
        <p:txBody>
          <a:bodyPr wrap="square">
            <a:spAutoFit/>
          </a:bodyPr>
          <a:lstStyle/>
          <a:p>
            <a:r>
              <a:rPr lang="en-US" sz="1100" b="1" u="sng" dirty="0"/>
              <a:t>KFOLD VALIDATION WITH 5 FOLDS</a:t>
            </a:r>
            <a:br>
              <a:rPr lang="en-US" sz="1100" dirty="0"/>
            </a:br>
            <a:endParaRPr lang="en-US" sz="1100" dirty="0"/>
          </a:p>
          <a:p>
            <a:pPr marL="171450" indent="-171450" algn="just">
              <a:buFont typeface="Arial" panose="020B0604020202020204" pitchFamily="34" charset="0"/>
              <a:buChar char="•"/>
            </a:pPr>
            <a:r>
              <a:rPr lang="en-US" sz="1100" dirty="0"/>
              <a:t>This plot displays the importance of each feature used by the XGBoost model in making predictions. Features are ranked by their scores on the x-axis, showing their relative importance in the model.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Higher bars represent features that have more significant impacts on the model’s decisions, helping us focus on the most relevant factors for Parkinson's disease detection. This analysis is essential for refining the model and understanding which vocal features are most indicative of the disease.</a:t>
            </a:r>
          </a:p>
        </p:txBody>
      </p:sp>
      <p:pic>
        <p:nvPicPr>
          <p:cNvPr id="5" name="Picture 4">
            <a:extLst>
              <a:ext uri="{FF2B5EF4-FFF2-40B4-BE49-F238E27FC236}">
                <a16:creationId xmlns:a16="http://schemas.microsoft.com/office/drawing/2014/main" id="{CCACA0BA-BBED-C90D-4B8B-AB707ACAD752}"/>
              </a:ext>
            </a:extLst>
          </p:cNvPr>
          <p:cNvPicPr>
            <a:picLocks noChangeAspect="1"/>
          </p:cNvPicPr>
          <p:nvPr/>
        </p:nvPicPr>
        <p:blipFill>
          <a:blip r:embed="rId4"/>
          <a:stretch>
            <a:fillRect/>
          </a:stretch>
        </p:blipFill>
        <p:spPr>
          <a:xfrm>
            <a:off x="5632250" y="2360520"/>
            <a:ext cx="3343816" cy="817562"/>
          </a:xfrm>
          <a:prstGeom prst="rect">
            <a:avLst/>
          </a:prstGeom>
        </p:spPr>
      </p:pic>
    </p:spTree>
    <p:extLst>
      <p:ext uri="{BB962C8B-B14F-4D97-AF65-F5344CB8AC3E}">
        <p14:creationId xmlns:p14="http://schemas.microsoft.com/office/powerpoint/2010/main" val="3097444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98500" y="611786"/>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00"/>
                </a:solidFill>
                <a:latin typeface="League Spartan"/>
                <a:ea typeface="League Spartan"/>
                <a:cs typeface="League Spartan"/>
                <a:sym typeface="League Spartan"/>
              </a:rPr>
              <a:t>Performance Statistics</a:t>
            </a:r>
          </a:p>
        </p:txBody>
      </p:sp>
      <p:sp>
        <p:nvSpPr>
          <p:cNvPr id="152" name="Google Shape;152;p24"/>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5" name="Google Shape;155;p24"/>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sp>
        <p:nvSpPr>
          <p:cNvPr id="4" name="TextBox 3">
            <a:extLst>
              <a:ext uri="{FF2B5EF4-FFF2-40B4-BE49-F238E27FC236}">
                <a16:creationId xmlns:a16="http://schemas.microsoft.com/office/drawing/2014/main" id="{37D3E5B7-A65B-8057-B321-CF55ABA346F7}"/>
              </a:ext>
            </a:extLst>
          </p:cNvPr>
          <p:cNvSpPr txBox="1"/>
          <p:nvPr/>
        </p:nvSpPr>
        <p:spPr>
          <a:xfrm>
            <a:off x="984300" y="1686444"/>
            <a:ext cx="3873500" cy="1828443"/>
          </a:xfrm>
          <a:prstGeom prst="rect">
            <a:avLst/>
          </a:prstGeom>
          <a:noFill/>
        </p:spPr>
        <p:txBody>
          <a:bodyPr wrap="square">
            <a:spAutoFit/>
          </a:bodyPr>
          <a:lstStyle/>
          <a:p>
            <a:r>
              <a:rPr lang="en-US" sz="1100" b="1" u="sng" dirty="0"/>
              <a:t>MODEL PERFOMANCE STATISTICS</a:t>
            </a:r>
            <a:br>
              <a:rPr lang="en-US" sz="1100" dirty="0"/>
            </a:br>
            <a:endParaRPr lang="en-US" sz="1100" dirty="0"/>
          </a:p>
          <a:p>
            <a:pPr marL="171450" indent="-171450" algn="just">
              <a:buFont typeface="Arial" panose="020B0604020202020204" pitchFamily="34" charset="0"/>
              <a:buChar char="•"/>
            </a:pPr>
            <a:r>
              <a:rPr lang="en-US" sz="1100" dirty="0"/>
              <a:t>This slide highlights the overall performance of our XGBoost classifier, with an accuracy score of 97.4359%. The classification report provides detailed metrics including precision, recall, and F1-score for each class. These metrics illustrate the model's effectiveness in accurately identifying and classifying cases of Parkinson's disease, ensuring high reliability for clinical use.</a:t>
            </a:r>
          </a:p>
        </p:txBody>
      </p:sp>
      <p:pic>
        <p:nvPicPr>
          <p:cNvPr id="2" name="Picture 1">
            <a:extLst>
              <a:ext uri="{FF2B5EF4-FFF2-40B4-BE49-F238E27FC236}">
                <a16:creationId xmlns:a16="http://schemas.microsoft.com/office/drawing/2014/main" id="{535EB8F4-1D19-E032-3863-6B47E3CBB8A7}"/>
              </a:ext>
            </a:extLst>
          </p:cNvPr>
          <p:cNvPicPr>
            <a:picLocks noChangeAspect="1"/>
          </p:cNvPicPr>
          <p:nvPr/>
        </p:nvPicPr>
        <p:blipFill>
          <a:blip r:embed="rId4"/>
          <a:stretch>
            <a:fillRect/>
          </a:stretch>
        </p:blipFill>
        <p:spPr>
          <a:xfrm>
            <a:off x="5261533" y="1790520"/>
            <a:ext cx="3490712" cy="1620292"/>
          </a:xfrm>
          <a:prstGeom prst="rect">
            <a:avLst/>
          </a:prstGeom>
        </p:spPr>
      </p:pic>
    </p:spTree>
    <p:extLst>
      <p:ext uri="{BB962C8B-B14F-4D97-AF65-F5344CB8AC3E}">
        <p14:creationId xmlns:p14="http://schemas.microsoft.com/office/powerpoint/2010/main" val="181066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League Spartan"/>
                <a:ea typeface="League Spartan"/>
                <a:cs typeface="League Spartan"/>
                <a:sym typeface="League Spartan"/>
              </a:rPr>
              <a:t>Conclusions</a:t>
            </a:r>
            <a:endParaRPr sz="2400" b="1">
              <a:solidFill>
                <a:srgbClr val="000000"/>
              </a:solidFill>
              <a:latin typeface="League Spartan"/>
              <a:ea typeface="League Spartan"/>
              <a:cs typeface="League Spartan"/>
              <a:sym typeface="League Spartan"/>
            </a:endParaRPr>
          </a:p>
        </p:txBody>
      </p:sp>
      <p:sp>
        <p:nvSpPr>
          <p:cNvPr id="188" name="Google Shape;188;p28"/>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89" name="Google Shape;189;p28"/>
          <p:cNvSpPr txBox="1"/>
          <p:nvPr/>
        </p:nvSpPr>
        <p:spPr>
          <a:xfrm>
            <a:off x="635000" y="1270000"/>
            <a:ext cx="4445100" cy="4572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SzPts val="1100"/>
              <a:buFont typeface="Inter"/>
              <a:buChar char="●"/>
            </a:pPr>
            <a:r>
              <a:rPr lang="en-GB" sz="1100">
                <a:latin typeface="Inter"/>
                <a:ea typeface="Inter"/>
                <a:cs typeface="Inter"/>
                <a:sym typeface="Inter"/>
              </a:rPr>
              <a:t>The completion of our project presents an accurate diagnostic tool for early Parkinson's detection.</a:t>
            </a:r>
            <a:endParaRPr sz="110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a:latin typeface="Inter"/>
                <a:ea typeface="Inter"/>
                <a:cs typeface="Inter"/>
                <a:sym typeface="Inter"/>
              </a:rPr>
              <a:t>Our system showcases vast potential for enriching medical diagnostics using machine learning.</a:t>
            </a:r>
            <a:endParaRPr sz="110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a:latin typeface="Inter"/>
                <a:ea typeface="Inter"/>
                <a:cs typeface="Inter"/>
                <a:sym typeface="Inter"/>
              </a:rPr>
              <a:t>The high accuracy achieved marks a significant stepping stone towards non-invasive diagnostics.</a:t>
            </a:r>
            <a:endParaRPr sz="110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a:latin typeface="Inter"/>
                <a:ea typeface="Inter"/>
                <a:cs typeface="Inter"/>
                <a:sym typeface="Inter"/>
              </a:rPr>
              <a:t>We extend our gratitude for the opportunity to contribute to Parkinson’s disease diagnostics.</a:t>
            </a:r>
            <a:endParaRPr sz="1100">
              <a:latin typeface="Inter"/>
              <a:ea typeface="Inter"/>
              <a:cs typeface="Inter"/>
              <a:sym typeface="Inter"/>
            </a:endParaRPr>
          </a:p>
        </p:txBody>
      </p:sp>
      <p:pic>
        <p:nvPicPr>
          <p:cNvPr id="190" name="Google Shape;190;p28"/>
          <p:cNvPicPr preferRelativeResize="0"/>
          <p:nvPr/>
        </p:nvPicPr>
        <p:blipFill>
          <a:blip r:embed="rId3">
            <a:alphaModFix/>
          </a:blip>
          <a:stretch>
            <a:fillRect/>
          </a:stretch>
        </p:blipFill>
        <p:spPr>
          <a:xfrm>
            <a:off x="5334000" y="0"/>
            <a:ext cx="3810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3D27-54A5-2330-9C49-6512C469B52E}"/>
              </a:ext>
            </a:extLst>
          </p:cNvPr>
          <p:cNvSpPr>
            <a:spLocks noGrp="1"/>
          </p:cNvSpPr>
          <p:nvPr>
            <p:ph type="title"/>
          </p:nvPr>
        </p:nvSpPr>
        <p:spPr>
          <a:xfrm>
            <a:off x="571500" y="445024"/>
            <a:ext cx="8260800" cy="634475"/>
          </a:xfrm>
        </p:spPr>
        <p:txBody>
          <a:bodyPr>
            <a:normAutofit/>
          </a:bodyPr>
          <a:lstStyle/>
          <a:p>
            <a:r>
              <a:rPr lang="en-US" dirty="0"/>
              <a:t>Agenda</a:t>
            </a:r>
          </a:p>
        </p:txBody>
      </p:sp>
      <p:sp>
        <p:nvSpPr>
          <p:cNvPr id="3" name="Google Shape;62;p14">
            <a:extLst>
              <a:ext uri="{FF2B5EF4-FFF2-40B4-BE49-F238E27FC236}">
                <a16:creationId xmlns:a16="http://schemas.microsoft.com/office/drawing/2014/main" id="{083C20CA-7AA3-2F3B-3147-1F3B90272563}"/>
              </a:ext>
            </a:extLst>
          </p:cNvPr>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4" name="TextBox 3">
            <a:extLst>
              <a:ext uri="{FF2B5EF4-FFF2-40B4-BE49-F238E27FC236}">
                <a16:creationId xmlns:a16="http://schemas.microsoft.com/office/drawing/2014/main" id="{E218D57D-0478-4206-F4CC-C52C9BF7DD67}"/>
              </a:ext>
            </a:extLst>
          </p:cNvPr>
          <p:cNvSpPr txBox="1"/>
          <p:nvPr/>
        </p:nvSpPr>
        <p:spPr>
          <a:xfrm>
            <a:off x="571500" y="1663809"/>
            <a:ext cx="6584950" cy="2031325"/>
          </a:xfrm>
          <a:prstGeom prst="rect">
            <a:avLst/>
          </a:prstGeom>
          <a:noFill/>
        </p:spPr>
        <p:txBody>
          <a:bodyPr wrap="square" rtlCol="0">
            <a:spAutoFit/>
          </a:bodyPr>
          <a:lstStyle/>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Introduction</a:t>
            </a:r>
          </a:p>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Project Goals</a:t>
            </a:r>
          </a:p>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Methodology</a:t>
            </a:r>
          </a:p>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Dataset</a:t>
            </a:r>
          </a:p>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Model Development</a:t>
            </a:r>
          </a:p>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Performance Statistics</a:t>
            </a:r>
          </a:p>
          <a:p>
            <a:pPr marL="285750" indent="-285750">
              <a:buFont typeface="Arial" panose="020B0604020202020204" pitchFamily="34" charset="0"/>
              <a:buChar char="•"/>
            </a:pPr>
            <a:r>
              <a:rPr lang="en-US" sz="1600" b="1" dirty="0">
                <a:effectLst>
                  <a:outerShdw blurRad="38100" dist="38100" dir="2700000" algn="tl">
                    <a:srgbClr val="000000">
                      <a:alpha val="43137"/>
                    </a:srgbClr>
                  </a:outerShdw>
                </a:effectLst>
              </a:rPr>
              <a:t>Conclusion</a:t>
            </a:r>
          </a:p>
          <a:p>
            <a:endParaRPr lang="en-US" dirty="0"/>
          </a:p>
        </p:txBody>
      </p:sp>
    </p:spTree>
    <p:extLst>
      <p:ext uri="{BB962C8B-B14F-4D97-AF65-F5344CB8AC3E}">
        <p14:creationId xmlns:p14="http://schemas.microsoft.com/office/powerpoint/2010/main" val="110197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League Spartan"/>
                <a:ea typeface="League Spartan"/>
                <a:cs typeface="League Spartan"/>
                <a:sym typeface="League Spartan"/>
              </a:rPr>
              <a:t>Introduction</a:t>
            </a:r>
            <a:endParaRPr sz="2400" b="1">
              <a:solidFill>
                <a:srgbClr val="000000"/>
              </a:solidFill>
              <a:latin typeface="League Spartan"/>
              <a:ea typeface="League Spartan"/>
              <a:cs typeface="League Spartan"/>
              <a:sym typeface="League Spartan"/>
            </a:endParaRPr>
          </a:p>
        </p:txBody>
      </p:sp>
      <p:sp>
        <p:nvSpPr>
          <p:cNvPr id="62" name="Google Shape;62;p14"/>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63" name="Google Shape;63;p14"/>
          <p:cNvSpPr txBox="1"/>
          <p:nvPr/>
        </p:nvSpPr>
        <p:spPr>
          <a:xfrm>
            <a:off x="635000" y="1270000"/>
            <a:ext cx="4445100" cy="4572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Parkinson's disease is a neurodegenerative disorder affecting movement and speech capabilities.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Early detection is critical for effective treatment and can profoundly impact patient care outcomes.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Recent advancements in machine learning present new opportunities in early, non-invasive diagnostics.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The innovative project outlined integrates technology and medicine to identify early Parkinson's signs.</a:t>
            </a:r>
            <a:endParaRPr sz="1100" dirty="0">
              <a:latin typeface="Inter"/>
              <a:ea typeface="Inter"/>
              <a:cs typeface="Inter"/>
              <a:sym typeface="Inter"/>
            </a:endParaRPr>
          </a:p>
        </p:txBody>
      </p:sp>
      <p:sp>
        <p:nvSpPr>
          <p:cNvPr id="65" name="Google Shape;65;p14"/>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pic>
        <p:nvPicPr>
          <p:cNvPr id="1028" name="Picture 4" descr="What is Parkinson's Disease - Parkinson's Nebraska">
            <a:extLst>
              <a:ext uri="{FF2B5EF4-FFF2-40B4-BE49-F238E27FC236}">
                <a16:creationId xmlns:a16="http://schemas.microsoft.com/office/drawing/2014/main" id="{760820C2-8E6F-04FE-995B-320110A7D6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8125"/>
          <a:stretch/>
        </p:blipFill>
        <p:spPr bwMode="auto">
          <a:xfrm>
            <a:off x="5080100" y="241300"/>
            <a:ext cx="3829050" cy="466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000000"/>
                </a:solidFill>
                <a:latin typeface="League Spartan"/>
                <a:ea typeface="League Spartan"/>
                <a:cs typeface="League Spartan"/>
                <a:sym typeface="League Spartan"/>
              </a:rPr>
              <a:t>Project Goals</a:t>
            </a:r>
            <a:endParaRPr sz="2400" b="1" dirty="0">
              <a:solidFill>
                <a:srgbClr val="000000"/>
              </a:solidFill>
              <a:latin typeface="League Spartan"/>
              <a:ea typeface="League Spartan"/>
              <a:cs typeface="League Spartan"/>
              <a:sym typeface="League Spartan"/>
            </a:endParaRPr>
          </a:p>
        </p:txBody>
      </p:sp>
      <p:sp>
        <p:nvSpPr>
          <p:cNvPr id="89" name="Google Shape;89;p17"/>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90" name="Google Shape;90;p17"/>
          <p:cNvSpPr txBox="1"/>
          <p:nvPr/>
        </p:nvSpPr>
        <p:spPr>
          <a:xfrm>
            <a:off x="635000" y="1270000"/>
            <a:ext cx="7556500" cy="254635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A principal objective is establishing a non-invasive method to detect early Parkinson's disease.</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Our model aims for 90% accuracy using vocal biomarkers, addressing the delay in conventional diagnosis.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Through technology, the goal is to render earlier interventions feasible, offsetting disease progression.</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Documenting each phase, from design to execution, is vital for tracking progress and validating results.</a:t>
            </a:r>
            <a:endParaRPr sz="1100" dirty="0">
              <a:latin typeface="Inter"/>
              <a:ea typeface="Inter"/>
              <a:cs typeface="Inter"/>
              <a:sym typeface="Inter"/>
            </a:endParaRPr>
          </a:p>
        </p:txBody>
      </p:sp>
      <p:sp>
        <p:nvSpPr>
          <p:cNvPr id="92" name="Google Shape;92;p17"/>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League Spartan"/>
                <a:ea typeface="League Spartan"/>
                <a:cs typeface="League Spartan"/>
                <a:sym typeface="League Spartan"/>
              </a:rPr>
              <a:t>Methodology</a:t>
            </a:r>
            <a:endParaRPr sz="2400" b="1">
              <a:solidFill>
                <a:srgbClr val="000000"/>
              </a:solidFill>
              <a:latin typeface="League Spartan"/>
              <a:ea typeface="League Spartan"/>
              <a:cs typeface="League Spartan"/>
              <a:sym typeface="League Spartan"/>
            </a:endParaRPr>
          </a:p>
        </p:txBody>
      </p:sp>
      <p:sp>
        <p:nvSpPr>
          <p:cNvPr id="98" name="Google Shape;98;p18"/>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99" name="Google Shape;99;p18"/>
          <p:cNvSpPr txBox="1"/>
          <p:nvPr/>
        </p:nvSpPr>
        <p:spPr>
          <a:xfrm>
            <a:off x="635000" y="1270000"/>
            <a:ext cx="5334000" cy="262255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Choice of the XGBoost algorithm stems from its robust performance in complex classification tasks.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Feature extraction isolates vocal markers like pitch variation, often early indicators of Parkinson's.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Preprocessing ensures high-quality data input, crucial for a machine learning model's success.</a:t>
            </a:r>
            <a:endParaRPr sz="1100" dirty="0">
              <a:latin typeface="Inter"/>
              <a:ea typeface="Inter"/>
              <a:cs typeface="Inter"/>
              <a:sym typeface="Inter"/>
            </a:endParaRP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Metrics like F1 score and recall measure the model's effectiveness, ensuring clinical reliability.</a:t>
            </a:r>
          </a:p>
          <a:p>
            <a:pPr marL="457200" lvl="0" indent="-298450" algn="l" rtl="0">
              <a:lnSpc>
                <a:spcPct val="150000"/>
              </a:lnSpc>
              <a:spcBef>
                <a:spcPts val="0"/>
              </a:spcBef>
              <a:spcAft>
                <a:spcPts val="0"/>
              </a:spcAft>
              <a:buSzPts val="1100"/>
              <a:buFont typeface="Inter"/>
              <a:buChar char="●"/>
            </a:pPr>
            <a:r>
              <a:rPr lang="en-GB" sz="1100" dirty="0">
                <a:latin typeface="Inter"/>
                <a:ea typeface="Inter"/>
                <a:cs typeface="Inter"/>
                <a:sym typeface="Inter"/>
              </a:rPr>
              <a:t>Development of a webpage for input their vocal measurements and receive a prediction</a:t>
            </a:r>
          </a:p>
        </p:txBody>
      </p:sp>
      <p:sp>
        <p:nvSpPr>
          <p:cNvPr id="101" name="Google Shape;101;p18"/>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sp>
        <p:nvSpPr>
          <p:cNvPr id="2" name="Rectangle 1">
            <a:extLst>
              <a:ext uri="{FF2B5EF4-FFF2-40B4-BE49-F238E27FC236}">
                <a16:creationId xmlns:a16="http://schemas.microsoft.com/office/drawing/2014/main" id="{C474E46B-470F-6B7D-3467-09FACBE46A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built a website where people may enter their voice measures and receive a forecast</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678-5A9C-3ECC-CCC4-C16945939D91}"/>
              </a:ext>
            </a:extLst>
          </p:cNvPr>
          <p:cNvSpPr>
            <a:spLocks noGrp="1"/>
          </p:cNvSpPr>
          <p:nvPr>
            <p:ph type="title"/>
          </p:nvPr>
        </p:nvSpPr>
        <p:spPr/>
        <p:txBody>
          <a:bodyPr>
            <a:normAutofit fontScale="90000"/>
          </a:bodyPr>
          <a:lstStyle/>
          <a:p>
            <a:r>
              <a:rPr lang="en-US" b="1" dirty="0" err="1"/>
              <a:t>DataSet</a:t>
            </a:r>
            <a:r>
              <a:rPr lang="en-US" b="1" dirty="0"/>
              <a:t> </a:t>
            </a:r>
          </a:p>
        </p:txBody>
      </p:sp>
      <p:sp>
        <p:nvSpPr>
          <p:cNvPr id="8" name="TextBox 7">
            <a:extLst>
              <a:ext uri="{FF2B5EF4-FFF2-40B4-BE49-F238E27FC236}">
                <a16:creationId xmlns:a16="http://schemas.microsoft.com/office/drawing/2014/main" id="{6BF3EC58-78C7-EE12-FDEA-C2AD03939C01}"/>
              </a:ext>
            </a:extLst>
          </p:cNvPr>
          <p:cNvSpPr txBox="1"/>
          <p:nvPr/>
        </p:nvSpPr>
        <p:spPr>
          <a:xfrm>
            <a:off x="447950" y="1311818"/>
            <a:ext cx="8248100" cy="1711431"/>
          </a:xfrm>
          <a:prstGeom prst="rect">
            <a:avLst/>
          </a:prstGeom>
          <a:noFill/>
        </p:spPr>
        <p:txBody>
          <a:bodyPr wrap="square">
            <a:spAutoFit/>
          </a:bodyPr>
          <a:lstStyle/>
          <a:p>
            <a:pPr>
              <a:lnSpc>
                <a:spcPct val="250000"/>
              </a:lnSpc>
            </a:pPr>
            <a:r>
              <a:rPr lang="en-US" sz="1100" b="1" u="sng" dirty="0">
                <a:effectLst>
                  <a:outerShdw blurRad="38100" dist="38100" dir="2700000" algn="tl">
                    <a:srgbClr val="000000">
                      <a:alpha val="43137"/>
                    </a:srgbClr>
                  </a:outerShdw>
                </a:effectLst>
              </a:rPr>
              <a:t>Vocal Measurements</a:t>
            </a:r>
          </a:p>
          <a:p>
            <a:pPr marL="285750" indent="-285750">
              <a:lnSpc>
                <a:spcPct val="250000"/>
              </a:lnSpc>
              <a:buFont typeface="Arial" panose="020B0604020202020204" pitchFamily="34" charset="0"/>
              <a:buChar char="•"/>
            </a:pPr>
            <a:r>
              <a:rPr lang="en-US" sz="1100" b="1" dirty="0">
                <a:effectLst>
                  <a:outerShdw blurRad="38100" dist="38100" dir="2700000" algn="tl">
                    <a:srgbClr val="000000">
                      <a:alpha val="43137"/>
                    </a:srgbClr>
                  </a:outerShdw>
                </a:effectLst>
              </a:rPr>
              <a:t>JITTER</a:t>
            </a:r>
            <a:r>
              <a:rPr lang="en-US" sz="1100" dirty="0"/>
              <a:t>: Measures frequency variations in the voice, indicating vocal fold vibration irregularities.</a:t>
            </a:r>
          </a:p>
          <a:p>
            <a:pPr marL="285750" indent="-285750">
              <a:lnSpc>
                <a:spcPct val="250000"/>
              </a:lnSpc>
              <a:buFont typeface="Arial" panose="020B0604020202020204" pitchFamily="34" charset="0"/>
              <a:buChar char="•"/>
            </a:pPr>
            <a:r>
              <a:rPr lang="en-US" sz="1100" b="1" dirty="0">
                <a:effectLst>
                  <a:outerShdw blurRad="38100" dist="38100" dir="2700000" algn="tl">
                    <a:srgbClr val="000000">
                      <a:alpha val="43137"/>
                    </a:srgbClr>
                  </a:outerShdw>
                </a:effectLst>
              </a:rPr>
              <a:t>SHIMMER</a:t>
            </a:r>
            <a:r>
              <a:rPr lang="en-US" sz="1100" dirty="0"/>
              <a:t>: Reflects amplitude variations, highlighting issues with vocal cord control.</a:t>
            </a:r>
          </a:p>
          <a:p>
            <a:pPr marL="285750" indent="-285750">
              <a:lnSpc>
                <a:spcPct val="250000"/>
              </a:lnSpc>
              <a:buFont typeface="Arial" panose="020B0604020202020204" pitchFamily="34" charset="0"/>
              <a:buChar char="•"/>
            </a:pPr>
            <a:r>
              <a:rPr lang="en-US" sz="1100" b="1" dirty="0">
                <a:effectLst>
                  <a:outerShdw blurRad="38100" dist="38100" dir="2700000" algn="tl">
                    <a:srgbClr val="000000">
                      <a:alpha val="43137"/>
                    </a:srgbClr>
                  </a:outerShdw>
                </a:effectLst>
              </a:rPr>
              <a:t>HARMONIC TO NOISE RATIO (HNR): </a:t>
            </a:r>
            <a:r>
              <a:rPr lang="en-US" sz="1100" dirty="0"/>
              <a:t>Assesses the ratio of harmonic sound to noise, indicating voice quality and clarity.</a:t>
            </a:r>
          </a:p>
        </p:txBody>
      </p:sp>
      <p:sp>
        <p:nvSpPr>
          <p:cNvPr id="9" name="Google Shape;107;p19">
            <a:extLst>
              <a:ext uri="{FF2B5EF4-FFF2-40B4-BE49-F238E27FC236}">
                <a16:creationId xmlns:a16="http://schemas.microsoft.com/office/drawing/2014/main" id="{83B3E16C-5E49-961C-35F9-0FA5CF25ACE6}"/>
              </a:ext>
            </a:extLst>
          </p:cNvPr>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1" name="Picture 10">
            <a:extLst>
              <a:ext uri="{FF2B5EF4-FFF2-40B4-BE49-F238E27FC236}">
                <a16:creationId xmlns:a16="http://schemas.microsoft.com/office/drawing/2014/main" id="{A87338AB-1132-B746-BCA2-E83BB62259B8}"/>
              </a:ext>
            </a:extLst>
          </p:cNvPr>
          <p:cNvPicPr>
            <a:picLocks noChangeAspect="1"/>
          </p:cNvPicPr>
          <p:nvPr/>
        </p:nvPicPr>
        <p:blipFill>
          <a:blip r:embed="rId2"/>
          <a:stretch>
            <a:fillRect/>
          </a:stretch>
        </p:blipFill>
        <p:spPr>
          <a:xfrm>
            <a:off x="206759" y="3494797"/>
            <a:ext cx="8730482" cy="234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Oval 11">
            <a:extLst>
              <a:ext uri="{FF2B5EF4-FFF2-40B4-BE49-F238E27FC236}">
                <a16:creationId xmlns:a16="http://schemas.microsoft.com/office/drawing/2014/main" id="{8C32F05F-E778-3B3C-F73F-E1B9902E2023}"/>
              </a:ext>
            </a:extLst>
          </p:cNvPr>
          <p:cNvSpPr/>
          <p:nvPr/>
        </p:nvSpPr>
        <p:spPr>
          <a:xfrm>
            <a:off x="6915150" y="3429000"/>
            <a:ext cx="254000" cy="4000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5942F9-185C-9ECB-E8D9-6FC363A41CEB}"/>
              </a:ext>
            </a:extLst>
          </p:cNvPr>
          <p:cNvSpPr/>
          <p:nvPr/>
        </p:nvSpPr>
        <p:spPr>
          <a:xfrm>
            <a:off x="6295365" y="4281785"/>
            <a:ext cx="424393"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0</a:t>
            </a:r>
          </a:p>
        </p:txBody>
      </p:sp>
      <p:sp>
        <p:nvSpPr>
          <p:cNvPr id="14" name="Arrow: Right 13">
            <a:extLst>
              <a:ext uri="{FF2B5EF4-FFF2-40B4-BE49-F238E27FC236}">
                <a16:creationId xmlns:a16="http://schemas.microsoft.com/office/drawing/2014/main" id="{2CA6D0C7-FC67-ADC8-9107-D37BA678786F}"/>
              </a:ext>
            </a:extLst>
          </p:cNvPr>
          <p:cNvSpPr/>
          <p:nvPr/>
        </p:nvSpPr>
        <p:spPr>
          <a:xfrm rot="7471804">
            <a:off x="6429743" y="4058914"/>
            <a:ext cx="605029" cy="89377"/>
          </a:xfrm>
          <a:prstGeom prst="rightArrow">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F33FDEC-01FC-7519-F8B4-B7F32611A1CF}"/>
              </a:ext>
            </a:extLst>
          </p:cNvPr>
          <p:cNvSpPr/>
          <p:nvPr/>
        </p:nvSpPr>
        <p:spPr>
          <a:xfrm rot="3406076">
            <a:off x="7034040" y="4061444"/>
            <a:ext cx="581091" cy="84316"/>
          </a:xfrm>
          <a:prstGeom prst="rightArrow">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AEB95C-437C-A799-DF93-2ED98D909551}"/>
              </a:ext>
            </a:extLst>
          </p:cNvPr>
          <p:cNvSpPr/>
          <p:nvPr/>
        </p:nvSpPr>
        <p:spPr>
          <a:xfrm>
            <a:off x="7387565" y="4310302"/>
            <a:ext cx="424393"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1</a:t>
            </a:r>
          </a:p>
        </p:txBody>
      </p:sp>
    </p:spTree>
    <p:extLst>
      <p:ext uri="{BB962C8B-B14F-4D97-AF65-F5344CB8AC3E}">
        <p14:creationId xmlns:p14="http://schemas.microsoft.com/office/powerpoint/2010/main" val="359632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000000"/>
                </a:solidFill>
                <a:latin typeface="League Spartan"/>
                <a:ea typeface="League Spartan"/>
                <a:cs typeface="League Spartan"/>
                <a:sym typeface="League Spartan"/>
              </a:rPr>
              <a:t>Model Development</a:t>
            </a:r>
            <a:endParaRPr sz="2400" b="1" dirty="0">
              <a:solidFill>
                <a:srgbClr val="000000"/>
              </a:solidFill>
              <a:latin typeface="League Spartan"/>
              <a:ea typeface="League Spartan"/>
              <a:cs typeface="League Spartan"/>
              <a:sym typeface="League Spartan"/>
            </a:endParaRPr>
          </a:p>
        </p:txBody>
      </p:sp>
      <p:sp>
        <p:nvSpPr>
          <p:cNvPr id="98" name="Google Shape;98;p18"/>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1" name="Google Shape;101;p18"/>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sp>
        <p:nvSpPr>
          <p:cNvPr id="4" name="TextBox 3">
            <a:extLst>
              <a:ext uri="{FF2B5EF4-FFF2-40B4-BE49-F238E27FC236}">
                <a16:creationId xmlns:a16="http://schemas.microsoft.com/office/drawing/2014/main" id="{517D899A-C071-E3B6-3BAE-AC49328A2DA6}"/>
              </a:ext>
            </a:extLst>
          </p:cNvPr>
          <p:cNvSpPr txBox="1"/>
          <p:nvPr/>
        </p:nvSpPr>
        <p:spPr>
          <a:xfrm>
            <a:off x="635000" y="1555750"/>
            <a:ext cx="4311650" cy="2462213"/>
          </a:xfrm>
          <a:prstGeom prst="rect">
            <a:avLst/>
          </a:prstGeom>
          <a:noFill/>
        </p:spPr>
        <p:txBody>
          <a:bodyPr wrap="square">
            <a:spAutoFit/>
          </a:bodyPr>
          <a:lstStyle/>
          <a:p>
            <a:pPr algn="just"/>
            <a:r>
              <a:rPr lang="en-US" sz="1100" dirty="0">
                <a:latin typeface="Calibri" panose="020F0502020204030204" pitchFamily="34" charset="0"/>
                <a:ea typeface="Calibri" panose="020F0502020204030204" pitchFamily="34" charset="0"/>
                <a:cs typeface="Calibri" panose="020F0502020204030204" pitchFamily="34" charset="0"/>
              </a:rPr>
              <a:t>In machine learning and data science, XGBoost—</a:t>
            </a:r>
            <a:r>
              <a:rPr lang="en-US" sz="1100" dirty="0" err="1">
                <a:latin typeface="Calibri" panose="020F0502020204030204" pitchFamily="34" charset="0"/>
                <a:ea typeface="Calibri" panose="020F0502020204030204" pitchFamily="34" charset="0"/>
                <a:cs typeface="Calibri" panose="020F0502020204030204" pitchFamily="34" charset="0"/>
              </a:rPr>
              <a:t>eXtreme</a:t>
            </a:r>
            <a:r>
              <a:rPr lang="en-US" sz="1100" dirty="0">
                <a:latin typeface="Calibri" panose="020F0502020204030204" pitchFamily="34" charset="0"/>
                <a:ea typeface="Calibri" panose="020F0502020204030204" pitchFamily="34" charset="0"/>
                <a:cs typeface="Calibri" panose="020F0502020204030204" pitchFamily="34" charset="0"/>
              </a:rPr>
              <a:t> Gradient Boosting—is a fast and scalable gradient boosting method. It excels in classification and regression.</a:t>
            </a:r>
          </a:p>
          <a:p>
            <a:pPr algn="just"/>
            <a:endParaRPr lang="en-US" sz="1100" dirty="0">
              <a:latin typeface="Calibri" panose="020F0502020204030204" pitchFamily="34" charset="0"/>
              <a:ea typeface="Calibri" panose="020F0502020204030204" pitchFamily="34" charset="0"/>
              <a:cs typeface="Calibri" panose="020F0502020204030204" pitchFamily="34" charset="0"/>
            </a:endParaRPr>
          </a:p>
          <a:p>
            <a:pPr algn="just"/>
            <a:r>
              <a:rPr lang="en-US" sz="1100" dirty="0" err="1">
                <a:latin typeface="Calibri" panose="020F0502020204030204" pitchFamily="34" charset="0"/>
                <a:ea typeface="Calibri" panose="020F0502020204030204" pitchFamily="34" charset="0"/>
                <a:cs typeface="Calibri" panose="020F0502020204030204" pitchFamily="34" charset="0"/>
              </a:rPr>
              <a:t>XGBClassifier</a:t>
            </a:r>
            <a:r>
              <a:rPr lang="en-US" sz="1100" dirty="0">
                <a:latin typeface="Calibri" panose="020F0502020204030204" pitchFamily="34" charset="0"/>
                <a:ea typeface="Calibri" panose="020F0502020204030204" pitchFamily="34" charset="0"/>
                <a:cs typeface="Calibri" panose="020F0502020204030204" pitchFamily="34" charset="0"/>
              </a:rPr>
              <a:t> builds 100 decision trees (</a:t>
            </a:r>
            <a:r>
              <a:rPr lang="en-US" sz="1100" dirty="0" err="1">
                <a:latin typeface="Calibri" panose="020F0502020204030204" pitchFamily="34" charset="0"/>
                <a:ea typeface="Calibri" panose="020F0502020204030204" pitchFamily="34" charset="0"/>
                <a:cs typeface="Calibri" panose="020F0502020204030204" pitchFamily="34" charset="0"/>
              </a:rPr>
              <a:t>n_estimators</a:t>
            </a:r>
            <a:r>
              <a:rPr lang="en-US" sz="1100" dirty="0">
                <a:latin typeface="Calibri" panose="020F0502020204030204" pitchFamily="34" charset="0"/>
                <a:ea typeface="Calibri" panose="020F0502020204030204" pitchFamily="34" charset="0"/>
                <a:cs typeface="Calibri" panose="020F0502020204030204" pitchFamily="34" charset="0"/>
              </a:rPr>
              <a:t>) to balance complexity and accuracy and has a learning rate (eta) of 0.3 to moderate training speed and avoid overfitting. Preventing overfitting limits tree depth to 2 (</a:t>
            </a:r>
            <a:r>
              <a:rPr lang="en-US" sz="1100" dirty="0" err="1">
                <a:latin typeface="Calibri" panose="020F0502020204030204" pitchFamily="34" charset="0"/>
                <a:ea typeface="Calibri" panose="020F0502020204030204" pitchFamily="34" charset="0"/>
                <a:cs typeface="Calibri" panose="020F0502020204030204" pitchFamily="34" charset="0"/>
              </a:rPr>
              <a:t>max_depth</a:t>
            </a:r>
            <a:r>
              <a:rPr lang="en-US" sz="1100" dirty="0">
                <a:latin typeface="Calibri" panose="020F0502020204030204" pitchFamily="34" charset="0"/>
                <a:ea typeface="Calibri" panose="020F0502020204030204" pitchFamily="34" charset="0"/>
                <a:cs typeface="Calibri" panose="020F0502020204030204" pitchFamily="34" charset="0"/>
              </a:rPr>
              <a:t>). For this data, it employs </a:t>
            </a:r>
            <a:r>
              <a:rPr lang="en-US" sz="1100" dirty="0" err="1">
                <a:latin typeface="Calibri" panose="020F0502020204030204" pitchFamily="34" charset="0"/>
                <a:ea typeface="Calibri" panose="020F0502020204030204" pitchFamily="34" charset="0"/>
                <a:cs typeface="Calibri" panose="020F0502020204030204" pitchFamily="34" charset="0"/>
              </a:rPr>
              <a:t>gbtree's</a:t>
            </a:r>
            <a:r>
              <a:rPr lang="en-US" sz="1100" dirty="0">
                <a:latin typeface="Calibri" panose="020F0502020204030204" pitchFamily="34" charset="0"/>
                <a:ea typeface="Calibri" panose="020F0502020204030204" pitchFamily="34" charset="0"/>
                <a:cs typeface="Calibri" panose="020F0502020204030204" pitchFamily="34" charset="0"/>
              </a:rPr>
              <a:t> tree-based model structure and the error evaluation metric to reduce misclassification. Set to 0, the seed parameter fixes the random seed for consistent results. </a:t>
            </a:r>
          </a:p>
          <a:p>
            <a:pPr algn="just"/>
            <a:endParaRPr lang="en-US" sz="1100" dirty="0">
              <a:latin typeface="Calibri" panose="020F0502020204030204" pitchFamily="34" charset="0"/>
              <a:ea typeface="Calibri" panose="020F0502020204030204" pitchFamily="34" charset="0"/>
              <a:cs typeface="Calibri" panose="020F0502020204030204" pitchFamily="34" charset="0"/>
            </a:endParaRPr>
          </a:p>
          <a:p>
            <a:pPr algn="just"/>
            <a:r>
              <a:rPr lang="en-US" sz="1100" dirty="0">
                <a:latin typeface="Calibri" panose="020F0502020204030204" pitchFamily="34" charset="0"/>
                <a:ea typeface="Calibri" panose="020F0502020204030204" pitchFamily="34" charset="0"/>
                <a:cs typeface="Calibri" panose="020F0502020204030204" pitchFamily="34" charset="0"/>
              </a:rPr>
              <a:t>Used HTML, CSS, and JavaScript for front-end design and interactivity, and Python and Flask for backend server functionality.</a:t>
            </a:r>
          </a:p>
        </p:txBody>
      </p:sp>
      <p:pic>
        <p:nvPicPr>
          <p:cNvPr id="6" name="Picture 5">
            <a:extLst>
              <a:ext uri="{FF2B5EF4-FFF2-40B4-BE49-F238E27FC236}">
                <a16:creationId xmlns:a16="http://schemas.microsoft.com/office/drawing/2014/main" id="{80989CD8-3C2D-0E10-F98A-56AC4746B1E3}"/>
              </a:ext>
            </a:extLst>
          </p:cNvPr>
          <p:cNvPicPr>
            <a:picLocks noChangeAspect="1"/>
          </p:cNvPicPr>
          <p:nvPr/>
        </p:nvPicPr>
        <p:blipFill>
          <a:blip r:embed="rId4"/>
          <a:stretch>
            <a:fillRect/>
          </a:stretch>
        </p:blipFill>
        <p:spPr>
          <a:xfrm>
            <a:off x="4946650" y="1555750"/>
            <a:ext cx="4197350" cy="2462213"/>
          </a:xfrm>
          <a:prstGeom prst="rect">
            <a:avLst/>
          </a:prstGeom>
        </p:spPr>
      </p:pic>
    </p:spTree>
    <p:extLst>
      <p:ext uri="{BB962C8B-B14F-4D97-AF65-F5344CB8AC3E}">
        <p14:creationId xmlns:p14="http://schemas.microsoft.com/office/powerpoint/2010/main" val="326571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00"/>
                </a:solidFill>
                <a:latin typeface="League Spartan"/>
                <a:ea typeface="League Spartan"/>
                <a:cs typeface="League Spartan"/>
                <a:sym typeface="League Spartan"/>
              </a:rPr>
              <a:t>Performance Statistics</a:t>
            </a:r>
          </a:p>
        </p:txBody>
      </p:sp>
      <p:sp>
        <p:nvSpPr>
          <p:cNvPr id="152" name="Google Shape;152;p24"/>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5" name="Google Shape;155;p24"/>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pic>
        <p:nvPicPr>
          <p:cNvPr id="3" name="Picture 2">
            <a:extLst>
              <a:ext uri="{FF2B5EF4-FFF2-40B4-BE49-F238E27FC236}">
                <a16:creationId xmlns:a16="http://schemas.microsoft.com/office/drawing/2014/main" id="{52D305CF-50BF-DC9D-2363-FD8619CD2A1D}"/>
              </a:ext>
            </a:extLst>
          </p:cNvPr>
          <p:cNvPicPr>
            <a:picLocks noChangeAspect="1"/>
          </p:cNvPicPr>
          <p:nvPr/>
        </p:nvPicPr>
        <p:blipFill>
          <a:blip r:embed="rId4"/>
          <a:stretch>
            <a:fillRect/>
          </a:stretch>
        </p:blipFill>
        <p:spPr>
          <a:xfrm>
            <a:off x="5558764" y="1464468"/>
            <a:ext cx="3502604" cy="2626954"/>
          </a:xfrm>
          <a:prstGeom prst="rect">
            <a:avLst/>
          </a:prstGeom>
        </p:spPr>
      </p:pic>
      <p:sp>
        <p:nvSpPr>
          <p:cNvPr id="14" name="TextBox 13">
            <a:extLst>
              <a:ext uri="{FF2B5EF4-FFF2-40B4-BE49-F238E27FC236}">
                <a16:creationId xmlns:a16="http://schemas.microsoft.com/office/drawing/2014/main" id="{B686A7A8-DE20-D58A-EBE6-5F1E3EE2C65A}"/>
              </a:ext>
            </a:extLst>
          </p:cNvPr>
          <p:cNvSpPr txBox="1"/>
          <p:nvPr/>
        </p:nvSpPr>
        <p:spPr>
          <a:xfrm>
            <a:off x="635000" y="1868957"/>
            <a:ext cx="4805739" cy="1954381"/>
          </a:xfrm>
          <a:prstGeom prst="rect">
            <a:avLst/>
          </a:prstGeom>
          <a:noFill/>
        </p:spPr>
        <p:txBody>
          <a:bodyPr wrap="square">
            <a:spAutoFit/>
          </a:bodyPr>
          <a:lstStyle/>
          <a:p>
            <a:r>
              <a:rPr lang="en-US" sz="1100" b="1" u="sng" dirty="0"/>
              <a:t>ANALYSING THE TRAINED MODEL:</a:t>
            </a:r>
            <a:br>
              <a:rPr lang="en-US" sz="1100" dirty="0"/>
            </a:br>
            <a:endParaRPr lang="en-US" sz="1100" dirty="0"/>
          </a:p>
          <a:p>
            <a:pPr marL="171450" indent="-171450" algn="just">
              <a:buFont typeface="Arial" panose="020B0604020202020204" pitchFamily="34" charset="0"/>
              <a:buChar char="•"/>
            </a:pPr>
            <a:r>
              <a:rPr lang="en-US" sz="1100" dirty="0"/>
              <a:t>This graph shows the classification error of our XGBoost model over 100 epochs, comparing performance on the training set versus the test set. The sharp decrease in error at the initial epochs indicates rapid learning, while the stabilization of the lines shows that the model achieves consistency.</a:t>
            </a:r>
          </a:p>
          <a:p>
            <a:pPr marL="171450" indent="-171450" algn="just">
              <a:buFont typeface="Arial" panose="020B0604020202020204" pitchFamily="34" charset="0"/>
              <a:buChar char="•"/>
            </a:pPr>
            <a:r>
              <a:rPr lang="en-US" sz="1100" dirty="0"/>
              <a:t>This visualization helps in understanding the model's ability to generalize from the training data to unseen test data, which is critical for real-world application.</a:t>
            </a:r>
          </a:p>
          <a:p>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00"/>
                </a:solidFill>
                <a:latin typeface="League Spartan"/>
                <a:ea typeface="League Spartan"/>
                <a:cs typeface="League Spartan"/>
                <a:sym typeface="League Spartan"/>
              </a:rPr>
              <a:t>Performance Statistics</a:t>
            </a:r>
          </a:p>
        </p:txBody>
      </p:sp>
      <p:sp>
        <p:nvSpPr>
          <p:cNvPr id="152" name="Google Shape;152;p24"/>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5" name="Google Shape;155;p24"/>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3">
                  <a:extLst>
                    <a:ext uri="{A12FA001-AC4F-418D-AE19-62706E023703}">
                      <ahyp:hlinkClr xmlns:ahyp="http://schemas.microsoft.com/office/drawing/2018/hyperlinkcolor" val="tx"/>
                    </a:ext>
                  </a:extLst>
                </a:hlinkClick>
              </a:rPr>
              <a:t>Pexels</a:t>
            </a:r>
            <a:endParaRPr sz="800" u="sng">
              <a:solidFill>
                <a:srgbClr val="FFFFFF"/>
              </a:solidFill>
            </a:endParaRPr>
          </a:p>
        </p:txBody>
      </p:sp>
      <p:pic>
        <p:nvPicPr>
          <p:cNvPr id="4098" name="Picture 2">
            <a:extLst>
              <a:ext uri="{FF2B5EF4-FFF2-40B4-BE49-F238E27FC236}">
                <a16:creationId xmlns:a16="http://schemas.microsoft.com/office/drawing/2014/main" id="{D2BCB35A-6290-8C26-7150-D7B96C9BA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600" y="1522749"/>
            <a:ext cx="3268132" cy="2427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D3E5B7-A65B-8057-B321-CF55ABA346F7}"/>
              </a:ext>
            </a:extLst>
          </p:cNvPr>
          <p:cNvSpPr txBox="1"/>
          <p:nvPr/>
        </p:nvSpPr>
        <p:spPr>
          <a:xfrm>
            <a:off x="635000" y="1706698"/>
            <a:ext cx="4508600" cy="2123658"/>
          </a:xfrm>
          <a:prstGeom prst="rect">
            <a:avLst/>
          </a:prstGeom>
          <a:noFill/>
        </p:spPr>
        <p:txBody>
          <a:bodyPr wrap="square">
            <a:spAutoFit/>
          </a:bodyPr>
          <a:lstStyle/>
          <a:p>
            <a:r>
              <a:rPr lang="en-US" sz="1100" b="1" u="sng" dirty="0"/>
              <a:t>FEATURE IMPORTANCE ANALYSIS:</a:t>
            </a:r>
            <a:br>
              <a:rPr lang="en-US" sz="1100" dirty="0"/>
            </a:br>
            <a:endParaRPr lang="en-US" sz="1100" dirty="0"/>
          </a:p>
          <a:p>
            <a:pPr marL="171450" indent="-171450" algn="just">
              <a:buFont typeface="Arial" panose="020B0604020202020204" pitchFamily="34" charset="0"/>
              <a:buChar char="•"/>
            </a:pPr>
            <a:r>
              <a:rPr lang="en-US" sz="1100" dirty="0"/>
              <a:t>This plot displays the importance of each feature used by the XGBoost model in making predictions. Features are ranked by their scores on the x-axis, showing their relative importance in the model.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Higher bars represent features that have more significant impacts on the model’s decisions, helping us focus on the most relevant factors for Parkinson's disease detection. This analysis is essential for refining the model and understanding which vocal features are most indicative of the disease.</a:t>
            </a:r>
          </a:p>
        </p:txBody>
      </p:sp>
    </p:spTree>
    <p:extLst>
      <p:ext uri="{BB962C8B-B14F-4D97-AF65-F5344CB8AC3E}">
        <p14:creationId xmlns:p14="http://schemas.microsoft.com/office/powerpoint/2010/main" val="32677168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836</Words>
  <Application>Microsoft Office PowerPoint</Application>
  <PresentationFormat>On-screen Show (16:9)</PresentationFormat>
  <Paragraphs>73</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Inter</vt:lpstr>
      <vt:lpstr>Arial</vt:lpstr>
      <vt:lpstr>Calibri</vt:lpstr>
      <vt:lpstr>League Spartan</vt:lpstr>
      <vt:lpstr>Simple Light</vt:lpstr>
      <vt:lpstr>Parkinson’s Disease Detection </vt:lpstr>
      <vt:lpstr>Agenda</vt:lpstr>
      <vt:lpstr>Introduction</vt:lpstr>
      <vt:lpstr>Project Goals</vt:lpstr>
      <vt:lpstr>Methodology</vt:lpstr>
      <vt:lpstr>DataSet </vt:lpstr>
      <vt:lpstr>Model Development</vt:lpstr>
      <vt:lpstr>Performance Statistics</vt:lpstr>
      <vt:lpstr>Performance Statistics</vt:lpstr>
      <vt:lpstr>Performance Statistics</vt:lpstr>
      <vt:lpstr>Performance Statistics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 </dc:title>
  <cp:lastModifiedBy>pranay kavukuntla</cp:lastModifiedBy>
  <cp:revision>3</cp:revision>
  <dcterms:modified xsi:type="dcterms:W3CDTF">2024-05-04T01:11:21Z</dcterms:modified>
</cp:coreProperties>
</file>