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sldIdLst>
    <p:sldId id="278" r:id="rId5"/>
    <p:sldId id="279" r:id="rId6"/>
    <p:sldId id="280" r:id="rId7"/>
    <p:sldId id="288" r:id="rId8"/>
    <p:sldId id="281" r:id="rId9"/>
    <p:sldId id="284" r:id="rId10"/>
    <p:sldId id="282" r:id="rId11"/>
    <p:sldId id="285" r:id="rId12"/>
    <p:sldId id="287" r:id="rId13"/>
    <p:sldId id="294" r:id="rId14"/>
    <p:sldId id="299" r:id="rId15"/>
    <p:sldId id="295" r:id="rId16"/>
    <p:sldId id="296" r:id="rId17"/>
    <p:sldId id="297" r:id="rId18"/>
    <p:sldId id="298" r:id="rId19"/>
    <p:sldId id="300" r:id="rId20"/>
    <p:sldId id="301" r:id="rId21"/>
    <p:sldId id="302" r:id="rId22"/>
    <p:sldId id="303" r:id="rId23"/>
    <p:sldId id="304" r:id="rId24"/>
    <p:sldId id="305" r:id="rId25"/>
    <p:sldId id="290" r:id="rId26"/>
    <p:sldId id="293"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98" autoAdjust="0"/>
    <p:restoredTop sz="94609" autoAdjust="0"/>
  </p:normalViewPr>
  <p:slideViewPr>
    <p:cSldViewPr snapToGrid="0" snapToObjects="1">
      <p:cViewPr>
        <p:scale>
          <a:sx n="87" d="100"/>
          <a:sy n="87" d="100"/>
        </p:scale>
        <p:origin x="66" y="27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sz="2800" dirty="0"/>
              <a:t>Police data analysis in Worcester</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669114" y="5511124"/>
            <a:ext cx="4853771" cy="1225296"/>
          </a:xfrm>
        </p:spPr>
        <p:txBody>
          <a:bodyPr/>
          <a:lstStyle/>
          <a:p>
            <a:r>
              <a:rPr lang="en-US" dirty="0">
                <a:solidFill>
                  <a:schemeClr val="bg1"/>
                </a:solidFill>
              </a:rPr>
              <a:t>BY</a:t>
            </a:r>
          </a:p>
          <a:p>
            <a:r>
              <a:rPr lang="en-US" dirty="0">
                <a:solidFill>
                  <a:schemeClr val="bg1"/>
                </a:solidFill>
              </a:rPr>
              <a:t>PRANAY DATA KAVUKUNTLA</a:t>
            </a:r>
          </a:p>
          <a:p>
            <a:r>
              <a:rPr lang="en-US" dirty="0">
                <a:solidFill>
                  <a:schemeClr val="bg1"/>
                </a:solidFill>
              </a:rPr>
              <a:t>LOKESH VANGULA</a:t>
            </a:r>
          </a:p>
          <a:p>
            <a:r>
              <a:rPr lang="en-US" dirty="0">
                <a:solidFill>
                  <a:schemeClr val="bg1"/>
                </a:solidFill>
              </a:rPr>
              <a:t>​</a:t>
            </a:r>
          </a:p>
          <a:p>
            <a:endParaRPr lang="en-US" dirty="0">
              <a:solidFill>
                <a:schemeClr val="bg1"/>
              </a:solidFill>
            </a:endParaRPr>
          </a:p>
        </p:txBody>
      </p:sp>
      <p:sp>
        <p:nvSpPr>
          <p:cNvPr id="4" name="Subtitle 2">
            <a:extLst>
              <a:ext uri="{FF2B5EF4-FFF2-40B4-BE49-F238E27FC236}">
                <a16:creationId xmlns:a16="http://schemas.microsoft.com/office/drawing/2014/main" id="{545936ED-F149-1978-DC97-31139A560CDE}"/>
              </a:ext>
            </a:extLst>
          </p:cNvPr>
          <p:cNvSpPr txBox="1">
            <a:spLocks/>
          </p:cNvSpPr>
          <p:nvPr/>
        </p:nvSpPr>
        <p:spPr>
          <a:xfrm>
            <a:off x="3669113" y="3648457"/>
            <a:ext cx="4853771" cy="1225296"/>
          </a:xfrm>
          <a:prstGeom prst="rect">
            <a:avLst/>
          </a:prstGeom>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a:t>
            </a:r>
          </a:p>
          <a:p>
            <a:endParaRPr lang="en-US" dirty="0">
              <a:solidFill>
                <a:schemeClr val="bg1"/>
              </a:solidFill>
            </a:endParaRPr>
          </a:p>
        </p:txBody>
      </p:sp>
      <p:sp>
        <p:nvSpPr>
          <p:cNvPr id="5" name="Title 1">
            <a:extLst>
              <a:ext uri="{FF2B5EF4-FFF2-40B4-BE49-F238E27FC236}">
                <a16:creationId xmlns:a16="http://schemas.microsoft.com/office/drawing/2014/main" id="{E287A717-6CE5-ACF0-5345-AF8B9352AB81}"/>
              </a:ext>
            </a:extLst>
          </p:cNvPr>
          <p:cNvSpPr txBox="1">
            <a:spLocks/>
          </p:cNvSpPr>
          <p:nvPr/>
        </p:nvSpPr>
        <p:spPr>
          <a:xfrm>
            <a:off x="3403090" y="4604331"/>
            <a:ext cx="5385816" cy="538843"/>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100000"/>
              </a:lnSpc>
            </a:pPr>
            <a:r>
              <a:rPr lang="en-US" sz="1400" dirty="0"/>
              <a:t>Instructor</a:t>
            </a:r>
          </a:p>
          <a:p>
            <a:pPr>
              <a:lnSpc>
                <a:spcPct val="100000"/>
              </a:lnSpc>
            </a:pPr>
            <a:r>
              <a:rPr lang="en-US" sz="1400" dirty="0"/>
              <a:t>Prof. </a:t>
            </a:r>
            <a:r>
              <a:rPr lang="en-US" sz="1400" dirty="0" err="1"/>
              <a:t>faten</a:t>
            </a:r>
            <a:r>
              <a:rPr lang="en-US" sz="1400" dirty="0"/>
              <a:t> </a:t>
            </a:r>
            <a:r>
              <a:rPr lang="en-US" sz="1400" dirty="0" err="1"/>
              <a:t>alabbas</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C55874-491F-F5CA-8947-CEF062B0A626}"/>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30" name="Picture 29">
            <a:extLst>
              <a:ext uri="{FF2B5EF4-FFF2-40B4-BE49-F238E27FC236}">
                <a16:creationId xmlns:a16="http://schemas.microsoft.com/office/drawing/2014/main" id="{F7B0C39F-E260-8F7D-5919-93D7D4EDC801}"/>
              </a:ext>
            </a:extLst>
          </p:cNvPr>
          <p:cNvPicPr>
            <a:picLocks noChangeAspect="1"/>
          </p:cNvPicPr>
          <p:nvPr/>
        </p:nvPicPr>
        <p:blipFill>
          <a:blip r:embed="rId2"/>
          <a:stretch>
            <a:fillRect/>
          </a:stretch>
        </p:blipFill>
        <p:spPr>
          <a:xfrm>
            <a:off x="620485" y="182403"/>
            <a:ext cx="10685982" cy="6493194"/>
          </a:xfrm>
          <a:prstGeom prst="rect">
            <a:avLst/>
          </a:prstGeom>
        </p:spPr>
      </p:pic>
    </p:spTree>
    <p:extLst>
      <p:ext uri="{BB962C8B-B14F-4D97-AF65-F5344CB8AC3E}">
        <p14:creationId xmlns:p14="http://schemas.microsoft.com/office/powerpoint/2010/main" val="57600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5023-569D-80DE-7AA4-651B881A8B8E}"/>
              </a:ext>
            </a:extLst>
          </p:cNvPr>
          <p:cNvSpPr>
            <a:spLocks noGrp="1"/>
          </p:cNvSpPr>
          <p:nvPr>
            <p:ph type="title"/>
          </p:nvPr>
        </p:nvSpPr>
        <p:spPr>
          <a:xfrm>
            <a:off x="3804557" y="2395728"/>
            <a:ext cx="7598011" cy="2453858"/>
          </a:xfrm>
        </p:spPr>
        <p:txBody>
          <a:bodyPr/>
          <a:lstStyle/>
          <a:p>
            <a:pPr algn="ctr"/>
            <a:r>
              <a:rPr lang="en-US" sz="4800" dirty="0"/>
              <a:t>Visualizations featuring </a:t>
            </a:r>
            <a:br>
              <a:rPr lang="en-US" sz="4800" dirty="0"/>
            </a:br>
            <a:r>
              <a:rPr lang="en-US" sz="4800" dirty="0"/>
              <a:t>time of day</a:t>
            </a:r>
            <a:endParaRPr lang="en-US" sz="4400" dirty="0"/>
          </a:p>
        </p:txBody>
      </p:sp>
      <p:sp>
        <p:nvSpPr>
          <p:cNvPr id="6" name="Slide Number Placeholder 5">
            <a:extLst>
              <a:ext uri="{FF2B5EF4-FFF2-40B4-BE49-F238E27FC236}">
                <a16:creationId xmlns:a16="http://schemas.microsoft.com/office/drawing/2014/main" id="{EE45D817-8E2A-7FBA-E3CC-FB3E8A9223BA}"/>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83313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8519D4C-0200-690B-220A-37CF0F5734BF}"/>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7" name="Picture 6">
            <a:extLst>
              <a:ext uri="{FF2B5EF4-FFF2-40B4-BE49-F238E27FC236}">
                <a16:creationId xmlns:a16="http://schemas.microsoft.com/office/drawing/2014/main" id="{E24D5989-8311-9514-BBCE-04AB5DD6090E}"/>
              </a:ext>
            </a:extLst>
          </p:cNvPr>
          <p:cNvPicPr>
            <a:picLocks noChangeAspect="1"/>
          </p:cNvPicPr>
          <p:nvPr/>
        </p:nvPicPr>
        <p:blipFill>
          <a:blip r:embed="rId2"/>
          <a:stretch>
            <a:fillRect/>
          </a:stretch>
        </p:blipFill>
        <p:spPr>
          <a:xfrm>
            <a:off x="408214" y="594360"/>
            <a:ext cx="10932958" cy="5829952"/>
          </a:xfrm>
          <a:prstGeom prst="rect">
            <a:avLst/>
          </a:prstGeom>
        </p:spPr>
      </p:pic>
    </p:spTree>
    <p:extLst>
      <p:ext uri="{BB962C8B-B14F-4D97-AF65-F5344CB8AC3E}">
        <p14:creationId xmlns:p14="http://schemas.microsoft.com/office/powerpoint/2010/main" val="363187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C1E0F3-6361-865D-E485-C4A1A0DB76B1}"/>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id="{998F54BA-4EB5-012A-BFF9-455F48E0C424}"/>
              </a:ext>
            </a:extLst>
          </p:cNvPr>
          <p:cNvPicPr>
            <a:picLocks noChangeAspect="1"/>
          </p:cNvPicPr>
          <p:nvPr/>
        </p:nvPicPr>
        <p:blipFill>
          <a:blip r:embed="rId2"/>
          <a:stretch>
            <a:fillRect/>
          </a:stretch>
        </p:blipFill>
        <p:spPr>
          <a:xfrm>
            <a:off x="627544" y="672938"/>
            <a:ext cx="10811600" cy="5727862"/>
          </a:xfrm>
          <a:prstGeom prst="rect">
            <a:avLst/>
          </a:prstGeom>
        </p:spPr>
      </p:pic>
    </p:spTree>
    <p:extLst>
      <p:ext uri="{BB962C8B-B14F-4D97-AF65-F5344CB8AC3E}">
        <p14:creationId xmlns:p14="http://schemas.microsoft.com/office/powerpoint/2010/main" val="264140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515CED-D920-3322-1A9A-8D6D8B1C1DF9}"/>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7" name="Picture 6">
            <a:extLst>
              <a:ext uri="{FF2B5EF4-FFF2-40B4-BE49-F238E27FC236}">
                <a16:creationId xmlns:a16="http://schemas.microsoft.com/office/drawing/2014/main" id="{C6FACDA3-EF6F-9C22-B574-C73CB8232F61}"/>
              </a:ext>
            </a:extLst>
          </p:cNvPr>
          <p:cNvPicPr>
            <a:picLocks noChangeAspect="1"/>
          </p:cNvPicPr>
          <p:nvPr/>
        </p:nvPicPr>
        <p:blipFill>
          <a:blip r:embed="rId2"/>
          <a:stretch>
            <a:fillRect/>
          </a:stretch>
        </p:blipFill>
        <p:spPr>
          <a:xfrm>
            <a:off x="716974" y="249208"/>
            <a:ext cx="10632518" cy="6486328"/>
          </a:xfrm>
          <a:prstGeom prst="rect">
            <a:avLst/>
          </a:prstGeom>
        </p:spPr>
      </p:pic>
    </p:spTree>
    <p:extLst>
      <p:ext uri="{BB962C8B-B14F-4D97-AF65-F5344CB8AC3E}">
        <p14:creationId xmlns:p14="http://schemas.microsoft.com/office/powerpoint/2010/main" val="172958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EAC7FA2-E674-0C3D-6461-EFF3B980C54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6" name="Rectangle 5">
            <a:extLst>
              <a:ext uri="{FF2B5EF4-FFF2-40B4-BE49-F238E27FC236}">
                <a16:creationId xmlns:a16="http://schemas.microsoft.com/office/drawing/2014/main" id="{6D215AE0-B30D-57C8-4A2C-EAB58C47A4EB}"/>
              </a:ext>
            </a:extLst>
          </p:cNvPr>
          <p:cNvSpPr/>
          <p:nvPr/>
        </p:nvSpPr>
        <p:spPr>
          <a:xfrm>
            <a:off x="3163049" y="2551837"/>
            <a:ext cx="5865901"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GEOGRAPHICAL</a:t>
            </a:r>
          </a:p>
          <a:p>
            <a:pPr algn="ctr"/>
            <a:r>
              <a:rPr lang="en-US" sz="5400" b="0" cap="none" spc="0" dirty="0">
                <a:ln w="0"/>
                <a:solidFill>
                  <a:schemeClr val="tx1"/>
                </a:solidFill>
                <a:effectLst>
                  <a:outerShdw blurRad="38100" dist="19050" dir="2700000" algn="tl" rotWithShape="0">
                    <a:schemeClr val="dk1">
                      <a:alpha val="40000"/>
                    </a:schemeClr>
                  </a:outerShdw>
                </a:effectLst>
              </a:rPr>
              <a:t>VISUALIZATIONS</a:t>
            </a:r>
          </a:p>
        </p:txBody>
      </p:sp>
    </p:spTree>
    <p:extLst>
      <p:ext uri="{BB962C8B-B14F-4D97-AF65-F5344CB8AC3E}">
        <p14:creationId xmlns:p14="http://schemas.microsoft.com/office/powerpoint/2010/main" val="19508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8270805-B9BD-053F-866A-36918E73F631}"/>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3" name="Picture 2">
            <a:extLst>
              <a:ext uri="{FF2B5EF4-FFF2-40B4-BE49-F238E27FC236}">
                <a16:creationId xmlns:a16="http://schemas.microsoft.com/office/drawing/2014/main" id="{179BDE03-DB68-311B-8CA1-074E1CED7490}"/>
              </a:ext>
            </a:extLst>
          </p:cNvPr>
          <p:cNvPicPr>
            <a:picLocks noChangeAspect="1"/>
          </p:cNvPicPr>
          <p:nvPr/>
        </p:nvPicPr>
        <p:blipFill>
          <a:blip r:embed="rId2"/>
          <a:stretch>
            <a:fillRect/>
          </a:stretch>
        </p:blipFill>
        <p:spPr>
          <a:xfrm>
            <a:off x="1222541" y="214490"/>
            <a:ext cx="9746918" cy="6429019"/>
          </a:xfrm>
          <a:prstGeom prst="rect">
            <a:avLst/>
          </a:prstGeom>
        </p:spPr>
      </p:pic>
    </p:spTree>
    <p:extLst>
      <p:ext uri="{BB962C8B-B14F-4D97-AF65-F5344CB8AC3E}">
        <p14:creationId xmlns:p14="http://schemas.microsoft.com/office/powerpoint/2010/main" val="133207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92193AE-8831-6FD2-CE5D-751576E3842B}"/>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6" name="Picture 5">
            <a:extLst>
              <a:ext uri="{FF2B5EF4-FFF2-40B4-BE49-F238E27FC236}">
                <a16:creationId xmlns:a16="http://schemas.microsoft.com/office/drawing/2014/main" id="{13B178FF-7E9D-57AA-C360-13DE6AB61D45}"/>
              </a:ext>
            </a:extLst>
          </p:cNvPr>
          <p:cNvPicPr>
            <a:picLocks noChangeAspect="1"/>
          </p:cNvPicPr>
          <p:nvPr/>
        </p:nvPicPr>
        <p:blipFill>
          <a:blip r:embed="rId2"/>
          <a:stretch>
            <a:fillRect/>
          </a:stretch>
        </p:blipFill>
        <p:spPr>
          <a:xfrm>
            <a:off x="1012958" y="276331"/>
            <a:ext cx="9904229" cy="6305338"/>
          </a:xfrm>
          <a:prstGeom prst="rect">
            <a:avLst/>
          </a:prstGeom>
        </p:spPr>
      </p:pic>
    </p:spTree>
    <p:extLst>
      <p:ext uri="{BB962C8B-B14F-4D97-AF65-F5344CB8AC3E}">
        <p14:creationId xmlns:p14="http://schemas.microsoft.com/office/powerpoint/2010/main" val="342275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EAC7FA2-E674-0C3D-6461-EFF3B980C54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6" name="Rectangle 5">
            <a:extLst>
              <a:ext uri="{FF2B5EF4-FFF2-40B4-BE49-F238E27FC236}">
                <a16:creationId xmlns:a16="http://schemas.microsoft.com/office/drawing/2014/main" id="{6D215AE0-B30D-57C8-4A2C-EAB58C47A4EB}"/>
              </a:ext>
            </a:extLst>
          </p:cNvPr>
          <p:cNvSpPr/>
          <p:nvPr/>
        </p:nvSpPr>
        <p:spPr>
          <a:xfrm>
            <a:off x="1227014" y="2136338"/>
            <a:ext cx="9737987" cy="2585323"/>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DASHBOARDS </a:t>
            </a:r>
          </a:p>
          <a:p>
            <a:pPr algn="ctr"/>
            <a:r>
              <a:rPr lang="en-US" sz="5400" dirty="0">
                <a:ln w="0"/>
                <a:effectLst>
                  <a:outerShdw blurRad="38100" dist="19050" dir="2700000" algn="tl" rotWithShape="0">
                    <a:schemeClr val="dk1">
                      <a:alpha val="40000"/>
                    </a:schemeClr>
                  </a:outerShdw>
                </a:effectLst>
              </a:rPr>
              <a:t>FEATURING </a:t>
            </a:r>
          </a:p>
          <a:p>
            <a:pPr algn="ctr"/>
            <a:r>
              <a:rPr lang="en-US" sz="5400" dirty="0">
                <a:ln w="0"/>
                <a:effectLst>
                  <a:outerShdw blurRad="38100" dist="19050" dir="2700000" algn="tl" rotWithShape="0">
                    <a:schemeClr val="dk1">
                      <a:alpha val="40000"/>
                    </a:schemeClr>
                  </a:outerShdw>
                </a:effectLst>
              </a:rPr>
              <a:t>TIME RANGE &amp; TIME OF DAY</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6744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EAC7FA2-E674-0C3D-6461-EFF3B980C54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3" name="Picture 2">
            <a:extLst>
              <a:ext uri="{FF2B5EF4-FFF2-40B4-BE49-F238E27FC236}">
                <a16:creationId xmlns:a16="http://schemas.microsoft.com/office/drawing/2014/main" id="{55A39BBF-56F2-3E18-FBDB-E15D91DEC54C}"/>
              </a:ext>
            </a:extLst>
          </p:cNvPr>
          <p:cNvPicPr>
            <a:picLocks noChangeAspect="1"/>
          </p:cNvPicPr>
          <p:nvPr/>
        </p:nvPicPr>
        <p:blipFill>
          <a:blip r:embed="rId2"/>
          <a:stretch>
            <a:fillRect/>
          </a:stretch>
        </p:blipFill>
        <p:spPr>
          <a:xfrm>
            <a:off x="2098221" y="371202"/>
            <a:ext cx="7870371" cy="6296298"/>
          </a:xfrm>
          <a:prstGeom prst="rect">
            <a:avLst/>
          </a:prstGeom>
        </p:spPr>
      </p:pic>
    </p:spTree>
    <p:extLst>
      <p:ext uri="{BB962C8B-B14F-4D97-AF65-F5344CB8AC3E}">
        <p14:creationId xmlns:p14="http://schemas.microsoft.com/office/powerpoint/2010/main" val="311077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1"/>
            <a:ext cx="5693664" cy="3359235"/>
          </a:xfrm>
        </p:spPr>
        <p:txBody>
          <a:bodyPr/>
          <a:lstStyle/>
          <a:p>
            <a:r>
              <a:rPr lang="en-US" dirty="0"/>
              <a:t>Introduction​</a:t>
            </a:r>
          </a:p>
          <a:p>
            <a:r>
              <a:rPr lang="en-US" dirty="0"/>
              <a:t>Data cleaning and preparation process</a:t>
            </a:r>
          </a:p>
          <a:p>
            <a:r>
              <a:rPr lang="en-US" dirty="0"/>
              <a:t>Visualizations</a:t>
            </a:r>
          </a:p>
          <a:p>
            <a:r>
              <a:rPr lang="en-US" dirty="0"/>
              <a:t>Dashboards</a:t>
            </a:r>
          </a:p>
          <a:p>
            <a:r>
              <a:rPr lang="en-US" dirty="0"/>
              <a:t>Conclusion</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EAC7FA2-E674-0C3D-6461-EFF3B980C54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7" name="Picture 6">
            <a:extLst>
              <a:ext uri="{FF2B5EF4-FFF2-40B4-BE49-F238E27FC236}">
                <a16:creationId xmlns:a16="http://schemas.microsoft.com/office/drawing/2014/main" id="{6859E00A-AB3D-3A61-A412-2E2CBE28CC3C}"/>
              </a:ext>
            </a:extLst>
          </p:cNvPr>
          <p:cNvPicPr>
            <a:picLocks noChangeAspect="1"/>
          </p:cNvPicPr>
          <p:nvPr/>
        </p:nvPicPr>
        <p:blipFill>
          <a:blip r:embed="rId2"/>
          <a:stretch>
            <a:fillRect/>
          </a:stretch>
        </p:blipFill>
        <p:spPr>
          <a:xfrm>
            <a:off x="2128157" y="254725"/>
            <a:ext cx="7935686" cy="6348550"/>
          </a:xfrm>
          <a:prstGeom prst="rect">
            <a:avLst/>
          </a:prstGeom>
        </p:spPr>
      </p:pic>
    </p:spTree>
    <p:extLst>
      <p:ext uri="{BB962C8B-B14F-4D97-AF65-F5344CB8AC3E}">
        <p14:creationId xmlns:p14="http://schemas.microsoft.com/office/powerpoint/2010/main" val="145019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EAC7FA2-E674-0C3D-6461-EFF3B980C54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3" name="Picture 2">
            <a:extLst>
              <a:ext uri="{FF2B5EF4-FFF2-40B4-BE49-F238E27FC236}">
                <a16:creationId xmlns:a16="http://schemas.microsoft.com/office/drawing/2014/main" id="{D9A940C2-FE41-6C32-D0F8-D37D16B26A8B}"/>
              </a:ext>
            </a:extLst>
          </p:cNvPr>
          <p:cNvPicPr>
            <a:picLocks noChangeAspect="1"/>
          </p:cNvPicPr>
          <p:nvPr/>
        </p:nvPicPr>
        <p:blipFill>
          <a:blip r:embed="rId2"/>
          <a:stretch>
            <a:fillRect/>
          </a:stretch>
        </p:blipFill>
        <p:spPr>
          <a:xfrm>
            <a:off x="2113190" y="242751"/>
            <a:ext cx="7965620" cy="6372497"/>
          </a:xfrm>
          <a:prstGeom prst="rect">
            <a:avLst/>
          </a:prstGeom>
        </p:spPr>
      </p:pic>
    </p:spTree>
    <p:extLst>
      <p:ext uri="{BB962C8B-B14F-4D97-AF65-F5344CB8AC3E}">
        <p14:creationId xmlns:p14="http://schemas.microsoft.com/office/powerpoint/2010/main" val="52250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2011680"/>
            <a:ext cx="8165592" cy="768096"/>
          </a:xfrm>
        </p:spPr>
        <p:txBody>
          <a:bodyPr/>
          <a:lstStyle/>
          <a:p>
            <a:r>
              <a:rPr lang="en-US" dirty="0"/>
              <a:t>CONCLUSION</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774838" y="2836491"/>
            <a:ext cx="7883761" cy="3684588"/>
          </a:xfrm>
        </p:spPr>
        <p:txBody>
          <a:bodyPr/>
          <a:lstStyle/>
          <a:p>
            <a:pPr algn="just"/>
            <a:r>
              <a:rPr lang="en-US" dirty="0"/>
              <a:t>The results of our research of Worcester's crime statistics reveal significant patterns in the timing and location of crimes, which can help guide the development of more effective initiatives for public safety. The importance of data-driven techniques in improving the effectiveness of law enforcement and the safety of the community is highlighted by these conclusions. Moving forward, our primary focus will be on consistently enhancing our services and working together to make Worcester a safer place.</a:t>
            </a:r>
          </a:p>
        </p:txBody>
      </p:sp>
    </p:spTree>
    <p:extLst>
      <p:ext uri="{BB962C8B-B14F-4D97-AF65-F5344CB8AC3E}">
        <p14:creationId xmlns:p14="http://schemas.microsoft.com/office/powerpoint/2010/main" val="317028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2848683"/>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just"/>
            <a:r>
              <a:rPr lang="en-US" dirty="0"/>
              <a:t>This project aims to delve deep into the city's crime statistics, transforming raw data into actionable insights for enhancing public safety.</a:t>
            </a:r>
          </a:p>
          <a:p>
            <a:pPr algn="just"/>
            <a:endParaRPr lang="en-US" dirty="0"/>
          </a:p>
          <a:p>
            <a:pPr algn="just"/>
            <a:r>
              <a:rPr lang="en-US" dirty="0"/>
              <a:t>Utilizing a detailed dataset, we have enhanced the data with additional dimensions like 'Time Range’ , 'Time of Day' and 'Day' to provide a nuanced view of crime patterns. Provided practical visualizations to aid law enforcement and empower the community.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Law enforcement</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sz="1400" dirty="0"/>
              <a:t>Academic and Research Community</a:t>
            </a:r>
          </a:p>
          <a:p>
            <a:endParaRPr lang="en-US" dirty="0"/>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General public</a:t>
            </a:r>
          </a:p>
          <a:p>
            <a:endParaRPr lang="en-US" dirty="0"/>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City officials</a:t>
            </a:r>
          </a:p>
          <a:p>
            <a:endParaRPr lang="en-US" dirty="0"/>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Local Business</a:t>
            </a:r>
          </a:p>
          <a:p>
            <a:endParaRPr lang="en-US" dirty="0"/>
          </a:p>
        </p:txBody>
      </p:sp>
      <p:sp>
        <p:nvSpPr>
          <p:cNvPr id="3" name="Title 2">
            <a:extLst>
              <a:ext uri="{FF2B5EF4-FFF2-40B4-BE49-F238E27FC236}">
                <a16:creationId xmlns:a16="http://schemas.microsoft.com/office/drawing/2014/main" id="{07D43FCD-CB6D-77FD-1AF8-B552F8EDE307}"/>
              </a:ext>
            </a:extLst>
          </p:cNvPr>
          <p:cNvSpPr>
            <a:spLocks noGrp="1"/>
          </p:cNvSpPr>
          <p:nvPr>
            <p:ph type="title"/>
          </p:nvPr>
        </p:nvSpPr>
        <p:spPr/>
        <p:txBody>
          <a:bodyPr/>
          <a:lstStyle/>
          <a:p>
            <a:r>
              <a:rPr lang="en-US" dirty="0"/>
              <a:t>Audience </a:t>
            </a:r>
          </a:p>
        </p:txBody>
      </p:sp>
      <p:pic>
        <p:nvPicPr>
          <p:cNvPr id="274" name="Picture Placeholder 273" descr="Police">
            <a:extLst>
              <a:ext uri="{FF2B5EF4-FFF2-40B4-BE49-F238E27FC236}">
                <a16:creationId xmlns:a16="http://schemas.microsoft.com/office/drawing/2014/main" id="{08A10B60-8AA6-F6B9-74E8-2D822881ECE5}"/>
              </a:ext>
            </a:extLst>
          </p:cNvPr>
          <p:cNvPicPr>
            <a:picLocks noGrp="1" noChangeAspect="1"/>
          </p:cNvPicPr>
          <p:nvPr>
            <p:ph type="pic" sz="quarter" idx="23"/>
          </p:nvPr>
        </p:nvPicPr>
        <p:blipFill>
          <a:blip r:embed="rId2">
            <a:extLst>
              <a:ext uri="{96DAC541-7B7A-43D3-8B79-37D633B846F1}">
                <asvg:svgBlip xmlns:asvg="http://schemas.microsoft.com/office/drawing/2016/SVG/main" r:embed="rId3"/>
              </a:ext>
            </a:extLst>
          </a:blip>
          <a:srcRect/>
          <a:stretch>
            <a:fillRect/>
          </a:stretch>
        </p:blipFill>
        <p:spPr/>
      </p:pic>
      <p:pic>
        <p:nvPicPr>
          <p:cNvPr id="276" name="Picture Placeholder 275" descr="Graduation cap">
            <a:extLst>
              <a:ext uri="{FF2B5EF4-FFF2-40B4-BE49-F238E27FC236}">
                <a16:creationId xmlns:a16="http://schemas.microsoft.com/office/drawing/2014/main" id="{55E57ABE-FF47-60C4-8A7B-2277A4722DAF}"/>
              </a:ext>
            </a:extLst>
          </p:cNvPr>
          <p:cNvPicPr>
            <a:picLocks noGrp="1" noChangeAspect="1"/>
          </p:cNvPicPr>
          <p:nvPr>
            <p:ph type="pic" sz="quarter" idx="27"/>
          </p:nvPr>
        </p:nvPicPr>
        <p:blipFill>
          <a:blip r:embed="rId4">
            <a:extLst>
              <a:ext uri="{96DAC541-7B7A-43D3-8B79-37D633B846F1}">
                <asvg:svgBlip xmlns:asvg="http://schemas.microsoft.com/office/drawing/2016/SVG/main" r:embed="rId5"/>
              </a:ext>
            </a:extLst>
          </a:blip>
          <a:srcRect t="113" b="113"/>
          <a:stretch>
            <a:fillRect/>
          </a:stretch>
        </p:blipFill>
        <p:spPr/>
      </p:pic>
      <p:pic>
        <p:nvPicPr>
          <p:cNvPr id="278" name="Picture Placeholder 277" descr="Universal Access">
            <a:extLst>
              <a:ext uri="{FF2B5EF4-FFF2-40B4-BE49-F238E27FC236}">
                <a16:creationId xmlns:a16="http://schemas.microsoft.com/office/drawing/2014/main" id="{86596D0F-FDDB-3428-E0F6-BBA87A8827B4}"/>
              </a:ext>
            </a:extLst>
          </p:cNvPr>
          <p:cNvPicPr>
            <a:picLocks noGrp="1" noChangeAspect="1"/>
          </p:cNvPicPr>
          <p:nvPr>
            <p:ph type="pic" sz="quarter" idx="26"/>
          </p:nvPr>
        </p:nvPicPr>
        <p:blipFill>
          <a:blip r:embed="rId6">
            <a:extLst>
              <a:ext uri="{96DAC541-7B7A-43D3-8B79-37D633B846F1}">
                <asvg:svgBlip xmlns:asvg="http://schemas.microsoft.com/office/drawing/2016/SVG/main" r:embed="rId7"/>
              </a:ext>
            </a:extLst>
          </a:blip>
          <a:srcRect/>
          <a:stretch>
            <a:fillRect/>
          </a:stretch>
        </p:blipFill>
        <p:spPr/>
      </p:pic>
      <p:pic>
        <p:nvPicPr>
          <p:cNvPr id="280" name="Picture Placeholder 279" descr="City">
            <a:extLst>
              <a:ext uri="{FF2B5EF4-FFF2-40B4-BE49-F238E27FC236}">
                <a16:creationId xmlns:a16="http://schemas.microsoft.com/office/drawing/2014/main" id="{526EFE30-F0A3-DDE3-D130-A81AB0C6877C}"/>
              </a:ext>
            </a:extLst>
          </p:cNvPr>
          <p:cNvPicPr>
            <a:picLocks noGrp="1" noChangeAspect="1"/>
          </p:cNvPicPr>
          <p:nvPr>
            <p:ph type="pic" sz="quarter" idx="25"/>
          </p:nvPr>
        </p:nvPicPr>
        <p:blipFill>
          <a:blip r:embed="rId8">
            <a:extLst>
              <a:ext uri="{96DAC541-7B7A-43D3-8B79-37D633B846F1}">
                <asvg:svgBlip xmlns:asvg="http://schemas.microsoft.com/office/drawing/2016/SVG/main" r:embed="rId9"/>
              </a:ext>
            </a:extLst>
          </a:blip>
          <a:srcRect t="113" b="113"/>
          <a:stretch>
            <a:fillRect/>
          </a:stretch>
        </p:blipFill>
        <p:spPr/>
      </p:pic>
      <p:pic>
        <p:nvPicPr>
          <p:cNvPr id="282" name="Picture Placeholder 281" descr="Store">
            <a:extLst>
              <a:ext uri="{FF2B5EF4-FFF2-40B4-BE49-F238E27FC236}">
                <a16:creationId xmlns:a16="http://schemas.microsoft.com/office/drawing/2014/main" id="{BD4419DF-6E67-4ADA-E79B-23502AD6022C}"/>
              </a:ext>
            </a:extLst>
          </p:cNvPr>
          <p:cNvPicPr>
            <a:picLocks noGrp="1" noChangeAspect="1"/>
          </p:cNvPicPr>
          <p:nvPr>
            <p:ph type="pic" sz="quarter" idx="24"/>
          </p:nvPr>
        </p:nvPicPr>
        <p:blipFill>
          <a:blip r:embed="rId10">
            <a:extLst>
              <a:ext uri="{96DAC541-7B7A-43D3-8B79-37D633B846F1}">
                <asvg:svgBlip xmlns:asvg="http://schemas.microsoft.com/office/drawing/2016/SVG/main" r:embed="rId11"/>
              </a:ext>
            </a:extLst>
          </a:blip>
          <a:srcRect t="113" b="113"/>
          <a:stretch>
            <a:fillRect/>
          </a:stretch>
        </p:blipFill>
        <p:spPr/>
      </p:pic>
    </p:spTree>
    <p:extLst>
      <p:ext uri="{BB962C8B-B14F-4D97-AF65-F5344CB8AC3E}">
        <p14:creationId xmlns:p14="http://schemas.microsoft.com/office/powerpoint/2010/main" val="160049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226139"/>
            <a:ext cx="6400800" cy="2209462"/>
          </a:xfrm>
        </p:spPr>
        <p:txBody>
          <a:bodyPr/>
          <a:lstStyle/>
          <a:p>
            <a:r>
              <a:rPr lang="en-US" dirty="0"/>
              <a:t>Data cleaning and preparation process</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Police Data Analysis in Worcester</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9" name="Picture 8">
            <a:extLst>
              <a:ext uri="{FF2B5EF4-FFF2-40B4-BE49-F238E27FC236}">
                <a16:creationId xmlns:a16="http://schemas.microsoft.com/office/drawing/2014/main" id="{8716C228-7504-74DD-2962-31CD18F0546C}"/>
              </a:ext>
            </a:extLst>
          </p:cNvPr>
          <p:cNvPicPr>
            <a:picLocks noChangeAspect="1"/>
          </p:cNvPicPr>
          <p:nvPr/>
        </p:nvPicPr>
        <p:blipFill>
          <a:blip r:embed="rId2"/>
          <a:stretch>
            <a:fillRect/>
          </a:stretch>
        </p:blipFill>
        <p:spPr>
          <a:xfrm>
            <a:off x="691896" y="1886850"/>
            <a:ext cx="10808208" cy="2743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238B52A3-6BB9-B09A-CB22-78CB9B0F9582}"/>
              </a:ext>
            </a:extLst>
          </p:cNvPr>
          <p:cNvSpPr txBox="1"/>
          <p:nvPr/>
        </p:nvSpPr>
        <p:spPr>
          <a:xfrm>
            <a:off x="621792" y="1440027"/>
            <a:ext cx="2568332" cy="369332"/>
          </a:xfrm>
          <a:prstGeom prst="rect">
            <a:avLst/>
          </a:prstGeom>
          <a:noFill/>
        </p:spPr>
        <p:txBody>
          <a:bodyPr wrap="none" rtlCol="0">
            <a:spAutoFit/>
          </a:bodyPr>
          <a:lstStyle/>
          <a:p>
            <a:r>
              <a:rPr lang="en-US" dirty="0"/>
              <a:t>Initial Dataset Columns:</a:t>
            </a:r>
          </a:p>
        </p:txBody>
      </p:sp>
      <p:pic>
        <p:nvPicPr>
          <p:cNvPr id="12" name="Picture 11">
            <a:extLst>
              <a:ext uri="{FF2B5EF4-FFF2-40B4-BE49-F238E27FC236}">
                <a16:creationId xmlns:a16="http://schemas.microsoft.com/office/drawing/2014/main" id="{5CEFCF2C-CEC1-43C8-FBCC-13FFD308375E}"/>
              </a:ext>
            </a:extLst>
          </p:cNvPr>
          <p:cNvPicPr>
            <a:picLocks noChangeAspect="1"/>
          </p:cNvPicPr>
          <p:nvPr/>
        </p:nvPicPr>
        <p:blipFill>
          <a:blip r:embed="rId3"/>
          <a:stretch>
            <a:fillRect/>
          </a:stretch>
        </p:blipFill>
        <p:spPr>
          <a:xfrm>
            <a:off x="879895" y="2958324"/>
            <a:ext cx="1219370" cy="190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20FA0939-E1F5-5B57-03B8-0A588F3EE733}"/>
              </a:ext>
            </a:extLst>
          </p:cNvPr>
          <p:cNvPicPr>
            <a:picLocks noChangeAspect="1"/>
          </p:cNvPicPr>
          <p:nvPr/>
        </p:nvPicPr>
        <p:blipFill>
          <a:blip r:embed="rId4"/>
          <a:stretch>
            <a:fillRect/>
          </a:stretch>
        </p:blipFill>
        <p:spPr>
          <a:xfrm>
            <a:off x="2709493" y="3737319"/>
            <a:ext cx="1819529" cy="190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Arrow: Right 14">
            <a:extLst>
              <a:ext uri="{FF2B5EF4-FFF2-40B4-BE49-F238E27FC236}">
                <a16:creationId xmlns:a16="http://schemas.microsoft.com/office/drawing/2014/main" id="{C1070775-7A2D-1AB3-BC3C-7E61E7A99C8E}"/>
              </a:ext>
            </a:extLst>
          </p:cNvPr>
          <p:cNvSpPr/>
          <p:nvPr/>
        </p:nvSpPr>
        <p:spPr>
          <a:xfrm rot="6918864">
            <a:off x="1404007" y="2331930"/>
            <a:ext cx="671716" cy="5085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32D00150-BE51-D897-F0F2-D71DA76357E3}"/>
              </a:ext>
            </a:extLst>
          </p:cNvPr>
          <p:cNvSpPr/>
          <p:nvPr/>
        </p:nvSpPr>
        <p:spPr>
          <a:xfrm rot="3856966">
            <a:off x="2539080" y="2653072"/>
            <a:ext cx="1411495" cy="508552"/>
          </a:xfrm>
          <a:prstGeom prst="rightArrow">
            <a:avLst>
              <a:gd name="adj1" fmla="val 50000"/>
              <a:gd name="adj2" fmla="val 4806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07610F3-F2A0-AE8B-3E43-892174E9E7CE}"/>
              </a:ext>
            </a:extLst>
          </p:cNvPr>
          <p:cNvSpPr txBox="1"/>
          <p:nvPr/>
        </p:nvSpPr>
        <p:spPr>
          <a:xfrm>
            <a:off x="695164" y="4857750"/>
            <a:ext cx="1612942" cy="369332"/>
          </a:xfrm>
          <a:prstGeom prst="rect">
            <a:avLst/>
          </a:prstGeom>
          <a:noFill/>
        </p:spPr>
        <p:txBody>
          <a:bodyPr wrap="none" rtlCol="0">
            <a:spAutoFit/>
          </a:bodyPr>
          <a:lstStyle/>
          <a:p>
            <a:r>
              <a:rPr lang="en-US" dirty="0"/>
              <a:t>Now we have:</a:t>
            </a:r>
          </a:p>
        </p:txBody>
      </p:sp>
      <p:pic>
        <p:nvPicPr>
          <p:cNvPr id="19" name="Picture 18">
            <a:extLst>
              <a:ext uri="{FF2B5EF4-FFF2-40B4-BE49-F238E27FC236}">
                <a16:creationId xmlns:a16="http://schemas.microsoft.com/office/drawing/2014/main" id="{C580371A-194C-5D33-F0E6-73DD853B2F66}"/>
              </a:ext>
            </a:extLst>
          </p:cNvPr>
          <p:cNvPicPr>
            <a:picLocks noChangeAspect="1"/>
          </p:cNvPicPr>
          <p:nvPr/>
        </p:nvPicPr>
        <p:blipFill>
          <a:blip r:embed="rId5"/>
          <a:stretch>
            <a:fillRect/>
          </a:stretch>
        </p:blipFill>
        <p:spPr>
          <a:xfrm>
            <a:off x="724580" y="5877300"/>
            <a:ext cx="10742839" cy="2743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489EACE4-CC5A-0EAF-74AE-6265394CAA01}"/>
              </a:ext>
            </a:extLst>
          </p:cNvPr>
          <p:cNvSpPr txBox="1"/>
          <p:nvPr/>
        </p:nvSpPr>
        <p:spPr>
          <a:xfrm>
            <a:off x="6318199" y="3429000"/>
            <a:ext cx="1542410" cy="369332"/>
          </a:xfrm>
          <a:prstGeom prst="rect">
            <a:avLst/>
          </a:prstGeom>
          <a:noFill/>
        </p:spPr>
        <p:txBody>
          <a:bodyPr wrap="none" rtlCol="0">
            <a:spAutoFit/>
          </a:bodyPr>
          <a:lstStyle/>
          <a:p>
            <a:r>
              <a:rPr lang="en-US" dirty="0"/>
              <a:t>Future scope: </a:t>
            </a:r>
          </a:p>
        </p:txBody>
      </p:sp>
      <p:pic>
        <p:nvPicPr>
          <p:cNvPr id="4" name="Picture 3">
            <a:extLst>
              <a:ext uri="{FF2B5EF4-FFF2-40B4-BE49-F238E27FC236}">
                <a16:creationId xmlns:a16="http://schemas.microsoft.com/office/drawing/2014/main" id="{936E4961-FDCD-CFED-4723-E7040C513A3F}"/>
              </a:ext>
            </a:extLst>
          </p:cNvPr>
          <p:cNvPicPr>
            <a:picLocks noChangeAspect="1"/>
          </p:cNvPicPr>
          <p:nvPr/>
        </p:nvPicPr>
        <p:blipFill>
          <a:blip r:embed="rId6"/>
          <a:stretch>
            <a:fillRect/>
          </a:stretch>
        </p:blipFill>
        <p:spPr>
          <a:xfrm>
            <a:off x="6455980" y="3882075"/>
            <a:ext cx="5146599" cy="2743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647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1000"/>
                                        <p:tgtEl>
                                          <p:spTgt spid="2"/>
                                        </p:tgtEl>
                                      </p:cBhvr>
                                    </p:animEffect>
                                    <p:anim calcmode="lin" valueType="num">
                                      <p:cBhvr>
                                        <p:cTn id="42" dur="1000" fill="hold"/>
                                        <p:tgtEl>
                                          <p:spTgt spid="2"/>
                                        </p:tgtEl>
                                        <p:attrNameLst>
                                          <p:attrName>ppt_x</p:attrName>
                                        </p:attrNameLst>
                                      </p:cBhvr>
                                      <p:tavLst>
                                        <p:tav tm="0">
                                          <p:val>
                                            <p:strVal val="#ppt_x"/>
                                          </p:val>
                                        </p:tav>
                                        <p:tav tm="100000">
                                          <p:val>
                                            <p:strVal val="#ppt_x"/>
                                          </p:val>
                                        </p:tav>
                                      </p:tavLst>
                                    </p:anim>
                                    <p:anim calcmode="lin" valueType="num">
                                      <p:cBhvr>
                                        <p:cTn id="43" dur="1000" fill="hold"/>
                                        <p:tgtEl>
                                          <p:spTgt spid="2"/>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192087" y="2096629"/>
            <a:ext cx="6527619" cy="2664741"/>
          </a:xfrm>
        </p:spPr>
        <p:txBody>
          <a:bodyPr/>
          <a:lstStyle/>
          <a:p>
            <a:pPr algn="ctr"/>
            <a:r>
              <a:rPr lang="en-US" sz="5400" dirty="0"/>
              <a:t>Visualizations featuring </a:t>
            </a:r>
            <a:br>
              <a:rPr lang="en-US" sz="5400" dirty="0"/>
            </a:br>
            <a:r>
              <a:rPr lang="en-US" sz="5400" dirty="0"/>
              <a:t>time range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44" name="Picture 43">
            <a:extLst>
              <a:ext uri="{FF2B5EF4-FFF2-40B4-BE49-F238E27FC236}">
                <a16:creationId xmlns:a16="http://schemas.microsoft.com/office/drawing/2014/main" id="{A73AB390-7E21-2EBE-2976-E44DF6811483}"/>
              </a:ext>
            </a:extLst>
          </p:cNvPr>
          <p:cNvPicPr>
            <a:picLocks noChangeAspect="1"/>
          </p:cNvPicPr>
          <p:nvPr/>
        </p:nvPicPr>
        <p:blipFill>
          <a:blip r:embed="rId2"/>
          <a:stretch>
            <a:fillRect/>
          </a:stretch>
        </p:blipFill>
        <p:spPr>
          <a:xfrm>
            <a:off x="653143" y="520516"/>
            <a:ext cx="10711543" cy="6220934"/>
          </a:xfrm>
          <a:prstGeom prst="rect">
            <a:avLst/>
          </a:prstGeom>
        </p:spPr>
      </p:pic>
    </p:spTree>
    <p:extLst>
      <p:ext uri="{BB962C8B-B14F-4D97-AF65-F5344CB8AC3E}">
        <p14:creationId xmlns:p14="http://schemas.microsoft.com/office/powerpoint/2010/main" val="201193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5" name="Picture 4">
            <a:extLst>
              <a:ext uri="{FF2B5EF4-FFF2-40B4-BE49-F238E27FC236}">
                <a16:creationId xmlns:a16="http://schemas.microsoft.com/office/drawing/2014/main" id="{541E36B9-7A12-7A65-4228-18385C2E23AB}"/>
              </a:ext>
            </a:extLst>
          </p:cNvPr>
          <p:cNvPicPr>
            <a:picLocks noChangeAspect="1"/>
          </p:cNvPicPr>
          <p:nvPr/>
        </p:nvPicPr>
        <p:blipFill>
          <a:blip r:embed="rId2"/>
          <a:stretch>
            <a:fillRect/>
          </a:stretch>
        </p:blipFill>
        <p:spPr>
          <a:xfrm>
            <a:off x="919595" y="256172"/>
            <a:ext cx="10063596" cy="6286302"/>
          </a:xfrm>
          <a:prstGeom prst="rect">
            <a:avLst/>
          </a:prstGeom>
        </p:spPr>
      </p:pic>
    </p:spTree>
    <p:extLst>
      <p:ext uri="{BB962C8B-B14F-4D97-AF65-F5344CB8AC3E}">
        <p14:creationId xmlns:p14="http://schemas.microsoft.com/office/powerpoint/2010/main" val="245226979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{364F3CED-B8C6-4AB4-B701-B9EBFF1F4299}tf78438558_win32</Template>
  <TotalTime>165</TotalTime>
  <Words>262</Words>
  <Application>Microsoft Office PowerPoint</Application>
  <PresentationFormat>Widescreen</PresentationFormat>
  <Paragraphs>59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Sabon Next LT</vt:lpstr>
      <vt:lpstr>Office Theme</vt:lpstr>
      <vt:lpstr>Police data analysis in Worcester </vt:lpstr>
      <vt:lpstr>AGENDA</vt:lpstr>
      <vt:lpstr>Introduction</vt:lpstr>
      <vt:lpstr>Audience </vt:lpstr>
      <vt:lpstr>Data cleaning and preparation process</vt:lpstr>
      <vt:lpstr>PowerPoint Presentation</vt:lpstr>
      <vt:lpstr>Visualizations featuring  time range</vt:lpstr>
      <vt:lpstr>PowerPoint Presentation</vt:lpstr>
      <vt:lpstr>PowerPoint Presentation</vt:lpstr>
      <vt:lpstr>PowerPoint Presentation</vt:lpstr>
      <vt:lpstr>Visualizations featuring  time of 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data analysis in Worcester </dc:title>
  <dc:subject/>
  <dc:creator>pranay kavukuntla</dc:creator>
  <cp:lastModifiedBy>pranay kavukuntla</cp:lastModifiedBy>
  <cp:revision>4</cp:revision>
  <dcterms:created xsi:type="dcterms:W3CDTF">2023-12-05T03:46:22Z</dcterms:created>
  <dcterms:modified xsi:type="dcterms:W3CDTF">2023-12-07T00:36:30Z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