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9" r:id="rId6"/>
    <p:sldId id="261" r:id="rId7"/>
    <p:sldId id="258" r:id="rId8"/>
    <p:sldId id="260" r:id="rId9"/>
    <p:sldId id="270" r:id="rId10"/>
    <p:sldId id="271" r:id="rId11"/>
    <p:sldId id="273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903179-23DB-4621-9F05-67839453383A}">
          <p14:sldIdLst>
            <p14:sldId id="256"/>
            <p14:sldId id="257"/>
            <p14:sldId id="266"/>
            <p14:sldId id="268"/>
            <p14:sldId id="269"/>
            <p14:sldId id="261"/>
            <p14:sldId id="258"/>
            <p14:sldId id="260"/>
            <p14:sldId id="270"/>
            <p14:sldId id="271"/>
            <p14:sldId id="273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D986-BABC-4A01-9622-466B78D0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1D9A2-21E6-415A-AA19-723C2A90D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5030-DF4E-4283-B2AC-885E5A39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6B27-0A43-45A9-87F0-CDE660CF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89F9-6FAD-49D1-8B82-331FABD1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54E7-9BE3-4D1F-A938-DA97B72F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E179-4B9A-4FD3-9FCA-14A39B46C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1D10-143F-4288-B520-4FB7CD71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6D56-56D0-4D0A-A95F-3439526A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DE29-7352-417E-A020-C6583A3E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B9F92-62C1-4BB8-9369-234B674A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3EBD1-4A46-461D-BA48-E523B1EA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CC0F-7183-4B68-957B-484298C1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966D-5F49-4DB9-9E54-A4C507B9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C34C-FD53-4840-92CA-D7B1D90D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3752-AF3B-488A-9D1D-F9E1550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AED-90E0-41E3-BFCE-41176DC0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521F-DBF7-4E59-B839-AEDEA7B9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EEB0-380F-40F0-A466-721A6AEC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5363-BCCB-4343-9A32-8B214011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867-4A48-4A80-8915-132D5725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3E66-9D41-4B92-9A0F-A9EC2E93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4E4D-1A4D-41D6-A0A8-2654BA7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3339-4D7A-4EE3-85B9-0DC6ED35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6F4B-77C4-4CB7-8094-DF62FF80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5747-7BF0-4802-8500-D0FB8559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C7BE-62CE-40E6-98CC-FF57E4C9F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EDDE-6C8A-43D7-9037-DC282466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BF6B6-BA6E-4D3B-A4B7-C200F965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B7EB7-D297-4332-84A6-ADD6F7DA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2102-0066-4214-AC45-D723AC8F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7169-08E2-476A-93EC-1970B41C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6CAA-A13E-4285-B82B-D6E42AAF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47FA-E485-43C0-B249-752582E1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7E3F7-5878-4A4B-9CBC-8358590F0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FA36-921E-4432-8637-F48FDFF05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B7FDD-7EFC-4EB8-90E6-639CE767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8C52-E801-45AD-96DA-335CAE9A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6551D-34BB-49C7-914E-45634E9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D4D4-51BA-428A-ADEF-0E3F06F4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F79C2-CE0E-4A7B-BA4F-7E74D109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76BCC-2E6F-420E-A7BD-0E110294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E5C92-0A5B-410C-9B6B-DE438C2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95F06-FA99-4456-A96C-984BCC5E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21440-1CC6-4F12-8F86-888FE186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55F4-014C-4D60-A8CC-CEBECA45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AE8C-25BC-4D1D-A88A-E0F27A56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366D-158D-43DC-8843-061DCF02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3331-9940-466D-BDDB-EA4FCE63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293D-58B0-4002-B1FA-602EF7D8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2DA2-8109-4209-ACB6-1A2AA60F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DDE4-2C41-4121-83A2-6C563F8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B14F-DFE4-447B-8738-6059E4E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17604-523C-4BEA-8BCB-ECB24AB6D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DD14C-ABEE-49DE-9338-F6317294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98D3-947E-4F24-8973-86264695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897E-478D-4D12-9E6D-9ADA43E6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6A2F-0CF6-4957-BDC9-D145EA92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9C63C-EDBF-466A-BB3D-E96810A0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C409-04E2-4229-9624-328B9E20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6EA6-4266-469A-B57F-F224DFA84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24DD-906C-4F1B-B89D-92EE9BF757F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863E-5B0B-4D7D-B713-1FE6CA0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9506-53B9-4F3E-8DF8-F3C5825F8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Psycho/isrt-ds-intro-202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055A5-26DF-4BA9-9C06-A0D2B700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918" y="3865615"/>
            <a:ext cx="8731255" cy="162078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7200" dirty="0"/>
              <a:t>Sheikh </a:t>
            </a:r>
            <a:r>
              <a:rPr lang="en-US" sz="7200" dirty="0" err="1"/>
              <a:t>Samsuzzhan</a:t>
            </a:r>
            <a:r>
              <a:rPr lang="en-US" sz="7200" dirty="0"/>
              <a:t> </a:t>
            </a:r>
            <a:r>
              <a:rPr lang="en-US" sz="7200" dirty="0" err="1"/>
              <a:t>Alam</a:t>
            </a:r>
            <a:br>
              <a:rPr lang="en-US" sz="2800" dirty="0"/>
            </a:br>
            <a:r>
              <a:rPr lang="en-US" sz="2400" dirty="0"/>
              <a:t>Data Scientist</a:t>
            </a:r>
            <a:br>
              <a:rPr lang="en-US" sz="2400" dirty="0"/>
            </a:br>
            <a:r>
              <a:rPr lang="en-US" sz="2400" dirty="0"/>
              <a:t>ISRT, Batch 15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399D5-B506-4325-A5D3-E724C7D1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 </a:t>
            </a:r>
          </a:p>
        </p:txBody>
      </p:sp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672C5F3E-93D2-4E06-A9D3-574EA812B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7AFD2-647C-C245-B2EE-7E566CD8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Language on the Rise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EC23B-5390-F440-9B51-11A1D991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8" y="1049704"/>
            <a:ext cx="6780700" cy="43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2D4EA-056B-C647-A8E2-7FE5095978B4}"/>
              </a:ext>
            </a:extLst>
          </p:cNvPr>
          <p:cNvSpPr txBox="1"/>
          <p:nvPr/>
        </p:nvSpPr>
        <p:spPr>
          <a:xfrm>
            <a:off x="4729655" y="1418897"/>
            <a:ext cx="1718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sz="4000" dirty="0"/>
              <a:t>Demo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4415C-804B-0D42-BD01-62DEEE9D76FC}"/>
              </a:ext>
            </a:extLst>
          </p:cNvPr>
          <p:cNvSpPr txBox="1"/>
          <p:nvPr/>
        </p:nvSpPr>
        <p:spPr>
          <a:xfrm>
            <a:off x="3636579" y="2316226"/>
            <a:ext cx="391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sz="2000" i="1" dirty="0"/>
              <a:t>An End to End Data Science 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463B9-2745-4F44-9268-6D677745EBB4}"/>
              </a:ext>
            </a:extLst>
          </p:cNvPr>
          <p:cNvSpPr txBox="1"/>
          <p:nvPr/>
        </p:nvSpPr>
        <p:spPr>
          <a:xfrm>
            <a:off x="3063270" y="3244334"/>
            <a:ext cx="593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Repo: 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DataPsycho</a:t>
            </a:r>
            <a:r>
              <a:rPr lang="en-GB" dirty="0">
                <a:hlinkClick r:id="rId2"/>
              </a:rPr>
              <a:t>/isrt-ds-intro-2021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6079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075A0-A4BB-A041-B800-A2EFD095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Becoming a Data Scientist: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515C2-A81E-274C-985D-293DAEEEB61F}"/>
              </a:ext>
            </a:extLst>
          </p:cNvPr>
          <p:cNvSpPr txBox="1"/>
          <p:nvPr/>
        </p:nvSpPr>
        <p:spPr>
          <a:xfrm>
            <a:off x="7020088" y="609426"/>
            <a:ext cx="3207124" cy="1655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Oriented Programing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Structures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pattern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Decorators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Class, Module, Packaging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BBA4A4-FE63-6440-A99C-88F139D4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31" y="550888"/>
            <a:ext cx="1306440" cy="1306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1C4B1-3A37-A142-BDB0-7324B412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0" y="4640559"/>
            <a:ext cx="1607171" cy="2007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5AD2AC-E07F-7941-9F00-FD1A05096BEC}"/>
              </a:ext>
            </a:extLst>
          </p:cNvPr>
          <p:cNvSpPr txBox="1"/>
          <p:nvPr/>
        </p:nvSpPr>
        <p:spPr>
          <a:xfrm>
            <a:off x="2547966" y="4982394"/>
            <a:ext cx="4472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Statistics and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Algorithms: Supervised and Un-Supervised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Advance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Application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E04BF6-3A36-2545-8F8D-04F9D7C2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03" y="2307022"/>
            <a:ext cx="1609640" cy="2037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C53A87-A97B-514F-8213-C928F4125DE0}"/>
              </a:ext>
            </a:extLst>
          </p:cNvPr>
          <p:cNvSpPr txBox="1"/>
          <p:nvPr/>
        </p:nvSpPr>
        <p:spPr>
          <a:xfrm>
            <a:off x="6884387" y="2739505"/>
            <a:ext cx="3938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Statistics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Beginner Friendly, Hands On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Decision Support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Application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E99B5F1-F602-6E45-80A8-588E1683F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5" y="4982394"/>
            <a:ext cx="2246399" cy="12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0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ED9A296-FA17-D147-95CA-54FD7C14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1" y="5066288"/>
            <a:ext cx="748428" cy="7484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607CFC-AE25-0A48-937F-37651D301D0E}"/>
              </a:ext>
            </a:extLst>
          </p:cNvPr>
          <p:cNvSpPr txBox="1"/>
          <p:nvPr/>
        </p:nvSpPr>
        <p:spPr>
          <a:xfrm>
            <a:off x="1584435" y="5178892"/>
            <a:ext cx="8568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 err="1">
                <a:effectLst/>
                <a:latin typeface="-apple-system"/>
              </a:rPr>
              <a:t>www.linkedin.com</a:t>
            </a:r>
            <a:r>
              <a:rPr lang="en-GB" sz="2800" b="0" i="0" dirty="0">
                <a:effectLst/>
                <a:latin typeface="-apple-system"/>
              </a:rPr>
              <a:t>/in/sheikh-samsuzzhan-alam-7b5560a7</a:t>
            </a:r>
            <a:endParaRPr lang="en-CZ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D797E3-F1AE-CF48-B346-644CAE7A60E0}"/>
              </a:ext>
            </a:extLst>
          </p:cNvPr>
          <p:cNvSpPr txBox="1"/>
          <p:nvPr/>
        </p:nvSpPr>
        <p:spPr>
          <a:xfrm>
            <a:off x="1584435" y="6049185"/>
            <a:ext cx="2304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@</a:t>
            </a:r>
            <a:r>
              <a:rPr lang="en-GB" sz="2400" dirty="0" err="1"/>
              <a:t>MrDataPsycho</a:t>
            </a:r>
            <a:endParaRPr lang="en-CZ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21118-F2B3-F645-A1F6-0760426FF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6" y="5903519"/>
            <a:ext cx="876114" cy="8761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4365C1-1D8E-5247-AE0A-B4DAF4288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134267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06B1-F3AC-4190-95D5-DBC96274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35° C → 5° 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293B5-9493-4C5A-BEC3-787FD5C5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50" y="1511816"/>
            <a:ext cx="6780700" cy="3458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24DAF-7743-EF4E-85BD-A639D3B22BDB}"/>
              </a:ext>
            </a:extLst>
          </p:cNvPr>
          <p:cNvSpPr txBox="1"/>
          <p:nvPr/>
        </p:nvSpPr>
        <p:spPr>
          <a:xfrm>
            <a:off x="4921415" y="5161518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Prague, Czech Republic</a:t>
            </a:r>
          </a:p>
        </p:txBody>
      </p:sp>
    </p:spTree>
    <p:extLst>
      <p:ext uri="{BB962C8B-B14F-4D97-AF65-F5344CB8AC3E}">
        <p14:creationId xmlns:p14="http://schemas.microsoft.com/office/powerpoint/2010/main" val="146470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2564C-A2E6-4C02-A208-398B481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993378"/>
            <a:ext cx="3571810" cy="3219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Science 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Dev.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E022C71-965E-4077-A628-E4262E680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83" y="518611"/>
            <a:ext cx="7329099" cy="4886066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8D0D79C-04C8-46B6-BD8B-EE01C7CBB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70" y="5404677"/>
            <a:ext cx="1910062" cy="80580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976F56E0-80D7-49A9-A5CF-C50D5C7EA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96" y="5049484"/>
            <a:ext cx="2173991" cy="1449328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5ECC35-0046-4BEB-942B-0DDB3DCA8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75" y="5521467"/>
            <a:ext cx="993829" cy="559165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47DD96-5993-43FE-9B60-8557AC431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3" y="5479532"/>
            <a:ext cx="2556337" cy="730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894F0F-8F40-4749-B256-F7FDD5DBB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3" y="5247098"/>
            <a:ext cx="1917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6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9665-4C89-CB44-8767-D29BBC0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Data Team in Tech.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982AA-0C8D-004A-AE7F-407A0ACE2C45}"/>
              </a:ext>
            </a:extLst>
          </p:cNvPr>
          <p:cNvSpPr txBox="1"/>
          <p:nvPr/>
        </p:nvSpPr>
        <p:spPr>
          <a:xfrm>
            <a:off x="3993603" y="1557125"/>
            <a:ext cx="268013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Head of Data and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025BF-18E0-2D48-B306-D6A93F598F87}"/>
              </a:ext>
            </a:extLst>
          </p:cNvPr>
          <p:cNvSpPr txBox="1"/>
          <p:nvPr/>
        </p:nvSpPr>
        <p:spPr>
          <a:xfrm>
            <a:off x="646386" y="2810854"/>
            <a:ext cx="2065283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EFE30-AF2F-CF4D-92C6-12F38700043C}"/>
              </a:ext>
            </a:extLst>
          </p:cNvPr>
          <p:cNvSpPr txBox="1"/>
          <p:nvPr/>
        </p:nvSpPr>
        <p:spPr>
          <a:xfrm>
            <a:off x="3399768" y="2813152"/>
            <a:ext cx="193390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Analyst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F3B1-1FB5-D944-9621-182F235F36B9}"/>
              </a:ext>
            </a:extLst>
          </p:cNvPr>
          <p:cNvSpPr txBox="1"/>
          <p:nvPr/>
        </p:nvSpPr>
        <p:spPr>
          <a:xfrm>
            <a:off x="6021771" y="2810854"/>
            <a:ext cx="206528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7F034-6D8A-AF4B-809E-A3A2C2996D60}"/>
              </a:ext>
            </a:extLst>
          </p:cNvPr>
          <p:cNvSpPr txBox="1"/>
          <p:nvPr/>
        </p:nvSpPr>
        <p:spPr>
          <a:xfrm>
            <a:off x="8912774" y="2810855"/>
            <a:ext cx="1849819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ML Engineer</a:t>
            </a: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406CF73-1A57-0043-BEE3-C3A89470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23" y="38097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1F0FC48C-2517-764B-A7BC-7EFFDD27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77" y="38189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8">
            <a:extLst>
              <a:ext uri="{FF2B5EF4-FFF2-40B4-BE49-F238E27FC236}">
                <a16:creationId xmlns:a16="http://schemas.microsoft.com/office/drawing/2014/main" id="{4FB05CB4-D83A-4E4F-99EC-AB5153C3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6" y="4310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DA155410-6FB1-7847-B2D2-9F39359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39" y="55576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5">
            <a:extLst>
              <a:ext uri="{FF2B5EF4-FFF2-40B4-BE49-F238E27FC236}">
                <a16:creationId xmlns:a16="http://schemas.microsoft.com/office/drawing/2014/main" id="{8A9CBA38-7A2D-BE4C-9A40-DEA02129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884800" y="4186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40A53D-4FB5-2D45-9ABA-EF66E6BEC1C1}"/>
              </a:ext>
            </a:extLst>
          </p:cNvPr>
          <p:cNvSpPr/>
          <p:nvPr/>
        </p:nvSpPr>
        <p:spPr>
          <a:xfrm>
            <a:off x="646386" y="3510250"/>
            <a:ext cx="2233448" cy="13217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0717EC9-254D-5D4D-8185-8ACCCF6C2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6386" y="3510326"/>
            <a:ext cx="243380" cy="2433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EDA3F1-6757-7F4A-B6F2-5DF59C8D3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43" y="3508093"/>
            <a:ext cx="2298097" cy="1206501"/>
          </a:xfrm>
          <a:prstGeom prst="rect">
            <a:avLst/>
          </a:prstGeom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313E50EB-DF03-A44A-A4DB-72BFA6FD56D7}"/>
              </a:ext>
            </a:extLst>
          </p:cNvPr>
          <p:cNvSpPr/>
          <p:nvPr/>
        </p:nvSpPr>
        <p:spPr>
          <a:xfrm flipH="1" flipV="1">
            <a:off x="1622858" y="4881506"/>
            <a:ext cx="3632311" cy="103581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8" name="Group 31">
            <a:extLst>
              <a:ext uri="{FF2B5EF4-FFF2-40B4-BE49-F238E27FC236}">
                <a16:creationId xmlns:a16="http://schemas.microsoft.com/office/drawing/2014/main" id="{9397D1F6-1823-754C-816A-FAC3520729E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388617" y="4212657"/>
            <a:ext cx="461666" cy="2108584"/>
            <a:chOff x="2677644" y="1567527"/>
            <a:chExt cx="1488361" cy="303927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974A7BA-4C39-D249-B2EB-327DF8D94F4E}"/>
                </a:ext>
              </a:extLst>
            </p:cNvPr>
            <p:cNvSpPr/>
            <p:nvPr/>
          </p:nvSpPr>
          <p:spPr>
            <a:xfrm rot="10800000">
              <a:off x="3250458" y="1567527"/>
              <a:ext cx="915547" cy="303927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ABE107C-4537-A44E-A62F-3A28A55833D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B9A1F58-0A45-7748-BA27-4655F37269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91" y="3444439"/>
            <a:ext cx="2581861" cy="1588837"/>
          </a:xfrm>
          <a:prstGeom prst="rect">
            <a:avLst/>
          </a:prstGeom>
        </p:spPr>
      </p:pic>
      <p:pic>
        <p:nvPicPr>
          <p:cNvPr id="43" name="Graphic 8">
            <a:extLst>
              <a:ext uri="{FF2B5EF4-FFF2-40B4-BE49-F238E27FC236}">
                <a16:creationId xmlns:a16="http://schemas.microsoft.com/office/drawing/2014/main" id="{C37741EE-E2B1-5142-917B-25533BA3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01" y="5749159"/>
            <a:ext cx="549164" cy="54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id="{3E6CCC6A-0172-CB45-809E-7DEA2189D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9" y="5917323"/>
            <a:ext cx="353023" cy="3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286B887-2683-0F42-9C05-503D910855EE}"/>
              </a:ext>
            </a:extLst>
          </p:cNvPr>
          <p:cNvSpPr/>
          <p:nvPr/>
        </p:nvSpPr>
        <p:spPr>
          <a:xfrm>
            <a:off x="7885096" y="5621240"/>
            <a:ext cx="1267057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13BE0C3F-F7E2-C747-9109-C5D739FF4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85096" y="5626698"/>
            <a:ext cx="208323" cy="1627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38D2CCF-D7A1-8543-9CDE-86D1FF8B59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76" y="3451299"/>
            <a:ext cx="2998338" cy="1206999"/>
          </a:xfrm>
          <a:prstGeom prst="rect">
            <a:avLst/>
          </a:prstGeom>
        </p:spPr>
      </p:pic>
      <p:sp>
        <p:nvSpPr>
          <p:cNvPr id="50" name="Freeform 49">
            <a:extLst>
              <a:ext uri="{FF2B5EF4-FFF2-40B4-BE49-F238E27FC236}">
                <a16:creationId xmlns:a16="http://schemas.microsoft.com/office/drawing/2014/main" id="{ABCBA2F0-BCA2-A045-9136-67E9CABA027A}"/>
              </a:ext>
            </a:extLst>
          </p:cNvPr>
          <p:cNvSpPr/>
          <p:nvPr/>
        </p:nvSpPr>
        <p:spPr>
          <a:xfrm rot="5400000" flipH="1">
            <a:off x="7891552" y="4850367"/>
            <a:ext cx="719137" cy="40764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2628ECC-C54A-F447-8F52-800E2FD5639C}"/>
              </a:ext>
            </a:extLst>
          </p:cNvPr>
          <p:cNvSpPr/>
          <p:nvPr/>
        </p:nvSpPr>
        <p:spPr>
          <a:xfrm rot="16200000" flipH="1" flipV="1">
            <a:off x="8907516" y="5019735"/>
            <a:ext cx="1344626" cy="694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642A-4AB2-C840-898D-29800348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Language, Tools &amp;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F39A-EAB2-6D45-9F23-D986D83FC43C}"/>
              </a:ext>
            </a:extLst>
          </p:cNvPr>
          <p:cNvSpPr txBox="1"/>
          <p:nvPr/>
        </p:nvSpPr>
        <p:spPr>
          <a:xfrm>
            <a:off x="698938" y="1980537"/>
            <a:ext cx="2065283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770C7-BAA1-4E48-B1B6-8D9D8F5B9BB2}"/>
              </a:ext>
            </a:extLst>
          </p:cNvPr>
          <p:cNvSpPr txBox="1"/>
          <p:nvPr/>
        </p:nvSpPr>
        <p:spPr>
          <a:xfrm>
            <a:off x="3452320" y="1982835"/>
            <a:ext cx="193390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Analyst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B19C0-0A72-214A-BEFD-E8AD695BB438}"/>
              </a:ext>
            </a:extLst>
          </p:cNvPr>
          <p:cNvSpPr txBox="1"/>
          <p:nvPr/>
        </p:nvSpPr>
        <p:spPr>
          <a:xfrm>
            <a:off x="6074323" y="1980537"/>
            <a:ext cx="206528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Scientist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50254-5D82-9C4A-AA91-5AE4A48475CC}"/>
              </a:ext>
            </a:extLst>
          </p:cNvPr>
          <p:cNvSpPr txBox="1"/>
          <p:nvPr/>
        </p:nvSpPr>
        <p:spPr>
          <a:xfrm>
            <a:off x="8965326" y="1980538"/>
            <a:ext cx="1849819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ML Engineer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844A2-D5CA-0041-BB6F-4553749B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3" y="2898835"/>
            <a:ext cx="725836" cy="72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DD17D-AFD2-754E-A309-B5154ADC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5" y="3052344"/>
            <a:ext cx="1253271" cy="5723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040DEF-7764-5444-BB44-556E090F8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8" y="4579814"/>
            <a:ext cx="2579806" cy="1289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ADBABB-CAA8-2A40-AA2C-85878AAED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85" y="5257922"/>
            <a:ext cx="599799" cy="6117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B5DFB8-A4EB-1046-B21F-896AB847952A}"/>
              </a:ext>
            </a:extLst>
          </p:cNvPr>
          <p:cNvSpPr txBox="1"/>
          <p:nvPr/>
        </p:nvSpPr>
        <p:spPr>
          <a:xfrm>
            <a:off x="5770179" y="4614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Z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54372E-F409-7644-95D1-DE79243B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68" y="2795502"/>
            <a:ext cx="725836" cy="725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E1BEF2-E3E2-9147-B0C7-46EAB6A65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91" y="2898835"/>
            <a:ext cx="1287031" cy="6225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952E8B-D978-F240-B775-D7CC69A7F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08" y="2779036"/>
            <a:ext cx="725836" cy="7258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816868-70F1-B147-912B-7F0802808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29" y="2547833"/>
            <a:ext cx="1496892" cy="8420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FFFE2F2-EFFD-F54F-848B-192DFF0CD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5" y="3771225"/>
            <a:ext cx="1496892" cy="8420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EE3AB8-D6C3-794F-96EA-F0A1B922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07" y="3687665"/>
            <a:ext cx="725836" cy="7258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92C8DE-B4FF-0D4F-852F-10098C0F1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30" y="3790998"/>
            <a:ext cx="1287031" cy="6225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6DAB7F-FC06-EB44-8A32-114BE10AFF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47" y="3671199"/>
            <a:ext cx="725836" cy="725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8B4C72-BC69-7B4D-B5D5-1BEFEC0594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97" y="4533299"/>
            <a:ext cx="2315081" cy="13051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3057F-F3C6-1443-9DF7-1983765C9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1" y="3516258"/>
            <a:ext cx="1496892" cy="8420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4BC5EA-36EC-4C4C-A841-7EC5CFD324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42" y="3733879"/>
            <a:ext cx="916002" cy="3539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92DA39F-4F37-D24C-B7B9-96AF768B86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88" y="4517549"/>
            <a:ext cx="4059012" cy="22831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334F1D1-A318-D345-9DFB-408ACD96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96" y="2620408"/>
            <a:ext cx="725836" cy="7258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3A7944C-9BF0-364D-A624-0E30F0F6C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18" y="2806371"/>
            <a:ext cx="916002" cy="3539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7C82F2-FC5F-E24B-B04A-766852279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57" y="4372980"/>
            <a:ext cx="829984" cy="4448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9B0668-8D08-4744-9E73-3C1A6FD019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64" y="2824395"/>
            <a:ext cx="829984" cy="44482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3692EE3-1FD2-DE4A-A95B-725B4DD446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03" y="3346244"/>
            <a:ext cx="1260385" cy="6301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5327E62-5342-A148-9EBA-02F15CB8E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566" y="3370510"/>
            <a:ext cx="636427" cy="49063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5FB431-059F-B644-8D42-9FB4780A87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2" y="4929981"/>
            <a:ext cx="1023561" cy="51178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5B1861F-B34F-D841-B801-F9C58D61CB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94" y="2968834"/>
            <a:ext cx="829984" cy="6398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549232-E991-A64B-9789-59598804BD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4" y="2675296"/>
            <a:ext cx="829984" cy="44482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7E70174-0B61-894A-A952-E769E48AE0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73" y="3972317"/>
            <a:ext cx="1390364" cy="53711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E06A1E3-5EEF-1943-B372-BE51D3DD60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3" y="3808288"/>
            <a:ext cx="1390364" cy="5371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82DF3F0-372A-604E-8595-5568E075A78D}"/>
              </a:ext>
            </a:extLst>
          </p:cNvPr>
          <p:cNvSpPr txBox="1"/>
          <p:nvPr/>
        </p:nvSpPr>
        <p:spPr>
          <a:xfrm>
            <a:off x="4120444" y="6262042"/>
            <a:ext cx="3458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sz="2400" i="1" dirty="0"/>
              <a:t>***Where is Statistics?</a:t>
            </a:r>
          </a:p>
        </p:txBody>
      </p:sp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8D68D28F-5300-E44F-9B59-9D5C0E2CB1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77" y="5635648"/>
            <a:ext cx="1802650" cy="405596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9F2EB592-1B50-814D-9CFE-A9F2E81CB2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35" y="4363922"/>
            <a:ext cx="928742" cy="6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6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5519-F6DB-4DFC-BC48-E97D4814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841" y="3344478"/>
            <a:ext cx="4668257" cy="1325563"/>
          </a:xfrm>
        </p:spPr>
        <p:txBody>
          <a:bodyPr>
            <a:normAutofit/>
          </a:bodyPr>
          <a:lstStyle/>
          <a:p>
            <a:r>
              <a:rPr lang="en-US" dirty="0"/>
              <a:t>Industrial Projects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E8355302-A3FC-40A8-8B95-9DCE1BAA6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247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F311649-6AFB-48C5-8B42-D35110960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7" r="1" b="1848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43D868B-ACC9-40EC-8670-5645570DCF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5" r="19749" b="-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8596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7D93B-1F28-4C04-88CC-45106BFF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McKinsey: Time &amp; Expense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F69D1C8-26FA-486E-BECF-766DE5EC6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35664"/>
            <a:ext cx="5029200" cy="497890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445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943B7C-30A8-42E2-B99C-D6CC3E30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Socialbakers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Consumer Identification with Computer Vision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8D313AC-973F-496E-9AC3-781672057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52" y="912600"/>
            <a:ext cx="5331099" cy="2516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074146-4937-3C4C-BC6E-A0093852A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64" y="3667320"/>
            <a:ext cx="3672321" cy="26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6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C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16B8F-1DC7-0A4A-9AEB-B4484BFD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8975"/>
            <a:ext cx="5459413" cy="240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AEAA9-B5AD-B143-8594-884EBA52D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2300"/>
            <a:ext cx="5459413" cy="300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1A6A8-8FCD-1649-BB14-D416D51C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196948"/>
            <a:ext cx="4225290" cy="6021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Things I could have done better during my study!</a:t>
            </a:r>
          </a:p>
        </p:txBody>
      </p:sp>
    </p:spTree>
    <p:extLst>
      <p:ext uri="{BB962C8B-B14F-4D97-AF65-F5344CB8AC3E}">
        <p14:creationId xmlns:p14="http://schemas.microsoft.com/office/powerpoint/2010/main" val="32688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182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Sheikh Samsuzzhan Alam Data Scientist ISRT, Batch 15</vt:lpstr>
      <vt:lpstr>35° C → 5° C </vt:lpstr>
      <vt:lpstr>Data Science  Dev.</vt:lpstr>
      <vt:lpstr>Data Team in Tech.</vt:lpstr>
      <vt:lpstr>Language, Tools &amp; Frameworks</vt:lpstr>
      <vt:lpstr>Industrial Projects</vt:lpstr>
      <vt:lpstr>McKinsey: Time &amp; Expense</vt:lpstr>
      <vt:lpstr>Socialbakers: Consumer Identification with Computer Vision</vt:lpstr>
      <vt:lpstr>Things I could have done better during my study!</vt:lpstr>
      <vt:lpstr>New Language on the Rise !</vt:lpstr>
      <vt:lpstr>PowerPoint Presentation</vt:lpstr>
      <vt:lpstr>Becoming a Data Scientist: First Steps</vt:lpstr>
      <vt:lpstr>Q &amp;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Sheikh Alam</dc:title>
  <dc:creator>Alam, Sheikh</dc:creator>
  <cp:lastModifiedBy>Alam, Sheikh</cp:lastModifiedBy>
  <cp:revision>17</cp:revision>
  <dcterms:created xsi:type="dcterms:W3CDTF">2021-04-08T20:41:22Z</dcterms:created>
  <dcterms:modified xsi:type="dcterms:W3CDTF">2021-12-28T04:31:56Z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2021-12-26T19:00:00Z</vt:lpwstr>
  </property>
  <property fmtid="{D5CDD505-2E9C-101B-9397-08002B2CF9AE}" pid="4" name="MSIP_Label_3c9bec58-8084-492e-8360-0e1cfe36408c_Method">
    <vt:lpwstr>Privileged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c71c978d-9dbb-469f-af04-a47a639d1e73</vt:lpwstr>
  </property>
  <property fmtid="{D5CDD505-2E9C-101B-9397-08002B2CF9AE}" pid="8" name="MSIP_Label_3c9bec58-8084-492e-8360-0e1cfe36408c_ContentBits">
    <vt:lpwstr>0</vt:lpwstr>
  </property>
</Properties>
</file>