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Inconsolata Regular" charset="0"/>
      <p:regular r:id="rId22"/>
      <p:bold r:id="rId23"/>
    </p:embeddedFont>
    <p:embeddedFont>
      <p:font typeface="Inconsolata"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74520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usnews.com/news/business/articles/2021-03-24/eu-moves-toward-stricter-export-controls-for-covid-vaccines"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aljazeera.com/news/2021/1/3/covid-19-vaccine-distribution-and-inoculations" TargetMode="External"/><Relationship Id="rId4" Type="http://schemas.openxmlformats.org/officeDocument/2006/relationships/hyperlink" Target="https://www.reuters.com/article/us-health-coronavirus-vaccines-astrazene-idINKBN2BG2L2"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usnews.com/news/business/articles/2021-03-24/eu-moves-toward-stricter-export-controls-for-covid-vaccines"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www.aljazeera.com/news/2021/1/3/covid-19-vaccine-distribution-and-inoculations" TargetMode="External"/><Relationship Id="rId4" Type="http://schemas.openxmlformats.org/officeDocument/2006/relationships/hyperlink" Target="https://www.reuters.com/article/us-health-coronavirus-vaccines-astrazene-idINKBN2BG2L2"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usnews.com/news/business/articles/2021-03-24/eu-moves-toward-stricter-export-controls-for-covid-vaccines"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aljazeera.com/news/2021/1/3/covid-19-vaccine-distribution-and-inoculations" TargetMode="External"/><Relationship Id="rId4" Type="http://schemas.openxmlformats.org/officeDocument/2006/relationships/hyperlink" Target="https://www.reuters.com/article/us-health-coronavirus-vaccines-astrazene-idINKBN2BG2L2"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usnews.com/news/business/articles/2021-03-24/eu-moves-toward-stricter-export-controls-for-covid-vaccine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www.aljazeera.com/news/2021/1/3/covid-19-vaccine-distribution-and-inoculations" TargetMode="External"/><Relationship Id="rId4" Type="http://schemas.openxmlformats.org/officeDocument/2006/relationships/hyperlink" Target="https://www.reuters.com/article/us-health-coronavirus-vaccines-astrazene-idINKBN2BG2L2"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usnews.com/news/business/articles/2021-03-24/eu-moves-toward-stricter-export-controls-for-covid-vaccines"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aljazeera.com/news/2021/1/3/covid-19-vaccine-distribution-and-inoculations" TargetMode="External"/><Relationship Id="rId4" Type="http://schemas.openxmlformats.org/officeDocument/2006/relationships/hyperlink" Target="https://www.reuters.com/article/us-health-coronavirus-vaccines-astrazene-idINKBN2BG2L2"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usnews.com/news/business/articles/2021-03-24/eu-moves-toward-stricter-export-controls-for-covid-vaccines"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www.aljazeera.com/news/2021/1/3/covid-19-vaccine-distribution-and-inoculations" TargetMode="External"/><Relationship Id="rId4" Type="http://schemas.openxmlformats.org/officeDocument/2006/relationships/hyperlink" Target="https://www.reuters.com/article/us-health-coronavirus-vaccines-astrazene-idINKBN2BG2L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usnews.com/news/business/articles/2021-03-24/eu-moves-toward-stricter-export-controls-for-covid-vaccine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aljazeera.com/news/2021/1/3/covid-19-vaccine-distribution-and-inoculations" TargetMode="External"/><Relationship Id="rId4" Type="http://schemas.openxmlformats.org/officeDocument/2006/relationships/hyperlink" Target="https://www.reuters.com/article/us-health-coronavirus-vaccines-astrazene-idINKBN2BG2L2"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usnews.com/news/business/articles/2021-03-24/eu-moves-toward-stricter-export-controls-for-covid-vaccine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aljazeera.com/news/2021/1/3/covid-19-vaccine-distribution-and-inoculations" TargetMode="External"/><Relationship Id="rId4" Type="http://schemas.openxmlformats.org/officeDocument/2006/relationships/hyperlink" Target="https://www.reuters.com/article/us-health-coronavirus-vaccines-astrazene-idINKBN2BG2L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9df5d6374_1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9df5d6374_1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Introduction. </a:t>
            </a:r>
            <a:r>
              <a:rPr lang="en"/>
              <a:t>Say hello and provide 10 second intro per person</a:t>
            </a:r>
            <a:endParaRPr/>
          </a:p>
          <a:p>
            <a:pPr marL="0" lvl="0" indent="0" algn="l" rtl="0">
              <a:spcBef>
                <a:spcPts val="0"/>
              </a:spcBef>
              <a:spcAft>
                <a:spcPts val="0"/>
              </a:spcAft>
              <a:buNone/>
            </a:pPr>
            <a:endParaRPr/>
          </a:p>
          <a:p>
            <a:pPr marL="0" lvl="0" indent="0" algn="l" rtl="0">
              <a:lnSpc>
                <a:spcPct val="150000"/>
              </a:lnSpc>
              <a:spcBef>
                <a:spcPts val="0"/>
              </a:spcBef>
              <a:spcAft>
                <a:spcPts val="0"/>
              </a:spcAft>
              <a:buClr>
                <a:schemeClr val="dk1"/>
              </a:buClr>
              <a:buSzPts val="1100"/>
              <a:buFont typeface="Arial"/>
              <a:buNone/>
            </a:pPr>
            <a:r>
              <a:rPr lang="en" b="1">
                <a:solidFill>
                  <a:schemeClr val="dk1"/>
                </a:solidFill>
              </a:rPr>
              <a:t>Transition to today’s presentation overview.</a:t>
            </a:r>
            <a:r>
              <a:rPr lang="en">
                <a:solidFill>
                  <a:schemeClr val="dk1"/>
                </a:solidFill>
              </a:rPr>
              <a:t> Here’s what to expect today.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a0bd3fa41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a0bd3fa4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Set context for the project. </a:t>
            </a:r>
            <a:r>
              <a:rPr lang="en"/>
              <a:t>A year into global pandemic. Challenges in vaccine distribution: changing environment, vaccine safety and perception, vaccine distribution equity.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Relate to QuickJab questions.</a:t>
            </a:r>
            <a:r>
              <a:rPr lang="en"/>
              <a:t> T7 is happy to support QuickJab’s decision-making process on vaccine distribution: where to distribute and which vaccine.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b="1"/>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u="sng">
                <a:solidFill>
                  <a:schemeClr val="hlink"/>
                </a:solidFill>
                <a:hlinkClick r:id="rId3"/>
              </a:rPr>
              <a:t>EU moves toward stricter export controls for COVID-19 shots</a:t>
            </a:r>
            <a:r>
              <a:rPr lang="en">
                <a:solidFill>
                  <a:schemeClr val="dk1"/>
                </a:solidFill>
              </a:rPr>
              <a:t> (ABC News,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4"/>
              </a:rPr>
              <a:t>COVID-19 vaccine AstraZeneca roller-coaster ride</a:t>
            </a:r>
            <a:r>
              <a:rPr lang="en">
                <a:solidFill>
                  <a:schemeClr val="dk1"/>
                </a:solidFill>
              </a:rPr>
              <a:t> (Reuters,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5"/>
              </a:rPr>
              <a:t>Graphics: Global COVID vaccine distribution and inoculations</a:t>
            </a:r>
            <a:r>
              <a:rPr lang="en">
                <a:solidFill>
                  <a:schemeClr val="dk1"/>
                </a:solidFill>
              </a:rPr>
              <a:t> (Al Jazeera, 2021)</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c7c137e75d_5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c7c137e75d_5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Set context for the project. </a:t>
            </a:r>
            <a:r>
              <a:rPr lang="en"/>
              <a:t>A year into global pandemic. Challenges in vaccine distribution: changing environment, vaccine safety and perception, vaccine distribution equity.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Relate to QuickJab questions.</a:t>
            </a:r>
            <a:r>
              <a:rPr lang="en"/>
              <a:t> T7 is happy to support QuickJab’s decision-making process on vaccine distribution: where to distribute and which vaccine.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b="1"/>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u="sng">
                <a:solidFill>
                  <a:schemeClr val="hlink"/>
                </a:solidFill>
                <a:hlinkClick r:id="rId3"/>
              </a:rPr>
              <a:t>EU moves toward stricter export controls for COVID-19 shots</a:t>
            </a:r>
            <a:r>
              <a:rPr lang="en">
                <a:solidFill>
                  <a:schemeClr val="dk1"/>
                </a:solidFill>
              </a:rPr>
              <a:t> (ABC News,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4"/>
              </a:rPr>
              <a:t>COVID-19 vaccine AstraZeneca roller-coaster ride</a:t>
            </a:r>
            <a:r>
              <a:rPr lang="en">
                <a:solidFill>
                  <a:schemeClr val="dk1"/>
                </a:solidFill>
              </a:rPr>
              <a:t> (Reuters,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5"/>
              </a:rPr>
              <a:t>Graphics: Global COVID vaccine distribution and inoculations</a:t>
            </a:r>
            <a:r>
              <a:rPr lang="en">
                <a:solidFill>
                  <a:schemeClr val="dk1"/>
                </a:solidFill>
              </a:rPr>
              <a:t> (Al Jazeera, 2021)</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c7c137e75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c7c137e75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Set context for the project. </a:t>
            </a:r>
            <a:r>
              <a:rPr lang="en"/>
              <a:t>A year into global pandemic. Challenges in vaccine distribution: changing environment, vaccine safety and perception, vaccine distribution equity.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Relate to QuickJab questions.</a:t>
            </a:r>
            <a:r>
              <a:rPr lang="en"/>
              <a:t> T7 is happy to support QuickJab’s decision-making process on vaccine distribution: where to distribute and which vaccine.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c7c137e75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c7c137e75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Set context for the project. </a:t>
            </a:r>
            <a:r>
              <a:rPr lang="en"/>
              <a:t>A year into global pandemic. Challenges in vaccine distribution: changing environment, vaccine safety and perception, vaccine distribution equity.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Relate to QuickJab questions.</a:t>
            </a:r>
            <a:r>
              <a:rPr lang="en"/>
              <a:t> T7 is happy to support QuickJab’s decision-making process on vaccine distribution: where to distribute and which vaccine.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b="1"/>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u="sng">
                <a:solidFill>
                  <a:schemeClr val="hlink"/>
                </a:solidFill>
                <a:hlinkClick r:id="rId3"/>
              </a:rPr>
              <a:t>EU moves toward stricter export controls for COVID-19 shots</a:t>
            </a:r>
            <a:r>
              <a:rPr lang="en">
                <a:solidFill>
                  <a:schemeClr val="dk1"/>
                </a:solidFill>
              </a:rPr>
              <a:t> (ABC News,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4"/>
              </a:rPr>
              <a:t>COVID-19 vaccine AstraZeneca roller-coaster ride</a:t>
            </a:r>
            <a:r>
              <a:rPr lang="en">
                <a:solidFill>
                  <a:schemeClr val="dk1"/>
                </a:solidFill>
              </a:rPr>
              <a:t> (Reuters,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5"/>
              </a:rPr>
              <a:t>Graphics: Global COVID vaccine distribution and inoculations</a:t>
            </a:r>
            <a:r>
              <a:rPr lang="en">
                <a:solidFill>
                  <a:schemeClr val="dk1"/>
                </a:solidFill>
              </a:rPr>
              <a:t> (Al Jazeera, 2021)</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c7c137e75d_5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c7c137e75d_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Set context for the project. </a:t>
            </a:r>
            <a:r>
              <a:rPr lang="en"/>
              <a:t>A year into global pandemic. Challenges in vaccine distribution: changing environment, vaccine safety and perception, vaccine distribution equity.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Relate to QuickJab questions.</a:t>
            </a:r>
            <a:r>
              <a:rPr lang="en"/>
              <a:t> T7 is happy to support QuickJab’s decision-making process on vaccine distribution: where to distribute and which vaccine.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b="1"/>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u="sng">
                <a:solidFill>
                  <a:schemeClr val="hlink"/>
                </a:solidFill>
                <a:hlinkClick r:id="rId3"/>
              </a:rPr>
              <a:t>EU moves toward stricter export controls for COVID-19 shots</a:t>
            </a:r>
            <a:r>
              <a:rPr lang="en">
                <a:solidFill>
                  <a:schemeClr val="dk1"/>
                </a:solidFill>
              </a:rPr>
              <a:t> (ABC News,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4"/>
              </a:rPr>
              <a:t>COVID-19 vaccine AstraZeneca roller-coaster ride</a:t>
            </a:r>
            <a:r>
              <a:rPr lang="en">
                <a:solidFill>
                  <a:schemeClr val="dk1"/>
                </a:solidFill>
              </a:rPr>
              <a:t> (Reuters,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5"/>
              </a:rPr>
              <a:t>Graphics: Global COVID vaccine distribution and inoculations</a:t>
            </a:r>
            <a:r>
              <a:rPr lang="en">
                <a:solidFill>
                  <a:schemeClr val="dk1"/>
                </a:solidFill>
              </a:rPr>
              <a:t> (Al Jazeera, 2021)</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a7f10239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ca7f10239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chemeClr val="dk1"/>
                </a:solidFill>
              </a:rPr>
              <a:t>Q&amp;A and close. </a:t>
            </a:r>
            <a:r>
              <a:rPr lang="en">
                <a:solidFill>
                  <a:schemeClr val="dk1"/>
                </a:solidFill>
              </a:rPr>
              <a:t>Transition to Q&amp;A and close out with thanks and goodbye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c7c137e75d_1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c7c137e75d_1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chemeClr val="dk1"/>
                </a:solidFill>
              </a:rPr>
              <a:t>Q&amp;A and close. </a:t>
            </a:r>
            <a:r>
              <a:rPr lang="en">
                <a:solidFill>
                  <a:schemeClr val="dk1"/>
                </a:solidFill>
              </a:rPr>
              <a:t>Transition to Q&amp;A and close out with thanks and goodbye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cabdff5c6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cabdff5c6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c7c137e75d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c7c137e75d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Set context for the project. </a:t>
            </a:r>
            <a:r>
              <a:rPr lang="en"/>
              <a:t>A year into global pandemic. Challenges in vaccine distribution: changing environment, vaccine safety and perception, vaccine distribution equity.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Relate to QuickJab questions.</a:t>
            </a:r>
            <a:r>
              <a:rPr lang="en"/>
              <a:t> T7 is happy to support QuickJab’s decision-making process on vaccine distribution: where to distribute and which vaccine.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b="1"/>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u="sng">
                <a:solidFill>
                  <a:schemeClr val="hlink"/>
                </a:solidFill>
                <a:hlinkClick r:id="rId3"/>
              </a:rPr>
              <a:t>EU moves toward stricter export controls for COVID-19 shots</a:t>
            </a:r>
            <a:r>
              <a:rPr lang="en">
                <a:solidFill>
                  <a:schemeClr val="dk1"/>
                </a:solidFill>
              </a:rPr>
              <a:t> (ABC News,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4"/>
              </a:rPr>
              <a:t>COVID-19 vaccine AstraZeneca roller-coaster ride</a:t>
            </a:r>
            <a:r>
              <a:rPr lang="en">
                <a:solidFill>
                  <a:schemeClr val="dk1"/>
                </a:solidFill>
              </a:rPr>
              <a:t> (Reuters,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5"/>
              </a:rPr>
              <a:t>Graphics: Global COVID vaccine distribution and inoculations</a:t>
            </a:r>
            <a:r>
              <a:rPr lang="en">
                <a:solidFill>
                  <a:schemeClr val="dk1"/>
                </a:solidFill>
              </a:rPr>
              <a:t> (Al Jazeera, 2021)</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c7c137e75d_9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c7c137e75d_9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Set context for the project. </a:t>
            </a:r>
            <a:r>
              <a:rPr lang="en"/>
              <a:t>A year into global pandemic. Challenges in vaccine distribution: changing environment, vaccine safety and perception, vaccine distribution equity.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Relate to QuickJab questions.</a:t>
            </a:r>
            <a:r>
              <a:rPr lang="en"/>
              <a:t> T7 is happy to support QuickJab’s decision-making process on vaccine distribution: where to distribute and which vaccine.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b="1"/>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u="sng">
                <a:solidFill>
                  <a:schemeClr val="hlink"/>
                </a:solidFill>
                <a:hlinkClick r:id="rId3"/>
              </a:rPr>
              <a:t>EU moves toward stricter export controls for COVID-19 shots</a:t>
            </a:r>
            <a:r>
              <a:rPr lang="en">
                <a:solidFill>
                  <a:schemeClr val="dk1"/>
                </a:solidFill>
              </a:rPr>
              <a:t> (ABC News,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4"/>
              </a:rPr>
              <a:t>COVID-19 vaccine AstraZeneca roller-coaster ride</a:t>
            </a:r>
            <a:r>
              <a:rPr lang="en">
                <a:solidFill>
                  <a:schemeClr val="dk1"/>
                </a:solidFill>
              </a:rPr>
              <a:t> (Reuters,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5"/>
              </a:rPr>
              <a:t>Graphics: Global COVID vaccine distribution and inoculations</a:t>
            </a:r>
            <a:r>
              <a:rPr lang="en">
                <a:solidFill>
                  <a:schemeClr val="dk1"/>
                </a:solidFill>
              </a:rPr>
              <a:t> (Al Jazeera, 2021)</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aaf3909eb_8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aaf3909eb_8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chemeClr val="dk1"/>
                </a:solidFill>
              </a:rPr>
              <a:t>Overview of presentation. </a:t>
            </a:r>
            <a:endParaRPr b="1">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9df5d6374_1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9df5d6374_1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Set context for the project. </a:t>
            </a:r>
            <a:r>
              <a:rPr lang="en"/>
              <a:t>A year into global pandemic. Challenges in vaccine distribution: changing environment, vaccine safety and perception, vaccine distribution equity.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Relate to QuickJab questions.</a:t>
            </a:r>
            <a:r>
              <a:rPr lang="en"/>
              <a:t> T7 is happy to support QuickJab’s decision-making process on vaccine distribution: where to distribute and which vaccine.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b="1"/>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u="sng">
                <a:solidFill>
                  <a:schemeClr val="hlink"/>
                </a:solidFill>
                <a:hlinkClick r:id="rId3"/>
              </a:rPr>
              <a:t>EU moves toward stricter export controls for COVID-19 shots</a:t>
            </a:r>
            <a:r>
              <a:rPr lang="en">
                <a:solidFill>
                  <a:schemeClr val="dk1"/>
                </a:solidFill>
              </a:rPr>
              <a:t> (ABC News,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4"/>
              </a:rPr>
              <a:t>COVID-19 vaccine AstraZeneca roller-coaster ride</a:t>
            </a:r>
            <a:r>
              <a:rPr lang="en">
                <a:solidFill>
                  <a:schemeClr val="dk1"/>
                </a:solidFill>
              </a:rPr>
              <a:t> (Reuters,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5"/>
              </a:rPr>
              <a:t>Graphics: Global COVID vaccine distribution and inoculations</a:t>
            </a:r>
            <a:r>
              <a:rPr lang="en">
                <a:solidFill>
                  <a:schemeClr val="dk1"/>
                </a:solidFill>
              </a:rPr>
              <a:t> (Al Jazeera, 2021)</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abdff5c6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abdff5c6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Set context for the project. </a:t>
            </a:r>
            <a:r>
              <a:rPr lang="en"/>
              <a:t>A year into global pandemic. Challenges in vaccine distribution: changing environment, vaccine safety and perception, vaccine distribution equity.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Relate to QuickJab questions.</a:t>
            </a:r>
            <a:r>
              <a:rPr lang="en"/>
              <a:t> T7 is happy to support QuickJab’s decision-making process on vaccine distribution: where to distribute and which vaccine.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endParaRPr b="1"/>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u="sng">
                <a:solidFill>
                  <a:schemeClr val="hlink"/>
                </a:solidFill>
                <a:hlinkClick r:id="rId3"/>
              </a:rPr>
              <a:t>EU moves toward stricter export controls for COVID-19 shots</a:t>
            </a:r>
            <a:r>
              <a:rPr lang="en">
                <a:solidFill>
                  <a:schemeClr val="dk1"/>
                </a:solidFill>
              </a:rPr>
              <a:t> (ABC News,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4"/>
              </a:rPr>
              <a:t>COVID-19 vaccine AstraZeneca roller-coaster ride</a:t>
            </a:r>
            <a:r>
              <a:rPr lang="en">
                <a:solidFill>
                  <a:schemeClr val="dk1"/>
                </a:solidFill>
              </a:rPr>
              <a:t> (Reuters, 2021)</a:t>
            </a:r>
            <a:endParaRPr>
              <a:solidFill>
                <a:schemeClr val="dk1"/>
              </a:solidFill>
            </a:endParaRPr>
          </a:p>
          <a:p>
            <a:pPr marL="0" lvl="0" indent="0" algn="l" rtl="0">
              <a:lnSpc>
                <a:spcPct val="150000"/>
              </a:lnSpc>
              <a:spcBef>
                <a:spcPts val="0"/>
              </a:spcBef>
              <a:spcAft>
                <a:spcPts val="0"/>
              </a:spcAft>
              <a:buNone/>
            </a:pPr>
            <a:r>
              <a:rPr lang="en" u="sng">
                <a:solidFill>
                  <a:schemeClr val="hlink"/>
                </a:solidFill>
                <a:hlinkClick r:id="rId5"/>
              </a:rPr>
              <a:t>Graphics: Global COVID vaccine distribution and inoculations</a:t>
            </a:r>
            <a:r>
              <a:rPr lang="en">
                <a:solidFill>
                  <a:schemeClr val="dk1"/>
                </a:solidFill>
              </a:rPr>
              <a:t> (Al Jazeera, 2021)</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a7f10239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a7f10239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chemeClr val="dk1"/>
                </a:solidFill>
              </a:rPr>
              <a:t>Introduce index score. </a:t>
            </a:r>
            <a:r>
              <a:rPr lang="en">
                <a:solidFill>
                  <a:schemeClr val="dk1"/>
                </a:solidFill>
              </a:rPr>
              <a:t>Imagine that a year ago, you needed to decide whether you should go see a doctor or not. This is when testing was not readily available. You have to wade through uncertainty and make your best judgment. You notice that you have a high fever, coughs, and a sudden loss of taste. Because you know that a high fever and a cough are symptoms that are similar to the seasonal flu or a cold, you may weigh those facts relatively low, compared to the sudden loss of taste, which you weigh quite heavily in your overall decision. This logic is the overall logic behind using an index score. You take into account different sources of information and weigh them accordingly to make your decision. We created a custom index for QuickJab to assist with your decision-making process.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7c137e75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7c137e75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a:solidFill>
                  <a:schemeClr val="dk1"/>
                </a:solidFill>
              </a:rPr>
              <a:t>We can use both: GDP/Capita and LPI.</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GDP/Capita effectively tells us the paying capacity of a country. The more the better, as QuickJab can levy more charge / dose.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Let's take a very simplistic scenario:</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We have zeroed in South Africa, and Mexico and they have 1000, 1500 USD as their GDP/Capita respectively.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 as a consultant would recommend my client to go for Mexico as Mexico is better off to pay for their vaccines, and maybe they can levy 1 or 2 extra dollars/dosage.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Now, coming back to LPI, reason why I am emphasizing on it is because: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 Its a comprehensive score estimated by World Bank taking in consideration the following metrics: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1. Efficiency of the clearance process: speed, simplicity and predictability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of formalities by gov</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2. Quality of trade and transport related infrastructure (as in ports,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railroads, roads, information technology)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3. Ease of arranging competitively priced shipment</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4. Ability to track and trace consignments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5. Timeliness of shipments in reaching destination within the scheduled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or expected delivery time.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I believe there is no metric/scorecard which we have considered which comprehensively demonstrates the comparative performance of almost all the major economies.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(ii) I believe no team has employed this, So it's a differentiating factor as well</a:t>
            </a:r>
            <a:endParaRPr>
              <a:solidFill>
                <a:schemeClr val="dk1"/>
              </a:solidFill>
            </a:endParaRPr>
          </a:p>
          <a:p>
            <a:pPr marL="0" lvl="0" indent="0" algn="l" rtl="0">
              <a:lnSpc>
                <a:spcPct val="150000"/>
              </a:lnSpc>
              <a:spcBef>
                <a:spcPts val="0"/>
              </a:spcBef>
              <a:spcAft>
                <a:spcPts val="0"/>
              </a:spcAft>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7c137e75d_1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7c137e75d_1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a:solidFill>
                  <a:schemeClr val="dk1"/>
                </a:solidFill>
              </a:rPr>
              <a:t>We can use both: GDP/Capita and LPI.</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GDP/Capita effectively tells us the paying capacity of a country. The more the better, as QuickJab can levy more charge / dose.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Let's take a very simplistic scenario:</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We have zeroed in South Africa, and Mexico and they have 1000, 1500 USD as their GDP/Capita respectively.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 as a consultant would recommend my client to go for Mexico as Mexico is better off to pay for their vaccines, and maybe they can levy 1 or 2 extra dollars/dosage.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Now, coming back to LPI, reason why I am emphasizing on it is because: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 Its a comprehensive score estimated by World Bank taking in consideration the following metrics: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1. Efficiency of the clearance process: speed, simplicity and predictability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of formalities by gov</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2. Quality of trade and transport related infrastructure (as in ports,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railroads, roads, information technology)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3. Ease of arranging competitively priced shipment</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4. Ability to track and trace consignments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5. Timeliness of shipments in reaching destination within the scheduled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or expected delivery time.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I believe there is no metric/scorecard which we have considered which comprehensively demonstrates the comparative performance of almost all the major economies.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(ii) I believe no team has employed this, So it's a differentiating factor as well</a:t>
            </a:r>
            <a:endParaRPr>
              <a:solidFill>
                <a:schemeClr val="dk1"/>
              </a:solidFill>
            </a:endParaRPr>
          </a:p>
          <a:p>
            <a:pPr marL="0" lvl="0" indent="0" algn="l" rtl="0">
              <a:lnSpc>
                <a:spcPct val="150000"/>
              </a:lnSpc>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7c137e75d_1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7c137e75d_1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a:solidFill>
                  <a:schemeClr val="dk1"/>
                </a:solidFill>
              </a:rPr>
              <a:t>We can use both: GDP/Capita and LPI.</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GDP/Capita effectively tells us the paying capacity of a country. The more the better, as QuickJab can levy more charge / dose.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Let's take a very simplistic scenario:</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We have zeroed in South Africa, and Mexico and they have 1000, 1500 USD as their GDP/Capita respectively.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 as a consultant would recommend my client to go for Mexico as Mexico is better off to pay for their vaccines, and maybe they can levy 1 or 2 extra dollars/dosage.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Now, coming back to LPI, reason why I am emphasizing on it is because: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 Its a comprehensive score estimated by World Bank taking in consideration the following metrics: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1. Efficiency of the clearance process: speed, simplicity and predictability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of formalities by gov</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2. Quality of trade and transport related infrastructure (as in ports,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railroads, roads, information technology)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3. Ease of arranging competitively priced shipment</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4. Ability to track and trace consignments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5. Timeliness of shipments in reaching destination within the scheduled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or expected delivery time.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I believe there is no metric/scorecard which we have considered which comprehensively demonstrates the comparative performance of almost all the major economies.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(ii) I believe no team has employed this, So it's a differentiating factor as well</a:t>
            </a:r>
            <a:endParaRPr>
              <a:solidFill>
                <a:schemeClr val="dk1"/>
              </a:solidFill>
            </a:endParaRPr>
          </a:p>
          <a:p>
            <a:pPr marL="0" lvl="0" indent="0" algn="l" rtl="0">
              <a:lnSpc>
                <a:spcPct val="150000"/>
              </a:lnSpc>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7c137e75d_1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7c137e75d_1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a:solidFill>
                  <a:schemeClr val="dk1"/>
                </a:solidFill>
              </a:rPr>
              <a:t>We can use both: GDP/Capita and LPI.</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GDP/Capita effectively tells us the paying capacity of a country. The more the better, as QuickJab can levy more charge / dose.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Let's take a very simplistic scenario:</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We have zeroed in South Africa, and Mexico and they have 1000, 1500 USD as their GDP/Capita respectively.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 as a consultant would recommend my client to go for Mexico as Mexico is better off to pay for their vaccines, and maybe they can levy 1 or 2 extra dollars/dosage.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Now, coming back to LPI, reason why I am emphasizing on it is because: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 Its a comprehensive score estimated by World Bank taking in consideration the following metrics: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1. Efficiency of the clearance process: speed, simplicity and predictability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of formalities by gov</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2. Quality of trade and transport related infrastructure (as in ports,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railroads, roads, information technology)</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3. Ease of arranging competitively priced shipment</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4. Ability to track and trace consignments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5. Timeliness of shipments in reaching destination within the scheduled </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or expected delivery time.</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 I believe there is no metric/scorecard which we have considered which comprehensively demonstrates the comparative performance of almost all the major economies.</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a:solidFill>
                  <a:schemeClr val="dk1"/>
                </a:solidFill>
              </a:rPr>
              <a:t>(ii) I believe no team has employed this, So it's a differentiating factor as well</a:t>
            </a:r>
            <a:endParaRPr>
              <a:solidFill>
                <a:schemeClr val="dk1"/>
              </a:solidFill>
            </a:endParaRPr>
          </a:p>
          <a:p>
            <a:pPr marL="0" lvl="0" indent="0" algn="l" rtl="0">
              <a:lnSpc>
                <a:spcPct val="150000"/>
              </a:lnSpc>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3"/>
        <p:cNvGrpSpPr/>
        <p:nvPr/>
      </p:nvGrpSpPr>
      <p:grpSpPr>
        <a:xfrm>
          <a:off x="0" y="0"/>
          <a:ext cx="0" cy="0"/>
          <a:chOff x="0" y="0"/>
          <a:chExt cx="0" cy="0"/>
        </a:xfrm>
      </p:grpSpPr>
      <p:sp>
        <p:nvSpPr>
          <p:cNvPr id="54" name="Google Shape;54;p13"/>
          <p:cNvSpPr/>
          <p:nvPr/>
        </p:nvSpPr>
        <p:spPr>
          <a:xfrm>
            <a:off x="202400" y="781650"/>
            <a:ext cx="8221200" cy="24006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txBox="1">
            <a:spLocks noGrp="1"/>
          </p:cNvSpPr>
          <p:nvPr>
            <p:ph type="ctrTitle"/>
          </p:nvPr>
        </p:nvSpPr>
        <p:spPr>
          <a:xfrm>
            <a:off x="311700" y="781650"/>
            <a:ext cx="8001900" cy="231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a:latin typeface="Inconsolata"/>
                <a:ea typeface="Inconsolata"/>
                <a:cs typeface="Inconsolata"/>
                <a:sym typeface="Inconsolata"/>
              </a:rPr>
              <a:t>Vaccine Distribution Decision-Aid Model</a:t>
            </a:r>
            <a:endParaRPr sz="6000" b="1">
              <a:latin typeface="Inconsolata"/>
              <a:ea typeface="Inconsolata"/>
              <a:cs typeface="Inconsolata"/>
              <a:sym typeface="Inconsolata"/>
            </a:endParaRPr>
          </a:p>
          <a:p>
            <a:pPr marL="0" lvl="0" indent="0" algn="l" rtl="0">
              <a:spcBef>
                <a:spcPts val="0"/>
              </a:spcBef>
              <a:spcAft>
                <a:spcPts val="0"/>
              </a:spcAft>
              <a:buNone/>
            </a:pPr>
            <a:endParaRPr sz="4300" b="1">
              <a:latin typeface="Inconsolata"/>
              <a:ea typeface="Inconsolata"/>
              <a:cs typeface="Inconsolata"/>
              <a:sym typeface="Inconsolata"/>
            </a:endParaRPr>
          </a:p>
          <a:p>
            <a:pPr marL="0" lvl="0" indent="0" algn="l" rtl="0">
              <a:lnSpc>
                <a:spcPct val="150000"/>
              </a:lnSpc>
              <a:spcBef>
                <a:spcPts val="0"/>
              </a:spcBef>
              <a:spcAft>
                <a:spcPts val="0"/>
              </a:spcAft>
              <a:buNone/>
            </a:pPr>
            <a:endParaRPr sz="2000">
              <a:solidFill>
                <a:srgbClr val="999999"/>
              </a:solidFill>
              <a:latin typeface="Inconsolata Regular"/>
              <a:ea typeface="Inconsolata Regular"/>
              <a:cs typeface="Inconsolata Regular"/>
              <a:sym typeface="Inconsolata Regular"/>
            </a:endParaRPr>
          </a:p>
        </p:txBody>
      </p:sp>
      <p:sp>
        <p:nvSpPr>
          <p:cNvPr id="56" name="Google Shape;56;p13"/>
          <p:cNvSpPr/>
          <p:nvPr/>
        </p:nvSpPr>
        <p:spPr>
          <a:xfrm>
            <a:off x="3219800" y="2896275"/>
            <a:ext cx="5748000" cy="16608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4300" dirty="0">
                <a:solidFill>
                  <a:schemeClr val="dk1"/>
                </a:solidFill>
                <a:latin typeface="Inconsolata Regular"/>
                <a:ea typeface="Inconsolata Regular"/>
                <a:cs typeface="Inconsolata Regular"/>
                <a:sym typeface="Inconsolata Regular"/>
              </a:rPr>
              <a:t> </a:t>
            </a:r>
            <a:r>
              <a:rPr lang="en" sz="3800" dirty="0">
                <a:solidFill>
                  <a:schemeClr val="dk1"/>
                </a:solidFill>
                <a:latin typeface="Inconsolata Regular"/>
                <a:ea typeface="Inconsolata Regular"/>
                <a:cs typeface="Inconsolata Regular"/>
                <a:sym typeface="Inconsolata Regular"/>
              </a:rPr>
              <a:t>T7 Consulting</a:t>
            </a:r>
            <a:endParaRPr sz="3800" dirty="0">
              <a:solidFill>
                <a:schemeClr val="dk1"/>
              </a:solidFill>
              <a:latin typeface="Inconsolata Regular"/>
              <a:ea typeface="Inconsolata Regular"/>
              <a:cs typeface="Inconsolata Regular"/>
              <a:sym typeface="Inconsolata Regular"/>
            </a:endParaRPr>
          </a:p>
          <a:p>
            <a:pPr marL="571500" lvl="0" indent="-571500" algn="l" rtl="0">
              <a:lnSpc>
                <a:spcPct val="150000"/>
              </a:lnSpc>
              <a:spcBef>
                <a:spcPts val="0"/>
              </a:spcBef>
              <a:spcAft>
                <a:spcPts val="0"/>
              </a:spcAft>
              <a:buClr>
                <a:schemeClr val="dk1"/>
              </a:buClr>
              <a:buSzPts val="1100"/>
              <a:buFont typeface="Arial"/>
              <a:buNone/>
            </a:pPr>
            <a:r>
              <a:rPr lang="en" sz="1500" dirty="0">
                <a:solidFill>
                  <a:srgbClr val="999999"/>
                </a:solidFill>
                <a:latin typeface="Inconsolata Regular"/>
                <a:ea typeface="Inconsolata Regular"/>
                <a:cs typeface="Inconsolata Regular"/>
                <a:sym typeface="Inconsolata Regular"/>
              </a:rPr>
              <a:t>   </a:t>
            </a:r>
            <a:r>
              <a:rPr lang="en" sz="300" dirty="0">
                <a:solidFill>
                  <a:srgbClr val="999999"/>
                </a:solidFill>
                <a:latin typeface="Inconsolata Regular"/>
                <a:ea typeface="Inconsolata Regular"/>
                <a:cs typeface="Inconsolata Regular"/>
                <a:sym typeface="Inconsolata Regular"/>
              </a:rPr>
              <a:t> </a:t>
            </a:r>
            <a:r>
              <a:rPr lang="en" sz="1500" dirty="0" smtClean="0">
                <a:solidFill>
                  <a:srgbClr val="999999"/>
                </a:solidFill>
                <a:latin typeface="Inconsolata Regular"/>
                <a:ea typeface="Inconsolata Regular"/>
                <a:cs typeface="Inconsolata Regular"/>
                <a:sym typeface="Inconsolata Regular"/>
              </a:rPr>
              <a:t>Chloe,Mia,Vidhi,Abhijay,Marcell |  </a:t>
            </a:r>
            <a:r>
              <a:rPr lang="en" sz="1500" dirty="0">
                <a:solidFill>
                  <a:srgbClr val="999999"/>
                </a:solidFill>
                <a:latin typeface="Inconsolata Regular"/>
                <a:ea typeface="Inconsolata Regular"/>
                <a:cs typeface="Inconsolata Regular"/>
                <a:sym typeface="Inconsolata Regular"/>
              </a:rPr>
              <a:t>DataXP</a:t>
            </a:r>
            <a:endParaRPr sz="1500" dirty="0">
              <a:solidFill>
                <a:srgbClr val="999999"/>
              </a:solidFill>
              <a:latin typeface="Inconsolata Regular"/>
              <a:ea typeface="Inconsolata Regular"/>
              <a:cs typeface="Inconsolata Regular"/>
              <a:sym typeface="Inconsolata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20"/>
        <p:cNvGrpSpPr/>
        <p:nvPr/>
      </p:nvGrpSpPr>
      <p:grpSpPr>
        <a:xfrm>
          <a:off x="0" y="0"/>
          <a:ext cx="0" cy="0"/>
          <a:chOff x="0" y="0"/>
          <a:chExt cx="0" cy="0"/>
        </a:xfrm>
      </p:grpSpPr>
      <p:sp>
        <p:nvSpPr>
          <p:cNvPr id="221" name="Google Shape;221;p22"/>
          <p:cNvSpPr/>
          <p:nvPr/>
        </p:nvSpPr>
        <p:spPr>
          <a:xfrm rot="5400000">
            <a:off x="6360150" y="2366550"/>
            <a:ext cx="5161500" cy="406200"/>
          </a:xfrm>
          <a:prstGeom prst="rect">
            <a:avLst/>
          </a:prstGeom>
          <a:solidFill>
            <a:srgbClr val="FFD0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Recommendation: Country</a:t>
            </a:r>
            <a:endParaRPr b="1">
              <a:solidFill>
                <a:schemeClr val="dk1"/>
              </a:solidFill>
              <a:latin typeface="Inconsolata"/>
              <a:ea typeface="Inconsolata"/>
              <a:cs typeface="Inconsolata"/>
              <a:sym typeface="Inconsolata"/>
            </a:endParaRPr>
          </a:p>
        </p:txBody>
      </p:sp>
      <p:sp>
        <p:nvSpPr>
          <p:cNvPr id="222" name="Google Shape;222;p22"/>
          <p:cNvSpPr/>
          <p:nvPr/>
        </p:nvSpPr>
        <p:spPr>
          <a:xfrm>
            <a:off x="473951" y="303075"/>
            <a:ext cx="6539100" cy="690300"/>
          </a:xfrm>
          <a:prstGeom prst="rect">
            <a:avLst/>
          </a:prstGeom>
          <a:solidFill>
            <a:srgbClr val="FFD0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300" b="1">
                <a:latin typeface="Inconsolata"/>
                <a:ea typeface="Inconsolata"/>
                <a:cs typeface="Inconsolata"/>
                <a:sym typeface="Inconsolata"/>
              </a:rPr>
              <a:t>Country recommendation</a:t>
            </a:r>
            <a:endParaRPr>
              <a:latin typeface="Inconsolata"/>
              <a:ea typeface="Inconsolata"/>
              <a:cs typeface="Inconsolata"/>
              <a:sym typeface="Inconsolata"/>
            </a:endParaRPr>
          </a:p>
        </p:txBody>
      </p:sp>
      <p:pic>
        <p:nvPicPr>
          <p:cNvPr id="223" name="Google Shape;223;p22"/>
          <p:cNvPicPr preferRelativeResize="0"/>
          <p:nvPr/>
        </p:nvPicPr>
        <p:blipFill rotWithShape="1">
          <a:blip r:embed="rId3">
            <a:alphaModFix/>
          </a:blip>
          <a:srcRect b="3474"/>
          <a:stretch/>
        </p:blipFill>
        <p:spPr>
          <a:xfrm>
            <a:off x="1385450" y="1426525"/>
            <a:ext cx="2911200" cy="3547200"/>
          </a:xfrm>
          <a:prstGeom prst="rect">
            <a:avLst/>
          </a:prstGeom>
          <a:noFill/>
          <a:ln>
            <a:noFill/>
          </a:ln>
        </p:spPr>
      </p:pic>
      <p:sp>
        <p:nvSpPr>
          <p:cNvPr id="224" name="Google Shape;224;p22"/>
          <p:cNvSpPr/>
          <p:nvPr/>
        </p:nvSpPr>
        <p:spPr>
          <a:xfrm>
            <a:off x="1385450" y="1426525"/>
            <a:ext cx="2911200" cy="3547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pic>
        <p:nvPicPr>
          <p:cNvPr id="225" name="Google Shape;225;p22"/>
          <p:cNvPicPr preferRelativeResize="0"/>
          <p:nvPr/>
        </p:nvPicPr>
        <p:blipFill rotWithShape="1">
          <a:blip r:embed="rId4">
            <a:alphaModFix/>
          </a:blip>
          <a:srcRect r="2257"/>
          <a:stretch/>
        </p:blipFill>
        <p:spPr>
          <a:xfrm>
            <a:off x="5214700" y="1426525"/>
            <a:ext cx="2911200" cy="3547200"/>
          </a:xfrm>
          <a:prstGeom prst="rect">
            <a:avLst/>
          </a:prstGeom>
          <a:noFill/>
          <a:ln>
            <a:noFill/>
          </a:ln>
        </p:spPr>
      </p:pic>
      <p:sp>
        <p:nvSpPr>
          <p:cNvPr id="226" name="Google Shape;226;p22"/>
          <p:cNvSpPr/>
          <p:nvPr/>
        </p:nvSpPr>
        <p:spPr>
          <a:xfrm>
            <a:off x="5214700" y="1426525"/>
            <a:ext cx="2911200" cy="3547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sp>
        <p:nvSpPr>
          <p:cNvPr id="227" name="Google Shape;227;p22"/>
          <p:cNvSpPr txBox="1">
            <a:spLocks noGrp="1"/>
          </p:cNvSpPr>
          <p:nvPr>
            <p:ph type="ctrTitle" idx="4294967295"/>
          </p:nvPr>
        </p:nvSpPr>
        <p:spPr>
          <a:xfrm>
            <a:off x="473950" y="1219900"/>
            <a:ext cx="2625600" cy="5769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a:latin typeface="Inconsolata"/>
                <a:ea typeface="Inconsolata"/>
                <a:cs typeface="Inconsolata"/>
                <a:sym typeface="Inconsolata"/>
              </a:rPr>
              <a:t>Sweden - High Income</a:t>
            </a:r>
            <a:endParaRPr sz="1800">
              <a:solidFill>
                <a:srgbClr val="999999"/>
              </a:solidFill>
              <a:latin typeface="Inconsolata"/>
              <a:ea typeface="Inconsolata"/>
              <a:cs typeface="Inconsolata"/>
              <a:sym typeface="Inconsolata"/>
            </a:endParaRPr>
          </a:p>
        </p:txBody>
      </p:sp>
      <p:sp>
        <p:nvSpPr>
          <p:cNvPr id="228" name="Google Shape;228;p22"/>
          <p:cNvSpPr txBox="1">
            <a:spLocks noGrp="1"/>
          </p:cNvSpPr>
          <p:nvPr>
            <p:ph type="ctrTitle" idx="4294967295"/>
          </p:nvPr>
        </p:nvSpPr>
        <p:spPr>
          <a:xfrm>
            <a:off x="4605875" y="1147675"/>
            <a:ext cx="3210600" cy="5769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a:latin typeface="Inconsolata"/>
                <a:ea typeface="Inconsolata"/>
                <a:cs typeface="Inconsolata"/>
                <a:sym typeface="Inconsolata"/>
              </a:rPr>
              <a:t>Thailand - Medium Income</a:t>
            </a:r>
            <a:endParaRPr sz="1800" b="1">
              <a:latin typeface="Inconsolata"/>
              <a:ea typeface="Inconsolata"/>
              <a:cs typeface="Inconsolata"/>
              <a:sym typeface="Inconsolat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2"/>
        <p:cNvGrpSpPr/>
        <p:nvPr/>
      </p:nvGrpSpPr>
      <p:grpSpPr>
        <a:xfrm>
          <a:off x="0" y="0"/>
          <a:ext cx="0" cy="0"/>
          <a:chOff x="0" y="0"/>
          <a:chExt cx="0" cy="0"/>
        </a:xfrm>
      </p:grpSpPr>
      <p:sp>
        <p:nvSpPr>
          <p:cNvPr id="233" name="Google Shape;233;p23"/>
          <p:cNvSpPr txBox="1">
            <a:spLocks noGrp="1"/>
          </p:cNvSpPr>
          <p:nvPr>
            <p:ph type="ctrTitle" idx="4294967295"/>
          </p:nvPr>
        </p:nvSpPr>
        <p:spPr>
          <a:xfrm>
            <a:off x="727425" y="1347650"/>
            <a:ext cx="7459500" cy="34140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1800">
              <a:solidFill>
                <a:srgbClr val="999999"/>
              </a:solidFill>
              <a:latin typeface="Inconsolata"/>
              <a:ea typeface="Inconsolata"/>
              <a:cs typeface="Inconsolata"/>
              <a:sym typeface="Inconsolata"/>
            </a:endParaRPr>
          </a:p>
        </p:txBody>
      </p:sp>
      <p:sp>
        <p:nvSpPr>
          <p:cNvPr id="234" name="Google Shape;234;p23"/>
          <p:cNvSpPr/>
          <p:nvPr/>
        </p:nvSpPr>
        <p:spPr>
          <a:xfrm rot="5400000">
            <a:off x="6360150" y="2366550"/>
            <a:ext cx="5161500" cy="406200"/>
          </a:xfrm>
          <a:prstGeom prst="rect">
            <a:avLst/>
          </a:prstGeom>
          <a:solidFill>
            <a:srgbClr val="FFD0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Recommendation: Country</a:t>
            </a:r>
            <a:endParaRPr b="1">
              <a:solidFill>
                <a:schemeClr val="dk1"/>
              </a:solidFill>
              <a:latin typeface="Inconsolata"/>
              <a:ea typeface="Inconsolata"/>
              <a:cs typeface="Inconsolata"/>
              <a:sym typeface="Inconsolata"/>
            </a:endParaRPr>
          </a:p>
        </p:txBody>
      </p:sp>
      <p:sp>
        <p:nvSpPr>
          <p:cNvPr id="235" name="Google Shape;235;p23"/>
          <p:cNvSpPr/>
          <p:nvPr/>
        </p:nvSpPr>
        <p:spPr>
          <a:xfrm>
            <a:off x="473951" y="303075"/>
            <a:ext cx="6539100" cy="690300"/>
          </a:xfrm>
          <a:prstGeom prst="rect">
            <a:avLst/>
          </a:prstGeom>
          <a:solidFill>
            <a:srgbClr val="FFD0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300" b="1">
                <a:latin typeface="Inconsolata"/>
                <a:ea typeface="Inconsolata"/>
                <a:cs typeface="Inconsolata"/>
                <a:sym typeface="Inconsolata"/>
              </a:rPr>
              <a:t>Country recommendation</a:t>
            </a:r>
            <a:endParaRPr>
              <a:latin typeface="Inconsolata"/>
              <a:ea typeface="Inconsolata"/>
              <a:cs typeface="Inconsolata"/>
              <a:sym typeface="Inconsolata"/>
            </a:endParaRPr>
          </a:p>
        </p:txBody>
      </p:sp>
      <p:pic>
        <p:nvPicPr>
          <p:cNvPr id="236" name="Google Shape;236;p23"/>
          <p:cNvPicPr preferRelativeResize="0"/>
          <p:nvPr/>
        </p:nvPicPr>
        <p:blipFill>
          <a:blip r:embed="rId3">
            <a:alphaModFix/>
          </a:blip>
          <a:stretch>
            <a:fillRect/>
          </a:stretch>
        </p:blipFill>
        <p:spPr>
          <a:xfrm>
            <a:off x="1113438" y="1875425"/>
            <a:ext cx="6804821" cy="2770825"/>
          </a:xfrm>
          <a:prstGeom prst="rect">
            <a:avLst/>
          </a:prstGeom>
          <a:noFill/>
          <a:ln>
            <a:noFill/>
          </a:ln>
        </p:spPr>
      </p:pic>
      <p:sp>
        <p:nvSpPr>
          <p:cNvPr id="237" name="Google Shape;237;p23"/>
          <p:cNvSpPr txBox="1">
            <a:spLocks noGrp="1"/>
          </p:cNvSpPr>
          <p:nvPr>
            <p:ph type="ctrTitle" idx="4294967295"/>
          </p:nvPr>
        </p:nvSpPr>
        <p:spPr>
          <a:xfrm>
            <a:off x="473950" y="1219900"/>
            <a:ext cx="2625600" cy="5769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a:latin typeface="Inconsolata"/>
                <a:ea typeface="Inconsolata"/>
                <a:cs typeface="Inconsolata"/>
                <a:sym typeface="Inconsolata"/>
              </a:rPr>
              <a:t>Sweden - High Income</a:t>
            </a:r>
            <a:endParaRPr sz="1800">
              <a:solidFill>
                <a:srgbClr val="999999"/>
              </a:solidFill>
              <a:latin typeface="Inconsolata"/>
              <a:ea typeface="Inconsolata"/>
              <a:cs typeface="Inconsolata"/>
              <a:sym typeface="Inconsolat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41"/>
        <p:cNvGrpSpPr/>
        <p:nvPr/>
      </p:nvGrpSpPr>
      <p:grpSpPr>
        <a:xfrm>
          <a:off x="0" y="0"/>
          <a:ext cx="0" cy="0"/>
          <a:chOff x="0" y="0"/>
          <a:chExt cx="0" cy="0"/>
        </a:xfrm>
      </p:grpSpPr>
      <p:sp>
        <p:nvSpPr>
          <p:cNvPr id="242" name="Google Shape;242;p24"/>
          <p:cNvSpPr/>
          <p:nvPr/>
        </p:nvSpPr>
        <p:spPr>
          <a:xfrm>
            <a:off x="761675" y="641825"/>
            <a:ext cx="6744000" cy="33990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txBox="1">
            <a:spLocks noGrp="1"/>
          </p:cNvSpPr>
          <p:nvPr>
            <p:ph type="ctrTitle" idx="4294967295"/>
          </p:nvPr>
        </p:nvSpPr>
        <p:spPr>
          <a:xfrm>
            <a:off x="870975" y="1817700"/>
            <a:ext cx="6427500" cy="22230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4800" b="1">
                <a:latin typeface="Inconsolata"/>
                <a:ea typeface="Inconsolata"/>
                <a:cs typeface="Inconsolata"/>
                <a:sym typeface="Inconsolata"/>
              </a:rPr>
              <a:t>The Best Vaccine?</a:t>
            </a:r>
            <a:endParaRPr sz="700">
              <a:solidFill>
                <a:srgbClr val="999999"/>
              </a:solidFill>
              <a:latin typeface="Inconsolata"/>
              <a:ea typeface="Inconsolata"/>
              <a:cs typeface="Inconsolata"/>
              <a:sym typeface="Inconsolata"/>
            </a:endParaRPr>
          </a:p>
        </p:txBody>
      </p:sp>
      <p:sp>
        <p:nvSpPr>
          <p:cNvPr id="244" name="Google Shape;244;p24"/>
          <p:cNvSpPr/>
          <p:nvPr/>
        </p:nvSpPr>
        <p:spPr>
          <a:xfrm>
            <a:off x="3915975" y="3072900"/>
            <a:ext cx="4220700" cy="16515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245" name="Google Shape;245;p24"/>
          <p:cNvSpPr txBox="1">
            <a:spLocks noGrp="1"/>
          </p:cNvSpPr>
          <p:nvPr>
            <p:ph type="ctrTitle" idx="4294967295"/>
          </p:nvPr>
        </p:nvSpPr>
        <p:spPr>
          <a:xfrm>
            <a:off x="3915975" y="3072900"/>
            <a:ext cx="4351800" cy="16515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800" b="1">
                <a:latin typeface="Inconsolata"/>
                <a:ea typeface="Inconsolata"/>
                <a:cs typeface="Inconsolata"/>
                <a:sym typeface="Inconsolata"/>
              </a:rPr>
              <a:t>N O N E !</a:t>
            </a:r>
            <a:endParaRPr sz="700">
              <a:solidFill>
                <a:srgbClr val="999999"/>
              </a:solidFill>
              <a:latin typeface="Inconsolata"/>
              <a:ea typeface="Inconsolata"/>
              <a:cs typeface="Inconsolata"/>
              <a:sym typeface="Inconsolata"/>
            </a:endParaRPr>
          </a:p>
        </p:txBody>
      </p:sp>
      <p:sp>
        <p:nvSpPr>
          <p:cNvPr id="246" name="Google Shape;246;p24"/>
          <p:cNvSpPr/>
          <p:nvPr/>
        </p:nvSpPr>
        <p:spPr>
          <a:xfrm rot="5400000">
            <a:off x="6360150" y="2366550"/>
            <a:ext cx="5161500" cy="406200"/>
          </a:xfrm>
          <a:prstGeom prst="rect">
            <a:avLst/>
          </a:prstGeom>
          <a:solidFill>
            <a:srgbClr val="B3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Recommendation: Vaccine</a:t>
            </a:r>
            <a:endParaRPr b="1">
              <a:solidFill>
                <a:schemeClr val="dk1"/>
              </a:solidFill>
              <a:latin typeface="Inconsolata"/>
              <a:ea typeface="Inconsolata"/>
              <a:cs typeface="Inconsolata"/>
              <a:sym typeface="Inconsola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50"/>
        <p:cNvGrpSpPr/>
        <p:nvPr/>
      </p:nvGrpSpPr>
      <p:grpSpPr>
        <a:xfrm>
          <a:off x="0" y="0"/>
          <a:ext cx="0" cy="0"/>
          <a:chOff x="0" y="0"/>
          <a:chExt cx="0" cy="0"/>
        </a:xfrm>
      </p:grpSpPr>
      <p:sp>
        <p:nvSpPr>
          <p:cNvPr id="251" name="Google Shape;251;p25"/>
          <p:cNvSpPr/>
          <p:nvPr/>
        </p:nvSpPr>
        <p:spPr>
          <a:xfrm>
            <a:off x="529000" y="2170834"/>
            <a:ext cx="112200" cy="1920600"/>
          </a:xfrm>
          <a:prstGeom prst="rect">
            <a:avLst/>
          </a:prstGeom>
          <a:solidFill>
            <a:srgbClr val="FD36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txBox="1"/>
          <p:nvPr/>
        </p:nvSpPr>
        <p:spPr>
          <a:xfrm>
            <a:off x="118600" y="1301050"/>
            <a:ext cx="933000" cy="538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300" b="1">
                <a:solidFill>
                  <a:schemeClr val="dk1"/>
                </a:solidFill>
                <a:latin typeface="Inconsolata"/>
                <a:ea typeface="Inconsolata"/>
                <a:cs typeface="Inconsolata"/>
                <a:sym typeface="Inconsolata"/>
              </a:rPr>
              <a:t>Death</a:t>
            </a:r>
            <a:endParaRPr sz="2300" b="1">
              <a:latin typeface="Inconsolata"/>
              <a:ea typeface="Inconsolata"/>
              <a:cs typeface="Inconsolata"/>
              <a:sym typeface="Inconsolata"/>
            </a:endParaRPr>
          </a:p>
        </p:txBody>
      </p:sp>
      <p:sp>
        <p:nvSpPr>
          <p:cNvPr id="253" name="Google Shape;253;p25"/>
          <p:cNvSpPr/>
          <p:nvPr/>
        </p:nvSpPr>
        <p:spPr>
          <a:xfrm>
            <a:off x="7840175" y="2114550"/>
            <a:ext cx="112200" cy="1920600"/>
          </a:xfrm>
          <a:prstGeom prst="rect">
            <a:avLst/>
          </a:prstGeom>
          <a:solidFill>
            <a:srgbClr val="29F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txBox="1"/>
          <p:nvPr/>
        </p:nvSpPr>
        <p:spPr>
          <a:xfrm>
            <a:off x="7133225" y="1014425"/>
            <a:ext cx="1526100" cy="8928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2300" b="1">
                <a:solidFill>
                  <a:schemeClr val="dk1"/>
                </a:solidFill>
                <a:latin typeface="Inconsolata"/>
                <a:ea typeface="Inconsolata"/>
                <a:cs typeface="Inconsolata"/>
                <a:sym typeface="Inconsolata"/>
              </a:rPr>
              <a:t>No Infection</a:t>
            </a:r>
            <a:endParaRPr sz="2300" b="1">
              <a:latin typeface="Inconsolata"/>
              <a:ea typeface="Inconsolata"/>
              <a:cs typeface="Inconsolata"/>
              <a:sym typeface="Inconsolata"/>
            </a:endParaRPr>
          </a:p>
        </p:txBody>
      </p:sp>
      <p:sp>
        <p:nvSpPr>
          <p:cNvPr id="255" name="Google Shape;255;p25"/>
          <p:cNvSpPr/>
          <p:nvPr/>
        </p:nvSpPr>
        <p:spPr>
          <a:xfrm>
            <a:off x="2146675" y="2533275"/>
            <a:ext cx="56700" cy="1478100"/>
          </a:xfrm>
          <a:prstGeom prst="rect">
            <a:avLst/>
          </a:prstGeom>
          <a:solidFill>
            <a:srgbClr val="FD7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6403950" y="2533275"/>
            <a:ext cx="56700" cy="1478100"/>
          </a:xfrm>
          <a:prstGeom prst="rect">
            <a:avLst/>
          </a:prstGeom>
          <a:solidFill>
            <a:srgbClr val="80E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txBox="1"/>
          <p:nvPr/>
        </p:nvSpPr>
        <p:spPr>
          <a:xfrm>
            <a:off x="5720238" y="1794425"/>
            <a:ext cx="1424100" cy="677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600" b="1">
                <a:solidFill>
                  <a:schemeClr val="dk2"/>
                </a:solidFill>
                <a:latin typeface="Inconsolata"/>
                <a:ea typeface="Inconsolata"/>
                <a:cs typeface="Inconsolata"/>
                <a:sym typeface="Inconsolata"/>
              </a:rPr>
              <a:t>No </a:t>
            </a:r>
            <a:br>
              <a:rPr lang="en" sz="1600" b="1">
                <a:solidFill>
                  <a:schemeClr val="dk2"/>
                </a:solidFill>
                <a:latin typeface="Inconsolata"/>
                <a:ea typeface="Inconsolata"/>
                <a:cs typeface="Inconsolata"/>
                <a:sym typeface="Inconsolata"/>
              </a:rPr>
            </a:br>
            <a:r>
              <a:rPr lang="en" sz="1600" b="1">
                <a:solidFill>
                  <a:schemeClr val="dk2"/>
                </a:solidFill>
                <a:latin typeface="Inconsolata"/>
                <a:ea typeface="Inconsolata"/>
                <a:cs typeface="Inconsolata"/>
                <a:sym typeface="Inconsolata"/>
              </a:rPr>
              <a:t>Symptoms</a:t>
            </a:r>
            <a:endParaRPr sz="1600" b="1">
              <a:solidFill>
                <a:schemeClr val="dk2"/>
              </a:solidFill>
              <a:latin typeface="Inconsolata"/>
              <a:ea typeface="Inconsolata"/>
              <a:cs typeface="Inconsolata"/>
              <a:sym typeface="Inconsolata"/>
            </a:endParaRPr>
          </a:p>
        </p:txBody>
      </p:sp>
      <p:sp>
        <p:nvSpPr>
          <p:cNvPr id="258" name="Google Shape;258;p25"/>
          <p:cNvSpPr/>
          <p:nvPr/>
        </p:nvSpPr>
        <p:spPr>
          <a:xfrm>
            <a:off x="3565400" y="2533275"/>
            <a:ext cx="56700" cy="1478100"/>
          </a:xfrm>
          <a:prstGeom prst="rect">
            <a:avLst/>
          </a:prstGeom>
          <a:solidFill>
            <a:srgbClr val="FEB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txBox="1"/>
          <p:nvPr/>
        </p:nvSpPr>
        <p:spPr>
          <a:xfrm>
            <a:off x="2852254" y="1794425"/>
            <a:ext cx="1594800" cy="677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600" b="1">
                <a:solidFill>
                  <a:schemeClr val="dk2"/>
                </a:solidFill>
                <a:latin typeface="Inconsolata"/>
                <a:ea typeface="Inconsolata"/>
                <a:cs typeface="Inconsolata"/>
                <a:sym typeface="Inconsolata"/>
              </a:rPr>
              <a:t>Severe Symptoms</a:t>
            </a:r>
            <a:endParaRPr sz="1600" b="1">
              <a:solidFill>
                <a:schemeClr val="dk2"/>
              </a:solidFill>
              <a:latin typeface="Inconsolata"/>
              <a:ea typeface="Inconsolata"/>
              <a:cs typeface="Inconsolata"/>
              <a:sym typeface="Inconsolata"/>
            </a:endParaRPr>
          </a:p>
        </p:txBody>
      </p:sp>
      <p:sp>
        <p:nvSpPr>
          <p:cNvPr id="260" name="Google Shape;260;p25"/>
          <p:cNvSpPr/>
          <p:nvPr/>
        </p:nvSpPr>
        <p:spPr>
          <a:xfrm>
            <a:off x="4984675" y="2533275"/>
            <a:ext cx="56700" cy="1478100"/>
          </a:xfrm>
          <a:prstGeom prst="rect">
            <a:avLst/>
          </a:prstGeom>
          <a:solidFill>
            <a:srgbClr val="D4DC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txBox="1"/>
          <p:nvPr/>
        </p:nvSpPr>
        <p:spPr>
          <a:xfrm>
            <a:off x="4371596" y="1794425"/>
            <a:ext cx="1424100" cy="677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600" b="1">
                <a:solidFill>
                  <a:schemeClr val="dk2"/>
                </a:solidFill>
                <a:latin typeface="Inconsolata"/>
                <a:ea typeface="Inconsolata"/>
                <a:cs typeface="Inconsolata"/>
                <a:sym typeface="Inconsolata"/>
              </a:rPr>
              <a:t>Moderate</a:t>
            </a:r>
            <a:endParaRPr sz="1600" b="1">
              <a:solidFill>
                <a:schemeClr val="dk2"/>
              </a:solidFill>
              <a:latin typeface="Inconsolata"/>
              <a:ea typeface="Inconsolata"/>
              <a:cs typeface="Inconsolata"/>
              <a:sym typeface="Inconsolata"/>
            </a:endParaRPr>
          </a:p>
          <a:p>
            <a:pPr marL="0" lvl="0" indent="0" algn="ctr" rtl="0">
              <a:lnSpc>
                <a:spcPct val="100000"/>
              </a:lnSpc>
              <a:spcBef>
                <a:spcPts val="0"/>
              </a:spcBef>
              <a:spcAft>
                <a:spcPts val="0"/>
              </a:spcAft>
              <a:buNone/>
            </a:pPr>
            <a:r>
              <a:rPr lang="en" sz="1600" b="1">
                <a:solidFill>
                  <a:schemeClr val="dk2"/>
                </a:solidFill>
                <a:latin typeface="Inconsolata"/>
                <a:ea typeface="Inconsolata"/>
                <a:cs typeface="Inconsolata"/>
                <a:sym typeface="Inconsolata"/>
              </a:rPr>
              <a:t>Symptoms</a:t>
            </a:r>
            <a:endParaRPr sz="1600" b="1">
              <a:solidFill>
                <a:schemeClr val="dk2"/>
              </a:solidFill>
              <a:latin typeface="Inconsolata"/>
              <a:ea typeface="Inconsolata"/>
              <a:cs typeface="Inconsolata"/>
              <a:sym typeface="Inconsolata"/>
            </a:endParaRPr>
          </a:p>
        </p:txBody>
      </p:sp>
      <p:pic>
        <p:nvPicPr>
          <p:cNvPr id="262" name="Google Shape;262;p25"/>
          <p:cNvPicPr preferRelativeResize="0"/>
          <p:nvPr/>
        </p:nvPicPr>
        <p:blipFill rotWithShape="1">
          <a:blip r:embed="rId3">
            <a:alphaModFix/>
          </a:blip>
          <a:srcRect l="14903" t="36665" r="13169" b="54655"/>
          <a:stretch/>
        </p:blipFill>
        <p:spPr>
          <a:xfrm>
            <a:off x="571500" y="3467100"/>
            <a:ext cx="7380875" cy="630078"/>
          </a:xfrm>
          <a:prstGeom prst="rect">
            <a:avLst/>
          </a:prstGeom>
          <a:noFill/>
          <a:ln>
            <a:noFill/>
          </a:ln>
        </p:spPr>
      </p:pic>
      <p:sp>
        <p:nvSpPr>
          <p:cNvPr id="263" name="Google Shape;263;p25"/>
          <p:cNvSpPr/>
          <p:nvPr/>
        </p:nvSpPr>
        <p:spPr>
          <a:xfrm rot="10800000">
            <a:off x="4171950" y="3200400"/>
            <a:ext cx="298800" cy="431100"/>
          </a:xfrm>
          <a:prstGeom prst="triangle">
            <a:avLst>
              <a:gd name="adj" fmla="val 50000"/>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txBox="1"/>
          <p:nvPr/>
        </p:nvSpPr>
        <p:spPr>
          <a:xfrm>
            <a:off x="1332913" y="1794425"/>
            <a:ext cx="1594800" cy="6771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600" b="1">
                <a:solidFill>
                  <a:schemeClr val="dk2"/>
                </a:solidFill>
                <a:latin typeface="Inconsolata"/>
                <a:ea typeface="Inconsolata"/>
                <a:cs typeface="Inconsolata"/>
                <a:sym typeface="Inconsolata"/>
              </a:rPr>
              <a:t/>
            </a:r>
            <a:br>
              <a:rPr lang="en" sz="1600" b="1">
                <a:solidFill>
                  <a:schemeClr val="dk2"/>
                </a:solidFill>
                <a:latin typeface="Inconsolata"/>
                <a:ea typeface="Inconsolata"/>
                <a:cs typeface="Inconsolata"/>
                <a:sym typeface="Inconsolata"/>
              </a:rPr>
            </a:br>
            <a:r>
              <a:rPr lang="en" sz="1600" b="1">
                <a:solidFill>
                  <a:schemeClr val="dk2"/>
                </a:solidFill>
                <a:latin typeface="Inconsolata"/>
                <a:ea typeface="Inconsolata"/>
                <a:cs typeface="Inconsolata"/>
                <a:sym typeface="Inconsolata"/>
              </a:rPr>
              <a:t>Hospitalized</a:t>
            </a:r>
            <a:endParaRPr sz="1600" b="1">
              <a:solidFill>
                <a:schemeClr val="dk2"/>
              </a:solidFill>
              <a:latin typeface="Inconsolata"/>
              <a:ea typeface="Inconsolata"/>
              <a:cs typeface="Inconsolata"/>
              <a:sym typeface="Inconsolata"/>
            </a:endParaRPr>
          </a:p>
        </p:txBody>
      </p:sp>
      <p:sp>
        <p:nvSpPr>
          <p:cNvPr id="265" name="Google Shape;265;p25"/>
          <p:cNvSpPr/>
          <p:nvPr/>
        </p:nvSpPr>
        <p:spPr>
          <a:xfrm rot="5400000">
            <a:off x="6360150" y="2366550"/>
            <a:ext cx="5161500" cy="406200"/>
          </a:xfrm>
          <a:prstGeom prst="rect">
            <a:avLst/>
          </a:prstGeom>
          <a:solidFill>
            <a:srgbClr val="B3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Recommendation: Vaccine</a:t>
            </a:r>
            <a:endParaRPr b="1">
              <a:solidFill>
                <a:schemeClr val="dk1"/>
              </a:solidFill>
              <a:latin typeface="Inconsolata"/>
              <a:ea typeface="Inconsolata"/>
              <a:cs typeface="Inconsolata"/>
              <a:sym typeface="Inconsolat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69"/>
        <p:cNvGrpSpPr/>
        <p:nvPr/>
      </p:nvGrpSpPr>
      <p:grpSpPr>
        <a:xfrm>
          <a:off x="0" y="0"/>
          <a:ext cx="0" cy="0"/>
          <a:chOff x="0" y="0"/>
          <a:chExt cx="0" cy="0"/>
        </a:xfrm>
      </p:grpSpPr>
      <p:pic>
        <p:nvPicPr>
          <p:cNvPr id="270" name="Google Shape;270;p26"/>
          <p:cNvPicPr preferRelativeResize="0"/>
          <p:nvPr/>
        </p:nvPicPr>
        <p:blipFill rotWithShape="1">
          <a:blip r:embed="rId3">
            <a:alphaModFix/>
          </a:blip>
          <a:srcRect b="7227"/>
          <a:stretch/>
        </p:blipFill>
        <p:spPr>
          <a:xfrm>
            <a:off x="-288695" y="9000"/>
            <a:ext cx="9312643" cy="5143500"/>
          </a:xfrm>
          <a:prstGeom prst="rect">
            <a:avLst/>
          </a:prstGeom>
          <a:noFill/>
          <a:ln>
            <a:noFill/>
          </a:ln>
        </p:spPr>
      </p:pic>
      <p:sp>
        <p:nvSpPr>
          <p:cNvPr id="271" name="Google Shape;271;p26"/>
          <p:cNvSpPr/>
          <p:nvPr/>
        </p:nvSpPr>
        <p:spPr>
          <a:xfrm>
            <a:off x="-288700" y="0"/>
            <a:ext cx="9034800" cy="5161500"/>
          </a:xfrm>
          <a:prstGeom prst="rect">
            <a:avLst/>
          </a:prstGeom>
          <a:solidFill>
            <a:srgbClr val="FFFFFF">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462250" y="5961600"/>
            <a:ext cx="8785500" cy="5161500"/>
          </a:xfrm>
          <a:prstGeom prst="rect">
            <a:avLst/>
          </a:prstGeom>
          <a:solidFill>
            <a:srgbClr val="FFFF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5400000">
            <a:off x="6360150" y="2366550"/>
            <a:ext cx="5161500" cy="406200"/>
          </a:xfrm>
          <a:prstGeom prst="rect">
            <a:avLst/>
          </a:prstGeom>
          <a:solidFill>
            <a:srgbClr val="B3FFFF"/>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Recommendation: Vaccine</a:t>
            </a:r>
            <a:endParaRPr b="1">
              <a:solidFill>
                <a:schemeClr val="dk1"/>
              </a:solidFill>
              <a:latin typeface="Inconsolata"/>
              <a:ea typeface="Inconsolata"/>
              <a:cs typeface="Inconsolata"/>
              <a:sym typeface="Inconsolata"/>
            </a:endParaRPr>
          </a:p>
        </p:txBody>
      </p:sp>
      <p:sp>
        <p:nvSpPr>
          <p:cNvPr id="274" name="Google Shape;274;p26"/>
          <p:cNvSpPr txBox="1"/>
          <p:nvPr/>
        </p:nvSpPr>
        <p:spPr>
          <a:xfrm>
            <a:off x="718775" y="1541475"/>
            <a:ext cx="3272100" cy="2925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Clr>
                <a:schemeClr val="dk1"/>
              </a:buClr>
              <a:buSzPts val="1800"/>
              <a:buFont typeface="Inconsolata"/>
              <a:buChar char="+"/>
            </a:pPr>
            <a:r>
              <a:rPr lang="en" sz="1800" b="1">
                <a:solidFill>
                  <a:schemeClr val="dk1"/>
                </a:solidFill>
                <a:latin typeface="Inconsolata"/>
                <a:ea typeface="Inconsolata"/>
                <a:cs typeface="Inconsolata"/>
                <a:sym typeface="Inconsolata"/>
              </a:rPr>
              <a:t>Single dose</a:t>
            </a:r>
            <a:br>
              <a:rPr lang="en" sz="1800" b="1">
                <a:solidFill>
                  <a:schemeClr val="dk1"/>
                </a:solidFill>
                <a:latin typeface="Inconsolata"/>
                <a:ea typeface="Inconsolata"/>
                <a:cs typeface="Inconsolata"/>
                <a:sym typeface="Inconsolata"/>
              </a:rPr>
            </a:br>
            <a:endParaRPr sz="1200" b="1">
              <a:solidFill>
                <a:schemeClr val="dk1"/>
              </a:solidFill>
              <a:latin typeface="Inconsolata"/>
              <a:ea typeface="Inconsolata"/>
              <a:cs typeface="Inconsolata"/>
              <a:sym typeface="Inconsolata"/>
            </a:endParaRPr>
          </a:p>
          <a:p>
            <a:pPr marL="457200" lvl="0" indent="-342900" algn="l" rtl="0">
              <a:lnSpc>
                <a:spcPct val="115000"/>
              </a:lnSpc>
              <a:spcBef>
                <a:spcPts val="1000"/>
              </a:spcBef>
              <a:spcAft>
                <a:spcPts val="0"/>
              </a:spcAft>
              <a:buClr>
                <a:schemeClr val="dk1"/>
              </a:buClr>
              <a:buSzPts val="1800"/>
              <a:buFont typeface="Inconsolata"/>
              <a:buChar char="+"/>
            </a:pPr>
            <a:r>
              <a:rPr lang="en" sz="1800" b="1">
                <a:solidFill>
                  <a:schemeClr val="dk1"/>
                </a:solidFill>
                <a:latin typeface="Inconsolata"/>
                <a:ea typeface="Inconsolata"/>
                <a:cs typeface="Inconsolata"/>
                <a:sym typeface="Inconsolata"/>
              </a:rPr>
              <a:t>Least expensive</a:t>
            </a:r>
            <a:br>
              <a:rPr lang="en" sz="1800" b="1">
                <a:solidFill>
                  <a:schemeClr val="dk1"/>
                </a:solidFill>
                <a:latin typeface="Inconsolata"/>
                <a:ea typeface="Inconsolata"/>
                <a:cs typeface="Inconsolata"/>
                <a:sym typeface="Inconsolata"/>
              </a:rPr>
            </a:br>
            <a:endParaRPr sz="1800" b="1">
              <a:solidFill>
                <a:schemeClr val="dk1"/>
              </a:solidFill>
              <a:latin typeface="Inconsolata"/>
              <a:ea typeface="Inconsolata"/>
              <a:cs typeface="Inconsolata"/>
              <a:sym typeface="Inconsolata"/>
            </a:endParaRPr>
          </a:p>
          <a:p>
            <a:pPr marL="457200" lvl="0" indent="-342900" algn="l" rtl="0">
              <a:lnSpc>
                <a:spcPct val="115000"/>
              </a:lnSpc>
              <a:spcBef>
                <a:spcPts val="1000"/>
              </a:spcBef>
              <a:spcAft>
                <a:spcPts val="1000"/>
              </a:spcAft>
              <a:buClr>
                <a:schemeClr val="dk1"/>
              </a:buClr>
              <a:buSzPts val="1800"/>
              <a:buFont typeface="Inconsolata"/>
              <a:buChar char="+"/>
            </a:pPr>
            <a:r>
              <a:rPr lang="en" sz="1800" b="1">
                <a:solidFill>
                  <a:schemeClr val="dk1"/>
                </a:solidFill>
                <a:latin typeface="Inconsolata"/>
                <a:ea typeface="Inconsolata"/>
                <a:cs typeface="Inconsolata"/>
                <a:sym typeface="Inconsolata"/>
              </a:rPr>
              <a:t>Refrigerator temperature storage</a:t>
            </a:r>
            <a:endParaRPr sz="1800" b="1">
              <a:solidFill>
                <a:schemeClr val="dk1"/>
              </a:solidFill>
              <a:latin typeface="Inconsolata"/>
              <a:ea typeface="Inconsolata"/>
              <a:cs typeface="Inconsolata"/>
              <a:sym typeface="Inconsolata"/>
            </a:endParaRPr>
          </a:p>
        </p:txBody>
      </p:sp>
      <p:sp>
        <p:nvSpPr>
          <p:cNvPr id="275" name="Google Shape;275;p26"/>
          <p:cNvSpPr/>
          <p:nvPr/>
        </p:nvSpPr>
        <p:spPr>
          <a:xfrm>
            <a:off x="473951" y="303075"/>
            <a:ext cx="6539100" cy="690300"/>
          </a:xfrm>
          <a:prstGeom prst="rect">
            <a:avLst/>
          </a:prstGeom>
          <a:solidFill>
            <a:srgbClr val="B3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sp>
        <p:nvSpPr>
          <p:cNvPr id="276" name="Google Shape;276;p26"/>
          <p:cNvSpPr txBox="1">
            <a:spLocks noGrp="1"/>
          </p:cNvSpPr>
          <p:nvPr>
            <p:ph type="title"/>
          </p:nvPr>
        </p:nvSpPr>
        <p:spPr>
          <a:xfrm>
            <a:off x="718775" y="473025"/>
            <a:ext cx="6294300" cy="3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b="1">
                <a:latin typeface="Inconsolata"/>
                <a:ea typeface="Inconsolata"/>
                <a:cs typeface="Inconsolata"/>
                <a:sym typeface="Inconsolata"/>
              </a:rPr>
              <a:t>Johnson &amp; Johnson: </a:t>
            </a:r>
            <a:r>
              <a:rPr lang="en" sz="2300">
                <a:latin typeface="Inconsolata"/>
                <a:ea typeface="Inconsolata"/>
                <a:cs typeface="Inconsolata"/>
                <a:sym typeface="Inconsolata"/>
              </a:rPr>
              <a:t>Competitive Advantages</a:t>
            </a:r>
            <a:endParaRPr sz="2300">
              <a:latin typeface="Inconsolata"/>
              <a:ea typeface="Inconsolata"/>
              <a:cs typeface="Inconsolata"/>
              <a:sym typeface="Inconsolat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80"/>
        <p:cNvGrpSpPr/>
        <p:nvPr/>
      </p:nvGrpSpPr>
      <p:grpSpPr>
        <a:xfrm>
          <a:off x="0" y="0"/>
          <a:ext cx="0" cy="0"/>
          <a:chOff x="0" y="0"/>
          <a:chExt cx="0" cy="0"/>
        </a:xfrm>
      </p:grpSpPr>
      <p:sp>
        <p:nvSpPr>
          <p:cNvPr id="281" name="Google Shape;281;p27"/>
          <p:cNvSpPr/>
          <p:nvPr/>
        </p:nvSpPr>
        <p:spPr>
          <a:xfrm>
            <a:off x="607125" y="334950"/>
            <a:ext cx="5869200" cy="25683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chemeClr val="dk1"/>
                </a:solidFill>
                <a:latin typeface="Inconsolata"/>
                <a:ea typeface="Inconsolata"/>
                <a:cs typeface="Inconsolata"/>
                <a:sym typeface="Inconsolata"/>
              </a:rPr>
              <a:t> Questions </a:t>
            </a:r>
            <a:endParaRPr sz="6000" b="1">
              <a:solidFill>
                <a:schemeClr val="dk1"/>
              </a:solidFill>
              <a:latin typeface="Inconsolata"/>
              <a:ea typeface="Inconsolata"/>
              <a:cs typeface="Inconsolata"/>
              <a:sym typeface="Inconsolata"/>
            </a:endParaRPr>
          </a:p>
          <a:p>
            <a:pPr marL="0" lvl="0" indent="0" algn="l" rtl="0">
              <a:spcBef>
                <a:spcPts val="0"/>
              </a:spcBef>
              <a:spcAft>
                <a:spcPts val="0"/>
              </a:spcAft>
              <a:buNone/>
            </a:pPr>
            <a:r>
              <a:rPr lang="en" sz="6000" b="1">
                <a:solidFill>
                  <a:schemeClr val="dk1"/>
                </a:solidFill>
                <a:latin typeface="Inconsolata"/>
                <a:ea typeface="Inconsolata"/>
                <a:cs typeface="Inconsolata"/>
                <a:sym typeface="Inconsolata"/>
              </a:rPr>
              <a:t> &amp; Answers</a:t>
            </a:r>
            <a:endParaRPr sz="2000">
              <a:solidFill>
                <a:srgbClr val="999999"/>
              </a:solidFill>
              <a:latin typeface="Inconsolata Regular"/>
              <a:ea typeface="Inconsolata Regular"/>
              <a:cs typeface="Inconsolata Regular"/>
              <a:sym typeface="Inconsolata Regular"/>
            </a:endParaRPr>
          </a:p>
        </p:txBody>
      </p:sp>
      <p:sp>
        <p:nvSpPr>
          <p:cNvPr id="282" name="Google Shape;282;p27"/>
          <p:cNvSpPr/>
          <p:nvPr/>
        </p:nvSpPr>
        <p:spPr>
          <a:xfrm>
            <a:off x="2400725" y="2742750"/>
            <a:ext cx="5897400" cy="17865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4300" dirty="0">
                <a:solidFill>
                  <a:schemeClr val="dk1"/>
                </a:solidFill>
                <a:latin typeface="Inconsolata Regular"/>
                <a:ea typeface="Inconsolata Regular"/>
                <a:cs typeface="Inconsolata Regular"/>
                <a:sym typeface="Inconsolata Regular"/>
              </a:rPr>
              <a:t> </a:t>
            </a:r>
            <a:r>
              <a:rPr lang="en" sz="3800" dirty="0">
                <a:solidFill>
                  <a:schemeClr val="dk1"/>
                </a:solidFill>
                <a:latin typeface="Inconsolata Regular"/>
                <a:ea typeface="Inconsolata Regular"/>
                <a:cs typeface="Inconsolata Regular"/>
                <a:sym typeface="Inconsolata Regular"/>
              </a:rPr>
              <a:t>T7 Consulting</a:t>
            </a:r>
            <a:endParaRPr sz="3800" dirty="0">
              <a:solidFill>
                <a:schemeClr val="dk1"/>
              </a:solidFill>
              <a:latin typeface="Inconsolata Regular"/>
              <a:ea typeface="Inconsolata Regular"/>
              <a:cs typeface="Inconsolata Regular"/>
              <a:sym typeface="Inconsolata Regular"/>
            </a:endParaRPr>
          </a:p>
          <a:p>
            <a:pPr marL="571500" lvl="0" indent="-571500">
              <a:lnSpc>
                <a:spcPct val="150000"/>
              </a:lnSpc>
              <a:buClr>
                <a:schemeClr val="dk1"/>
              </a:buClr>
              <a:buSzPts val="1100"/>
            </a:pPr>
            <a:r>
              <a:rPr lang="en" sz="1500" dirty="0">
                <a:solidFill>
                  <a:srgbClr val="999999"/>
                </a:solidFill>
                <a:latin typeface="Inconsolata Regular"/>
                <a:ea typeface="Inconsolata Regular"/>
                <a:cs typeface="Inconsolata Regular"/>
                <a:sym typeface="Inconsolata Regular"/>
              </a:rPr>
              <a:t> </a:t>
            </a:r>
            <a:r>
              <a:rPr lang="en" sz="1500" dirty="0">
                <a:solidFill>
                  <a:srgbClr val="999999"/>
                </a:solidFill>
                <a:latin typeface="Inconsolata Regular"/>
                <a:ea typeface="Inconsolata Regular"/>
                <a:cs typeface="Inconsolata Regular"/>
                <a:sym typeface="Inconsolata Regular"/>
              </a:rPr>
              <a:t>Chloe,Mia,Vidhi,Abhijay,Marcell |  </a:t>
            </a:r>
            <a:r>
              <a:rPr lang="en" sz="1500" dirty="0">
                <a:solidFill>
                  <a:srgbClr val="999999"/>
                </a:solidFill>
                <a:latin typeface="Inconsolata Regular"/>
                <a:ea typeface="Inconsolata Regular"/>
                <a:cs typeface="Inconsolata Regular"/>
                <a:sym typeface="Inconsolata Regular"/>
              </a:rPr>
              <a:t>DataXP</a:t>
            </a:r>
            <a:endParaRPr sz="4300" dirty="0">
              <a:solidFill>
                <a:srgbClr val="999999"/>
              </a:solidFill>
              <a:latin typeface="Inconsolata Regular"/>
              <a:ea typeface="Inconsolata Regular"/>
              <a:cs typeface="Inconsolata Regular"/>
              <a:sym typeface="Inconsolata Regul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86"/>
        <p:cNvGrpSpPr/>
        <p:nvPr/>
      </p:nvGrpSpPr>
      <p:grpSpPr>
        <a:xfrm>
          <a:off x="0" y="0"/>
          <a:ext cx="0" cy="0"/>
          <a:chOff x="0" y="0"/>
          <a:chExt cx="0" cy="0"/>
        </a:xfrm>
      </p:grpSpPr>
      <p:sp>
        <p:nvSpPr>
          <p:cNvPr id="287" name="Google Shape;287;p28"/>
          <p:cNvSpPr/>
          <p:nvPr/>
        </p:nvSpPr>
        <p:spPr>
          <a:xfrm>
            <a:off x="2694525" y="1044400"/>
            <a:ext cx="4031700" cy="256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0" b="1">
                <a:solidFill>
                  <a:srgbClr val="FFFFFF"/>
                </a:solidFill>
                <a:latin typeface="Inconsolata"/>
                <a:ea typeface="Inconsolata"/>
                <a:cs typeface="Inconsolata"/>
                <a:sym typeface="Inconsolata"/>
              </a:rPr>
              <a:t>Appendix</a:t>
            </a:r>
            <a:endParaRPr sz="2000">
              <a:solidFill>
                <a:srgbClr val="FFFFFF"/>
              </a:solidFill>
              <a:latin typeface="Inconsolata Regular"/>
              <a:ea typeface="Inconsolata Regular"/>
              <a:cs typeface="Inconsolata Regular"/>
              <a:sym typeface="Inconsolata Regul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91"/>
        <p:cNvGrpSpPr/>
        <p:nvPr/>
      </p:nvGrpSpPr>
      <p:grpSpPr>
        <a:xfrm>
          <a:off x="0" y="0"/>
          <a:ext cx="0" cy="0"/>
          <a:chOff x="0" y="0"/>
          <a:chExt cx="0" cy="0"/>
        </a:xfrm>
      </p:grpSpPr>
      <p:sp>
        <p:nvSpPr>
          <p:cNvPr id="292" name="Google Shape;292;p29"/>
          <p:cNvSpPr/>
          <p:nvPr/>
        </p:nvSpPr>
        <p:spPr>
          <a:xfrm rot="5400000">
            <a:off x="6360150" y="2366550"/>
            <a:ext cx="5161500" cy="4062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FFFFFF"/>
                </a:solidFill>
                <a:latin typeface="Inconsolata"/>
                <a:ea typeface="Inconsolata"/>
                <a:cs typeface="Inconsolata"/>
                <a:sym typeface="Inconsolata"/>
              </a:rPr>
              <a:t>T7</a:t>
            </a:r>
            <a:r>
              <a:rPr lang="en">
                <a:solidFill>
                  <a:srgbClr val="FFFFFF"/>
                </a:solidFill>
                <a:latin typeface="Inconsolata Regular"/>
                <a:ea typeface="Inconsolata Regular"/>
                <a:cs typeface="Inconsolata Regular"/>
                <a:sym typeface="Inconsolata Regular"/>
              </a:rPr>
              <a:t> |  Appendix A. Index Formula</a:t>
            </a:r>
            <a:endParaRPr>
              <a:solidFill>
                <a:srgbClr val="FFFFFF"/>
              </a:solidFill>
              <a:latin typeface="Inconsolata Regular"/>
              <a:ea typeface="Inconsolata Regular"/>
              <a:cs typeface="Inconsolata Regular"/>
              <a:sym typeface="Inconsolata Regular"/>
            </a:endParaRPr>
          </a:p>
        </p:txBody>
      </p:sp>
      <p:sp>
        <p:nvSpPr>
          <p:cNvPr id="293" name="Google Shape;293;p29"/>
          <p:cNvSpPr/>
          <p:nvPr/>
        </p:nvSpPr>
        <p:spPr>
          <a:xfrm>
            <a:off x="473950" y="303075"/>
            <a:ext cx="2659800" cy="6903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txBox="1">
            <a:spLocks noGrp="1"/>
          </p:cNvSpPr>
          <p:nvPr>
            <p:ph type="title"/>
          </p:nvPr>
        </p:nvSpPr>
        <p:spPr>
          <a:xfrm>
            <a:off x="718775" y="473025"/>
            <a:ext cx="3330000" cy="3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b="1">
                <a:latin typeface="Inconsolata"/>
                <a:ea typeface="Inconsolata"/>
                <a:cs typeface="Inconsolata"/>
                <a:sym typeface="Inconsolata"/>
              </a:rPr>
              <a:t>Key Formulas</a:t>
            </a:r>
            <a:endParaRPr sz="2300" b="1">
              <a:latin typeface="Inconsolata"/>
              <a:ea typeface="Inconsolata"/>
              <a:cs typeface="Inconsolata"/>
              <a:sym typeface="Inconsolata"/>
            </a:endParaRPr>
          </a:p>
        </p:txBody>
      </p:sp>
      <p:sp>
        <p:nvSpPr>
          <p:cNvPr id="295" name="Google Shape;295;p29"/>
          <p:cNvSpPr txBox="1"/>
          <p:nvPr/>
        </p:nvSpPr>
        <p:spPr>
          <a:xfrm>
            <a:off x="550150" y="1371600"/>
            <a:ext cx="8184300" cy="190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i="1">
                <a:latin typeface="Inconsolata"/>
                <a:ea typeface="Inconsolata"/>
                <a:cs typeface="Inconsolata"/>
                <a:sym typeface="Inconsolata"/>
              </a:rPr>
              <a:t>Scoring Formula </a:t>
            </a:r>
            <a:r>
              <a:rPr lang="en" sz="2000" i="1">
                <a:latin typeface="Inconsolata"/>
                <a:ea typeface="Inconsolata"/>
                <a:cs typeface="Inconsolata"/>
                <a:sym typeface="Inconsolata"/>
              </a:rPr>
              <a:t/>
            </a:r>
            <a:br>
              <a:rPr lang="en" sz="2000" i="1">
                <a:latin typeface="Inconsolata"/>
                <a:ea typeface="Inconsolata"/>
                <a:cs typeface="Inconsolata"/>
                <a:sym typeface="Inconsolata"/>
              </a:rPr>
            </a:br>
            <a:r>
              <a:rPr lang="en" sz="2000" i="1">
                <a:latin typeface="Inconsolata"/>
                <a:ea typeface="Inconsolata"/>
                <a:cs typeface="Inconsolata"/>
                <a:sym typeface="Inconsolata"/>
              </a:rPr>
              <a:t> </a:t>
            </a:r>
            <a:r>
              <a:rPr lang="en" sz="1800" i="1">
                <a:latin typeface="Inconsolata"/>
                <a:ea typeface="Inconsolata"/>
                <a:cs typeface="Inconsolata"/>
                <a:sym typeface="Inconsolata"/>
              </a:rPr>
              <a:t>= Actual - Min / Max - Min | ln(Actual) - ln(Min)/ ln(Max) - ln(Min)</a:t>
            </a:r>
            <a:r>
              <a:rPr lang="en" sz="2000" i="1">
                <a:latin typeface="Inconsolata"/>
                <a:ea typeface="Inconsolata"/>
                <a:cs typeface="Inconsolata"/>
                <a:sym typeface="Inconsolata"/>
              </a:rPr>
              <a:t/>
            </a:r>
            <a:br>
              <a:rPr lang="en" sz="2000" i="1">
                <a:latin typeface="Inconsolata"/>
                <a:ea typeface="Inconsolata"/>
                <a:cs typeface="Inconsolata"/>
                <a:sym typeface="Inconsolata"/>
              </a:rPr>
            </a:br>
            <a:r>
              <a:rPr lang="en" sz="2000" i="1">
                <a:latin typeface="Inconsolata"/>
                <a:ea typeface="Inconsolata"/>
                <a:cs typeface="Inconsolata"/>
                <a:sym typeface="Inconsolata"/>
              </a:rPr>
              <a:t/>
            </a:r>
            <a:br>
              <a:rPr lang="en" sz="2000" i="1">
                <a:latin typeface="Inconsolata"/>
                <a:ea typeface="Inconsolata"/>
                <a:cs typeface="Inconsolata"/>
                <a:sym typeface="Inconsolata"/>
              </a:rPr>
            </a:br>
            <a:r>
              <a:rPr lang="en" sz="2000" b="1" i="1">
                <a:latin typeface="Inconsolata"/>
                <a:ea typeface="Inconsolata"/>
                <a:cs typeface="Inconsolata"/>
                <a:sym typeface="Inconsolata"/>
              </a:rPr>
              <a:t>Weighted Score </a:t>
            </a:r>
            <a:r>
              <a:rPr lang="en" sz="2000" i="1">
                <a:latin typeface="Inconsolata"/>
                <a:ea typeface="Inconsolata"/>
                <a:cs typeface="Inconsolata"/>
                <a:sym typeface="Inconsolata"/>
              </a:rPr>
              <a:t/>
            </a:r>
            <a:br>
              <a:rPr lang="en" sz="2000" i="1">
                <a:latin typeface="Inconsolata"/>
                <a:ea typeface="Inconsolata"/>
                <a:cs typeface="Inconsolata"/>
                <a:sym typeface="Inconsolata"/>
              </a:rPr>
            </a:br>
            <a:r>
              <a:rPr lang="en" sz="2000" i="1">
                <a:latin typeface="Inconsolata"/>
                <a:ea typeface="Inconsolata"/>
                <a:cs typeface="Inconsolata"/>
                <a:sym typeface="Inconsolata"/>
              </a:rPr>
              <a:t> </a:t>
            </a:r>
            <a:r>
              <a:rPr lang="en" sz="1800" i="1">
                <a:latin typeface="Inconsolata"/>
                <a:ea typeface="Inconsolata"/>
                <a:cs typeface="Inconsolata"/>
                <a:sym typeface="Inconsolata"/>
              </a:rPr>
              <a:t>= Score x Weights</a:t>
            </a:r>
            <a:endParaRPr sz="1800" i="1">
              <a:latin typeface="Inconsolata"/>
              <a:ea typeface="Inconsolata"/>
              <a:cs typeface="Inconsolata"/>
              <a:sym typeface="Inconsolat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99"/>
        <p:cNvGrpSpPr/>
        <p:nvPr/>
      </p:nvGrpSpPr>
      <p:grpSpPr>
        <a:xfrm>
          <a:off x="0" y="0"/>
          <a:ext cx="0" cy="0"/>
          <a:chOff x="0" y="0"/>
          <a:chExt cx="0" cy="0"/>
        </a:xfrm>
      </p:grpSpPr>
      <p:sp>
        <p:nvSpPr>
          <p:cNvPr id="300" name="Google Shape;300;p30"/>
          <p:cNvSpPr/>
          <p:nvPr/>
        </p:nvSpPr>
        <p:spPr>
          <a:xfrm>
            <a:off x="473950" y="303075"/>
            <a:ext cx="5738100" cy="8556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sp>
        <p:nvSpPr>
          <p:cNvPr id="301" name="Google Shape;301;p30"/>
          <p:cNvSpPr txBox="1">
            <a:spLocks noGrp="1"/>
          </p:cNvSpPr>
          <p:nvPr>
            <p:ph type="title"/>
          </p:nvPr>
        </p:nvSpPr>
        <p:spPr>
          <a:xfrm>
            <a:off x="718775" y="545625"/>
            <a:ext cx="5363700" cy="3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b="1">
                <a:latin typeface="Inconsolata"/>
                <a:ea typeface="Inconsolata"/>
                <a:cs typeface="Inconsolata"/>
                <a:sym typeface="Inconsolata"/>
              </a:rPr>
              <a:t>Efficacy Rates of Covid-19 Vaccines </a:t>
            </a:r>
            <a:endParaRPr sz="2300" b="1">
              <a:latin typeface="Inconsolata"/>
              <a:ea typeface="Inconsolata"/>
              <a:cs typeface="Inconsolata"/>
              <a:sym typeface="Inconsolata"/>
            </a:endParaRPr>
          </a:p>
          <a:p>
            <a:pPr marL="0" lvl="0" indent="0" algn="l" rtl="0">
              <a:spcBef>
                <a:spcPts val="0"/>
              </a:spcBef>
              <a:spcAft>
                <a:spcPts val="0"/>
              </a:spcAft>
              <a:buNone/>
            </a:pPr>
            <a:r>
              <a:rPr lang="en" sz="2300" b="1">
                <a:latin typeface="Inconsolata"/>
                <a:ea typeface="Inconsolata"/>
                <a:cs typeface="Inconsolata"/>
                <a:sym typeface="Inconsolata"/>
              </a:rPr>
              <a:t>in clinical trials</a:t>
            </a:r>
            <a:endParaRPr sz="2300">
              <a:latin typeface="Inconsolata"/>
              <a:ea typeface="Inconsolata"/>
              <a:cs typeface="Inconsolata"/>
              <a:sym typeface="Inconsolata"/>
            </a:endParaRPr>
          </a:p>
        </p:txBody>
      </p:sp>
      <p:sp>
        <p:nvSpPr>
          <p:cNvPr id="302" name="Google Shape;302;p30"/>
          <p:cNvSpPr/>
          <p:nvPr/>
        </p:nvSpPr>
        <p:spPr>
          <a:xfrm rot="5400000">
            <a:off x="6360150" y="2366550"/>
            <a:ext cx="5161500" cy="4062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FFFFFF"/>
                </a:solidFill>
                <a:latin typeface="Inconsolata"/>
                <a:ea typeface="Inconsolata"/>
                <a:cs typeface="Inconsolata"/>
                <a:sym typeface="Inconsolata"/>
              </a:rPr>
              <a:t>T7</a:t>
            </a:r>
            <a:r>
              <a:rPr lang="en">
                <a:solidFill>
                  <a:srgbClr val="FFFFFF"/>
                </a:solidFill>
                <a:latin typeface="Inconsolata Regular"/>
                <a:ea typeface="Inconsolata Regular"/>
                <a:cs typeface="Inconsolata Regular"/>
                <a:sym typeface="Inconsolata Regular"/>
              </a:rPr>
              <a:t> |  Appendix B. Efficacy Rates</a:t>
            </a:r>
            <a:endParaRPr>
              <a:solidFill>
                <a:srgbClr val="FFFFFF"/>
              </a:solidFill>
              <a:latin typeface="Inconsolata Regular"/>
              <a:ea typeface="Inconsolata Regular"/>
              <a:cs typeface="Inconsolata Regular"/>
              <a:sym typeface="Inconsolata Regular"/>
            </a:endParaRPr>
          </a:p>
        </p:txBody>
      </p:sp>
      <p:pic>
        <p:nvPicPr>
          <p:cNvPr id="303" name="Google Shape;303;p30"/>
          <p:cNvPicPr preferRelativeResize="0"/>
          <p:nvPr/>
        </p:nvPicPr>
        <p:blipFill rotWithShape="1">
          <a:blip r:embed="rId3">
            <a:alphaModFix/>
          </a:blip>
          <a:srcRect t="15938"/>
          <a:stretch/>
        </p:blipFill>
        <p:spPr>
          <a:xfrm>
            <a:off x="1101200" y="1505250"/>
            <a:ext cx="6542275" cy="309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07"/>
        <p:cNvGrpSpPr/>
        <p:nvPr/>
      </p:nvGrpSpPr>
      <p:grpSpPr>
        <a:xfrm>
          <a:off x="0" y="0"/>
          <a:ext cx="0" cy="0"/>
          <a:chOff x="0" y="0"/>
          <a:chExt cx="0" cy="0"/>
        </a:xfrm>
      </p:grpSpPr>
      <p:sp>
        <p:nvSpPr>
          <p:cNvPr id="308" name="Google Shape;308;p31"/>
          <p:cNvSpPr/>
          <p:nvPr/>
        </p:nvSpPr>
        <p:spPr>
          <a:xfrm>
            <a:off x="473950" y="303075"/>
            <a:ext cx="6716100" cy="6903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consolata"/>
              <a:ea typeface="Inconsolata"/>
              <a:cs typeface="Inconsolata"/>
              <a:sym typeface="Inconsolata"/>
            </a:endParaRPr>
          </a:p>
        </p:txBody>
      </p:sp>
      <p:sp>
        <p:nvSpPr>
          <p:cNvPr id="309" name="Google Shape;309;p31"/>
          <p:cNvSpPr txBox="1">
            <a:spLocks noGrp="1"/>
          </p:cNvSpPr>
          <p:nvPr>
            <p:ph type="title"/>
          </p:nvPr>
        </p:nvSpPr>
        <p:spPr>
          <a:xfrm>
            <a:off x="718775" y="473025"/>
            <a:ext cx="7331100" cy="3504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b="1">
                <a:solidFill>
                  <a:srgbClr val="000000"/>
                </a:solidFill>
                <a:latin typeface="Inconsolata"/>
                <a:ea typeface="Inconsolata"/>
                <a:cs typeface="Inconsolata"/>
                <a:sym typeface="Inconsolata"/>
              </a:rPr>
              <a:t>Efficacy Against Death &amp; Hospitalization</a:t>
            </a:r>
            <a:endParaRPr sz="2300">
              <a:solidFill>
                <a:srgbClr val="000000"/>
              </a:solidFill>
              <a:latin typeface="Inconsolata"/>
              <a:ea typeface="Inconsolata"/>
              <a:cs typeface="Inconsolata"/>
              <a:sym typeface="Inconsolata"/>
            </a:endParaRPr>
          </a:p>
        </p:txBody>
      </p:sp>
      <p:sp>
        <p:nvSpPr>
          <p:cNvPr id="310" name="Google Shape;310;p31"/>
          <p:cNvSpPr/>
          <p:nvPr/>
        </p:nvSpPr>
        <p:spPr>
          <a:xfrm rot="5400000">
            <a:off x="6360150" y="2366550"/>
            <a:ext cx="5161500" cy="4062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rgbClr val="FFFFFF"/>
                </a:solidFill>
                <a:latin typeface="Inconsolata"/>
                <a:ea typeface="Inconsolata"/>
                <a:cs typeface="Inconsolata"/>
                <a:sym typeface="Inconsolata"/>
              </a:rPr>
              <a:t>T7</a:t>
            </a:r>
            <a:r>
              <a:rPr lang="en">
                <a:solidFill>
                  <a:srgbClr val="FFFFFF"/>
                </a:solidFill>
                <a:latin typeface="Inconsolata Regular"/>
                <a:ea typeface="Inconsolata Regular"/>
                <a:cs typeface="Inconsolata Regular"/>
                <a:sym typeface="Inconsolata Regular"/>
              </a:rPr>
              <a:t> |  Appendix B. Efficacy Rates</a:t>
            </a:r>
            <a:endParaRPr>
              <a:solidFill>
                <a:srgbClr val="FFFFFF"/>
              </a:solidFill>
              <a:latin typeface="Inconsolata Regular"/>
              <a:ea typeface="Inconsolata Regular"/>
              <a:cs typeface="Inconsolata Regular"/>
              <a:sym typeface="Inconsolata Regular"/>
            </a:endParaRPr>
          </a:p>
        </p:txBody>
      </p:sp>
      <p:pic>
        <p:nvPicPr>
          <p:cNvPr id="311" name="Google Shape;311;p31"/>
          <p:cNvPicPr preferRelativeResize="0"/>
          <p:nvPr/>
        </p:nvPicPr>
        <p:blipFill rotWithShape="1">
          <a:blip r:embed="rId3">
            <a:alphaModFix/>
          </a:blip>
          <a:srcRect t="11762"/>
          <a:stretch/>
        </p:blipFill>
        <p:spPr>
          <a:xfrm>
            <a:off x="901450" y="1338300"/>
            <a:ext cx="6836125" cy="3393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0"/>
        <p:cNvGrpSpPr/>
        <p:nvPr/>
      </p:nvGrpSpPr>
      <p:grpSpPr>
        <a:xfrm>
          <a:off x="0" y="0"/>
          <a:ext cx="0" cy="0"/>
          <a:chOff x="0" y="0"/>
          <a:chExt cx="0" cy="0"/>
        </a:xfrm>
      </p:grpSpPr>
      <p:sp>
        <p:nvSpPr>
          <p:cNvPr id="61" name="Google Shape;61;p14"/>
          <p:cNvSpPr/>
          <p:nvPr/>
        </p:nvSpPr>
        <p:spPr>
          <a:xfrm>
            <a:off x="1078625" y="897400"/>
            <a:ext cx="4541100" cy="33126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p:nvPr/>
        </p:nvSpPr>
        <p:spPr>
          <a:xfrm>
            <a:off x="1348300" y="1143000"/>
            <a:ext cx="4271400" cy="2733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200" b="1">
              <a:solidFill>
                <a:schemeClr val="dk1"/>
              </a:solidFill>
              <a:latin typeface="Inconsolata"/>
              <a:ea typeface="Inconsolata"/>
              <a:cs typeface="Inconsolata"/>
              <a:sym typeface="Inconsolata"/>
            </a:endParaRPr>
          </a:p>
          <a:p>
            <a:pPr marL="457200" lvl="0" indent="-342900" algn="l" rtl="0">
              <a:lnSpc>
                <a:spcPct val="150000"/>
              </a:lnSpc>
              <a:spcBef>
                <a:spcPts val="0"/>
              </a:spcBef>
              <a:spcAft>
                <a:spcPts val="0"/>
              </a:spcAft>
              <a:buClr>
                <a:schemeClr val="dk1"/>
              </a:buClr>
              <a:buSzPts val="1800"/>
              <a:buFont typeface="Inconsolata"/>
              <a:buAutoNum type="arabicPeriod"/>
            </a:pPr>
            <a:r>
              <a:rPr lang="en" sz="1800">
                <a:solidFill>
                  <a:schemeClr val="dk1"/>
                </a:solidFill>
                <a:latin typeface="Inconsolata"/>
                <a:ea typeface="Inconsolata"/>
                <a:cs typeface="Inconsolata"/>
                <a:sym typeface="Inconsolata"/>
              </a:rPr>
              <a:t>Context</a:t>
            </a:r>
            <a:endParaRPr sz="1800">
              <a:solidFill>
                <a:schemeClr val="dk1"/>
              </a:solidFill>
              <a:latin typeface="Inconsolata"/>
              <a:ea typeface="Inconsolata"/>
              <a:cs typeface="Inconsolata"/>
              <a:sym typeface="Inconsolata"/>
            </a:endParaRPr>
          </a:p>
          <a:p>
            <a:pPr marL="457200" lvl="0" indent="-342900" algn="l" rtl="0">
              <a:lnSpc>
                <a:spcPct val="150000"/>
              </a:lnSpc>
              <a:spcBef>
                <a:spcPts val="0"/>
              </a:spcBef>
              <a:spcAft>
                <a:spcPts val="0"/>
              </a:spcAft>
              <a:buClr>
                <a:schemeClr val="dk1"/>
              </a:buClr>
              <a:buSzPts val="1800"/>
              <a:buFont typeface="Inconsolata"/>
              <a:buAutoNum type="arabicPeriod"/>
            </a:pPr>
            <a:r>
              <a:rPr lang="en" sz="1800">
                <a:solidFill>
                  <a:schemeClr val="dk1"/>
                </a:solidFill>
                <a:latin typeface="Inconsolata"/>
                <a:ea typeface="Inconsolata"/>
                <a:cs typeface="Inconsolata"/>
                <a:sym typeface="Inconsolata"/>
              </a:rPr>
              <a:t>Vaccine Index Score</a:t>
            </a:r>
            <a:endParaRPr sz="1800">
              <a:solidFill>
                <a:schemeClr val="dk1"/>
              </a:solidFill>
              <a:latin typeface="Inconsolata"/>
              <a:ea typeface="Inconsolata"/>
              <a:cs typeface="Inconsolata"/>
              <a:sym typeface="Inconsolata"/>
            </a:endParaRPr>
          </a:p>
          <a:p>
            <a:pPr marL="457200" lvl="0" indent="-342900" algn="l" rtl="0">
              <a:lnSpc>
                <a:spcPct val="150000"/>
              </a:lnSpc>
              <a:spcBef>
                <a:spcPts val="0"/>
              </a:spcBef>
              <a:spcAft>
                <a:spcPts val="0"/>
              </a:spcAft>
              <a:buClr>
                <a:schemeClr val="dk1"/>
              </a:buClr>
              <a:buSzPts val="1800"/>
              <a:buFont typeface="Inconsolata"/>
              <a:buAutoNum type="arabicPeriod"/>
            </a:pPr>
            <a:r>
              <a:rPr lang="en" sz="1800">
                <a:solidFill>
                  <a:schemeClr val="dk1"/>
                </a:solidFill>
                <a:latin typeface="Inconsolata"/>
                <a:ea typeface="Inconsolata"/>
                <a:cs typeface="Inconsolata"/>
                <a:sym typeface="Inconsolata"/>
              </a:rPr>
              <a:t>Recommendation: Country</a:t>
            </a:r>
            <a:endParaRPr sz="1800">
              <a:solidFill>
                <a:schemeClr val="dk1"/>
              </a:solidFill>
              <a:latin typeface="Inconsolata"/>
              <a:ea typeface="Inconsolata"/>
              <a:cs typeface="Inconsolata"/>
              <a:sym typeface="Inconsolata"/>
            </a:endParaRPr>
          </a:p>
          <a:p>
            <a:pPr marL="457200" lvl="0" indent="-342900" algn="l" rtl="0">
              <a:lnSpc>
                <a:spcPct val="150000"/>
              </a:lnSpc>
              <a:spcBef>
                <a:spcPts val="0"/>
              </a:spcBef>
              <a:spcAft>
                <a:spcPts val="0"/>
              </a:spcAft>
              <a:buClr>
                <a:schemeClr val="dk1"/>
              </a:buClr>
              <a:buSzPts val="1800"/>
              <a:buFont typeface="Inconsolata"/>
              <a:buAutoNum type="arabicPeriod"/>
            </a:pPr>
            <a:r>
              <a:rPr lang="en" sz="1800">
                <a:solidFill>
                  <a:schemeClr val="dk1"/>
                </a:solidFill>
                <a:latin typeface="Inconsolata"/>
                <a:ea typeface="Inconsolata"/>
                <a:cs typeface="Inconsolata"/>
                <a:sym typeface="Inconsolata"/>
              </a:rPr>
              <a:t>Recommendation: Vaccine</a:t>
            </a:r>
            <a:endParaRPr sz="1800">
              <a:solidFill>
                <a:schemeClr val="dk1"/>
              </a:solidFill>
              <a:latin typeface="Inconsolata"/>
              <a:ea typeface="Inconsolata"/>
              <a:cs typeface="Inconsolata"/>
              <a:sym typeface="Inconsolata"/>
            </a:endParaRPr>
          </a:p>
          <a:p>
            <a:pPr marL="457200" lvl="0" indent="-342900" algn="l" rtl="0">
              <a:lnSpc>
                <a:spcPct val="150000"/>
              </a:lnSpc>
              <a:spcBef>
                <a:spcPts val="0"/>
              </a:spcBef>
              <a:spcAft>
                <a:spcPts val="0"/>
              </a:spcAft>
              <a:buClr>
                <a:schemeClr val="dk1"/>
              </a:buClr>
              <a:buSzPts val="1800"/>
              <a:buFont typeface="Inconsolata"/>
              <a:buAutoNum type="arabicPeriod"/>
            </a:pPr>
            <a:r>
              <a:rPr lang="en" sz="1800">
                <a:solidFill>
                  <a:schemeClr val="dk1"/>
                </a:solidFill>
                <a:latin typeface="Inconsolata"/>
                <a:ea typeface="Inconsolata"/>
                <a:cs typeface="Inconsolata"/>
                <a:sym typeface="Inconsolata"/>
              </a:rPr>
              <a:t>Q&amp;A</a:t>
            </a:r>
            <a:endParaRPr sz="2100" strike="sngStrike">
              <a:latin typeface="Inconsolata"/>
              <a:ea typeface="Inconsolata"/>
              <a:cs typeface="Inconsolata"/>
              <a:sym typeface="Inconsolata"/>
            </a:endParaRPr>
          </a:p>
        </p:txBody>
      </p:sp>
      <p:sp>
        <p:nvSpPr>
          <p:cNvPr id="63" name="Google Shape;63;p14"/>
          <p:cNvSpPr/>
          <p:nvPr/>
        </p:nvSpPr>
        <p:spPr>
          <a:xfrm>
            <a:off x="527975" y="455475"/>
            <a:ext cx="3490500" cy="802800"/>
          </a:xfrm>
          <a:prstGeom prst="rect">
            <a:avLst/>
          </a:prstGeom>
          <a:solidFill>
            <a:srgbClr val="99999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title" idx="4294967295"/>
          </p:nvPr>
        </p:nvSpPr>
        <p:spPr>
          <a:xfrm>
            <a:off x="700775" y="681675"/>
            <a:ext cx="3317700" cy="3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b="1">
                <a:solidFill>
                  <a:srgbClr val="FFFFFF"/>
                </a:solidFill>
                <a:latin typeface="Inconsolata"/>
                <a:ea typeface="Inconsolata"/>
                <a:cs typeface="Inconsolata"/>
                <a:sym typeface="Inconsolata"/>
              </a:rPr>
              <a:t>Overview</a:t>
            </a:r>
            <a:endParaRPr sz="2300" b="1">
              <a:solidFill>
                <a:srgbClr val="FFFFFF"/>
              </a:solidFill>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8"/>
        <p:cNvGrpSpPr/>
        <p:nvPr/>
      </p:nvGrpSpPr>
      <p:grpSpPr>
        <a:xfrm>
          <a:off x="0" y="0"/>
          <a:ext cx="0" cy="0"/>
          <a:chOff x="0" y="0"/>
          <a:chExt cx="0" cy="0"/>
        </a:xfrm>
      </p:grpSpPr>
      <p:sp>
        <p:nvSpPr>
          <p:cNvPr id="69" name="Google Shape;69;p15"/>
          <p:cNvSpPr/>
          <p:nvPr/>
        </p:nvSpPr>
        <p:spPr>
          <a:xfrm rot="5400000">
            <a:off x="6360150" y="2366550"/>
            <a:ext cx="5161500" cy="406200"/>
          </a:xfrm>
          <a:prstGeom prst="rect">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Context</a:t>
            </a:r>
            <a:endParaRPr>
              <a:solidFill>
                <a:schemeClr val="dk1"/>
              </a:solidFill>
              <a:latin typeface="Inconsolata Regular"/>
              <a:ea typeface="Inconsolata Regular"/>
              <a:cs typeface="Inconsolata Regular"/>
              <a:sym typeface="Inconsolata Regular"/>
            </a:endParaRPr>
          </a:p>
        </p:txBody>
      </p:sp>
      <p:pic>
        <p:nvPicPr>
          <p:cNvPr id="70" name="Google Shape;70;p15"/>
          <p:cNvPicPr preferRelativeResize="0"/>
          <p:nvPr/>
        </p:nvPicPr>
        <p:blipFill>
          <a:blip r:embed="rId3">
            <a:alphaModFix/>
          </a:blip>
          <a:stretch>
            <a:fillRect/>
          </a:stretch>
        </p:blipFill>
        <p:spPr>
          <a:xfrm>
            <a:off x="381000" y="381000"/>
            <a:ext cx="4441492" cy="1812600"/>
          </a:xfrm>
          <a:prstGeom prst="rect">
            <a:avLst/>
          </a:prstGeom>
          <a:noFill/>
          <a:ln w="28575" cap="flat" cmpd="sng">
            <a:solidFill>
              <a:schemeClr val="dk2"/>
            </a:solidFill>
            <a:prstDash val="solid"/>
            <a:round/>
            <a:headEnd type="none" w="sm" len="sm"/>
            <a:tailEnd type="none" w="sm" len="sm"/>
          </a:ln>
        </p:spPr>
      </p:pic>
      <p:pic>
        <p:nvPicPr>
          <p:cNvPr id="71" name="Google Shape;71;p15"/>
          <p:cNvPicPr preferRelativeResize="0"/>
          <p:nvPr/>
        </p:nvPicPr>
        <p:blipFill>
          <a:blip r:embed="rId4">
            <a:alphaModFix/>
          </a:blip>
          <a:stretch>
            <a:fillRect/>
          </a:stretch>
        </p:blipFill>
        <p:spPr>
          <a:xfrm>
            <a:off x="1478200" y="1980462"/>
            <a:ext cx="4695851" cy="1635588"/>
          </a:xfrm>
          <a:prstGeom prst="rect">
            <a:avLst/>
          </a:prstGeom>
          <a:noFill/>
          <a:ln w="28575" cap="flat" cmpd="sng">
            <a:solidFill>
              <a:schemeClr val="dk2"/>
            </a:solidFill>
            <a:prstDash val="solid"/>
            <a:round/>
            <a:headEnd type="none" w="sm" len="sm"/>
            <a:tailEnd type="none" w="sm" len="sm"/>
          </a:ln>
        </p:spPr>
      </p:pic>
      <p:pic>
        <p:nvPicPr>
          <p:cNvPr id="72" name="Google Shape;72;p15"/>
          <p:cNvPicPr preferRelativeResize="0"/>
          <p:nvPr/>
        </p:nvPicPr>
        <p:blipFill>
          <a:blip r:embed="rId5">
            <a:alphaModFix/>
          </a:blip>
          <a:stretch>
            <a:fillRect/>
          </a:stretch>
        </p:blipFill>
        <p:spPr>
          <a:xfrm>
            <a:off x="2981100" y="3127275"/>
            <a:ext cx="4238452" cy="163560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6"/>
        <p:cNvGrpSpPr/>
        <p:nvPr/>
      </p:nvGrpSpPr>
      <p:grpSpPr>
        <a:xfrm>
          <a:off x="0" y="0"/>
          <a:ext cx="0" cy="0"/>
          <a:chOff x="0" y="0"/>
          <a:chExt cx="0" cy="0"/>
        </a:xfrm>
      </p:grpSpPr>
      <p:sp>
        <p:nvSpPr>
          <p:cNvPr id="77" name="Google Shape;77;p16"/>
          <p:cNvSpPr/>
          <p:nvPr/>
        </p:nvSpPr>
        <p:spPr>
          <a:xfrm rot="5400000">
            <a:off x="6360150" y="2366550"/>
            <a:ext cx="5161500" cy="406200"/>
          </a:xfrm>
          <a:prstGeom prst="rect">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Context</a:t>
            </a:r>
            <a:endParaRPr>
              <a:solidFill>
                <a:schemeClr val="dk1"/>
              </a:solidFill>
              <a:latin typeface="Inconsolata Regular"/>
              <a:ea typeface="Inconsolata Regular"/>
              <a:cs typeface="Inconsolata Regular"/>
              <a:sym typeface="Inconsolata Regular"/>
            </a:endParaRPr>
          </a:p>
        </p:txBody>
      </p:sp>
      <p:sp>
        <p:nvSpPr>
          <p:cNvPr id="78" name="Google Shape;78;p16"/>
          <p:cNvSpPr/>
          <p:nvPr/>
        </p:nvSpPr>
        <p:spPr>
          <a:xfrm>
            <a:off x="761675" y="641825"/>
            <a:ext cx="6536700" cy="33990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txBox="1">
            <a:spLocks noGrp="1"/>
          </p:cNvSpPr>
          <p:nvPr>
            <p:ph type="ctrTitle" idx="4294967295"/>
          </p:nvPr>
        </p:nvSpPr>
        <p:spPr>
          <a:xfrm>
            <a:off x="1019175" y="771525"/>
            <a:ext cx="6105600" cy="3000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4300">
                <a:latin typeface="Inconsolata"/>
                <a:ea typeface="Inconsolata"/>
                <a:cs typeface="Inconsolata"/>
                <a:sym typeface="Inconsolata"/>
              </a:rPr>
              <a:t>Which vaccine should QuickJab distribute next and where?</a:t>
            </a:r>
            <a:endParaRPr sz="300">
              <a:solidFill>
                <a:srgbClr val="999999"/>
              </a:solidFill>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3"/>
        <p:cNvGrpSpPr/>
        <p:nvPr/>
      </p:nvGrpSpPr>
      <p:grpSpPr>
        <a:xfrm>
          <a:off x="0" y="0"/>
          <a:ext cx="0" cy="0"/>
          <a:chOff x="0" y="0"/>
          <a:chExt cx="0" cy="0"/>
        </a:xfrm>
      </p:grpSpPr>
      <p:sp>
        <p:nvSpPr>
          <p:cNvPr id="84" name="Google Shape;84;p17"/>
          <p:cNvSpPr/>
          <p:nvPr/>
        </p:nvSpPr>
        <p:spPr>
          <a:xfrm>
            <a:off x="473951" y="303075"/>
            <a:ext cx="6539100" cy="690300"/>
          </a:xfrm>
          <a:prstGeom prst="rect">
            <a:avLst/>
          </a:prstGeom>
          <a:solidFill>
            <a:srgbClr val="CFFFA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txBox="1">
            <a:spLocks noGrp="1"/>
          </p:cNvSpPr>
          <p:nvPr>
            <p:ph type="title"/>
          </p:nvPr>
        </p:nvSpPr>
        <p:spPr>
          <a:xfrm>
            <a:off x="718775" y="473025"/>
            <a:ext cx="6294300" cy="3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b="1">
                <a:latin typeface="Inconsolata"/>
                <a:ea typeface="Inconsolata"/>
                <a:cs typeface="Inconsolata"/>
                <a:sym typeface="Inconsolata"/>
              </a:rPr>
              <a:t>Index Score Example: </a:t>
            </a:r>
            <a:r>
              <a:rPr lang="en" sz="2300">
                <a:latin typeface="Inconsolata"/>
                <a:ea typeface="Inconsolata"/>
                <a:cs typeface="Inconsolata"/>
                <a:sym typeface="Inconsolata"/>
              </a:rPr>
              <a:t>COVID-19 Symptoms</a:t>
            </a:r>
            <a:endParaRPr sz="2300">
              <a:latin typeface="Inconsolata"/>
              <a:ea typeface="Inconsolata"/>
              <a:cs typeface="Inconsolata"/>
              <a:sym typeface="Inconsolata"/>
            </a:endParaRPr>
          </a:p>
        </p:txBody>
      </p:sp>
      <p:sp>
        <p:nvSpPr>
          <p:cNvPr id="86" name="Google Shape;86;p17"/>
          <p:cNvSpPr/>
          <p:nvPr/>
        </p:nvSpPr>
        <p:spPr>
          <a:xfrm>
            <a:off x="2278425" y="1808353"/>
            <a:ext cx="1749300" cy="1629900"/>
          </a:xfrm>
          <a:prstGeom prst="ellipse">
            <a:avLst/>
          </a:prstGeom>
          <a:solidFill>
            <a:srgbClr val="CFFFA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Inconsolata Regular"/>
                <a:ea typeface="Inconsolata Regular"/>
                <a:cs typeface="Inconsolata Regular"/>
                <a:sym typeface="Inconsolata Regular"/>
              </a:rPr>
              <a:t>doctor visit</a:t>
            </a:r>
            <a:endParaRPr sz="2200">
              <a:latin typeface="Inconsolata Regular"/>
              <a:ea typeface="Inconsolata Regular"/>
              <a:cs typeface="Inconsolata Regular"/>
              <a:sym typeface="Inconsolata Regular"/>
            </a:endParaRPr>
          </a:p>
        </p:txBody>
      </p:sp>
      <p:sp>
        <p:nvSpPr>
          <p:cNvPr id="87" name="Google Shape;87;p17"/>
          <p:cNvSpPr/>
          <p:nvPr/>
        </p:nvSpPr>
        <p:spPr>
          <a:xfrm>
            <a:off x="4849850" y="1197838"/>
            <a:ext cx="1097400" cy="1097400"/>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latin typeface="Inconsolata Regular"/>
                <a:ea typeface="Inconsolata Regular"/>
                <a:cs typeface="Inconsolata Regular"/>
                <a:sym typeface="Inconsolata Regular"/>
              </a:rPr>
              <a:t>fever</a:t>
            </a:r>
            <a:endParaRPr sz="1700">
              <a:latin typeface="Inconsolata Regular"/>
              <a:ea typeface="Inconsolata Regular"/>
              <a:cs typeface="Inconsolata Regular"/>
              <a:sym typeface="Inconsolata Regular"/>
            </a:endParaRPr>
          </a:p>
        </p:txBody>
      </p:sp>
      <p:sp>
        <p:nvSpPr>
          <p:cNvPr id="88" name="Google Shape;88;p17"/>
          <p:cNvSpPr/>
          <p:nvPr/>
        </p:nvSpPr>
        <p:spPr>
          <a:xfrm>
            <a:off x="5248256" y="2412260"/>
            <a:ext cx="1097400" cy="1097400"/>
          </a:xfrm>
          <a:prstGeom prst="ellipse">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latin typeface="Inconsolata Regular"/>
                <a:ea typeface="Inconsolata Regular"/>
                <a:cs typeface="Inconsolata Regular"/>
                <a:sym typeface="Inconsolata Regular"/>
              </a:rPr>
              <a:t>cough</a:t>
            </a:r>
            <a:endParaRPr sz="1700">
              <a:latin typeface="Inconsolata Regular"/>
              <a:ea typeface="Inconsolata Regular"/>
              <a:cs typeface="Inconsolata Regular"/>
              <a:sym typeface="Inconsolata Regular"/>
            </a:endParaRPr>
          </a:p>
        </p:txBody>
      </p:sp>
      <p:sp>
        <p:nvSpPr>
          <p:cNvPr id="89" name="Google Shape;89;p17"/>
          <p:cNvSpPr/>
          <p:nvPr/>
        </p:nvSpPr>
        <p:spPr>
          <a:xfrm>
            <a:off x="4550125" y="3601145"/>
            <a:ext cx="1371600" cy="1371600"/>
          </a:xfrm>
          <a:prstGeom prst="ellipse">
            <a:avLst/>
          </a:prstGeom>
          <a:solidFill>
            <a:srgbClr val="99999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Inconsolata Regular"/>
                <a:ea typeface="Inconsolata Regular"/>
                <a:cs typeface="Inconsolata Regular"/>
                <a:sym typeface="Inconsolata Regular"/>
              </a:rPr>
              <a:t>taste loss</a:t>
            </a:r>
            <a:endParaRPr sz="1700">
              <a:solidFill>
                <a:srgbClr val="FFFFFF"/>
              </a:solidFill>
              <a:latin typeface="Inconsolata Regular"/>
              <a:ea typeface="Inconsolata Regular"/>
              <a:cs typeface="Inconsolata Regular"/>
              <a:sym typeface="Inconsolata Regular"/>
            </a:endParaRPr>
          </a:p>
        </p:txBody>
      </p:sp>
      <p:cxnSp>
        <p:nvCxnSpPr>
          <p:cNvPr id="90" name="Google Shape;90;p17"/>
          <p:cNvCxnSpPr>
            <a:stCxn id="87" idx="2"/>
          </p:cNvCxnSpPr>
          <p:nvPr/>
        </p:nvCxnSpPr>
        <p:spPr>
          <a:xfrm flipH="1">
            <a:off x="4295450" y="1746538"/>
            <a:ext cx="554400" cy="197100"/>
          </a:xfrm>
          <a:prstGeom prst="straightConnector1">
            <a:avLst/>
          </a:prstGeom>
          <a:noFill/>
          <a:ln w="28575" cap="flat" cmpd="sng">
            <a:solidFill>
              <a:srgbClr val="000000"/>
            </a:solidFill>
            <a:prstDash val="solid"/>
            <a:round/>
            <a:headEnd type="none" w="med" len="med"/>
            <a:tailEnd type="triangle" w="med" len="med"/>
          </a:ln>
        </p:spPr>
      </p:cxnSp>
      <p:cxnSp>
        <p:nvCxnSpPr>
          <p:cNvPr id="91" name="Google Shape;91;p17"/>
          <p:cNvCxnSpPr>
            <a:stCxn id="88" idx="2"/>
          </p:cNvCxnSpPr>
          <p:nvPr/>
        </p:nvCxnSpPr>
        <p:spPr>
          <a:xfrm rot="10800000">
            <a:off x="4458956" y="2748560"/>
            <a:ext cx="789300" cy="212400"/>
          </a:xfrm>
          <a:prstGeom prst="straightConnector1">
            <a:avLst/>
          </a:prstGeom>
          <a:noFill/>
          <a:ln w="28575" cap="flat" cmpd="sng">
            <a:solidFill>
              <a:srgbClr val="000000"/>
            </a:solidFill>
            <a:prstDash val="solid"/>
            <a:round/>
            <a:headEnd type="none" w="med" len="med"/>
            <a:tailEnd type="triangle" w="med" len="med"/>
          </a:ln>
        </p:spPr>
      </p:cxnSp>
      <p:cxnSp>
        <p:nvCxnSpPr>
          <p:cNvPr id="92" name="Google Shape;92;p17"/>
          <p:cNvCxnSpPr>
            <a:stCxn id="89" idx="1"/>
          </p:cNvCxnSpPr>
          <p:nvPr/>
        </p:nvCxnSpPr>
        <p:spPr>
          <a:xfrm rot="10800000">
            <a:off x="4107191" y="3439311"/>
            <a:ext cx="643800" cy="362700"/>
          </a:xfrm>
          <a:prstGeom prst="straightConnector1">
            <a:avLst/>
          </a:prstGeom>
          <a:noFill/>
          <a:ln w="28575" cap="flat" cmpd="sng">
            <a:solidFill>
              <a:srgbClr val="000000"/>
            </a:solidFill>
            <a:prstDash val="solid"/>
            <a:round/>
            <a:headEnd type="none" w="med" len="med"/>
            <a:tailEnd type="triangle" w="med" len="med"/>
          </a:ln>
        </p:spPr>
      </p:cxnSp>
      <p:sp>
        <p:nvSpPr>
          <p:cNvPr id="93" name="Google Shape;93;p17"/>
          <p:cNvSpPr/>
          <p:nvPr/>
        </p:nvSpPr>
        <p:spPr>
          <a:xfrm rot="5400000">
            <a:off x="6360150" y="2366550"/>
            <a:ext cx="5161500" cy="406200"/>
          </a:xfrm>
          <a:prstGeom prst="rect">
            <a:avLst/>
          </a:prstGeom>
          <a:solidFill>
            <a:srgbClr val="CFFFA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Vaccine Index Score</a:t>
            </a:r>
            <a:endParaRPr>
              <a:solidFill>
                <a:schemeClr val="dk1"/>
              </a:solidFill>
              <a:latin typeface="Inconsolata Regular"/>
              <a:ea typeface="Inconsolata Regular"/>
              <a:cs typeface="Inconsolata Regular"/>
              <a:sym typeface="Inconsolata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7"/>
        <p:cNvGrpSpPr/>
        <p:nvPr/>
      </p:nvGrpSpPr>
      <p:grpSpPr>
        <a:xfrm>
          <a:off x="0" y="0"/>
          <a:ext cx="0" cy="0"/>
          <a:chOff x="0" y="0"/>
          <a:chExt cx="0" cy="0"/>
        </a:xfrm>
      </p:grpSpPr>
      <p:grpSp>
        <p:nvGrpSpPr>
          <p:cNvPr id="98" name="Google Shape;98;p18"/>
          <p:cNvGrpSpPr/>
          <p:nvPr/>
        </p:nvGrpSpPr>
        <p:grpSpPr>
          <a:xfrm>
            <a:off x="869845" y="1614494"/>
            <a:ext cx="6714405" cy="2964006"/>
            <a:chOff x="869845" y="1614494"/>
            <a:chExt cx="6714405" cy="2964006"/>
          </a:xfrm>
        </p:grpSpPr>
        <p:sp>
          <p:nvSpPr>
            <p:cNvPr id="99" name="Google Shape;99;p18"/>
            <p:cNvSpPr/>
            <p:nvPr/>
          </p:nvSpPr>
          <p:spPr>
            <a:xfrm rot="5400000">
              <a:off x="1549600" y="3070475"/>
              <a:ext cx="731100" cy="1224300"/>
            </a:xfrm>
            <a:prstGeom prst="bracePair">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txBox="1"/>
            <p:nvPr/>
          </p:nvSpPr>
          <p:spPr>
            <a:xfrm>
              <a:off x="915100" y="4178300"/>
              <a:ext cx="2000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Inconsolata"/>
                  <a:ea typeface="Inconsolata"/>
                  <a:cs typeface="Inconsolata"/>
                  <a:sym typeface="Inconsolata"/>
                </a:rPr>
                <a:t>arithmetic mean</a:t>
              </a:r>
              <a:endParaRPr>
                <a:latin typeface="Inconsolata"/>
                <a:ea typeface="Inconsolata"/>
                <a:cs typeface="Inconsolata"/>
                <a:sym typeface="Inconsolata"/>
              </a:endParaRPr>
            </a:p>
          </p:txBody>
        </p:sp>
        <p:sp>
          <p:nvSpPr>
            <p:cNvPr id="101" name="Google Shape;101;p18"/>
            <p:cNvSpPr/>
            <p:nvPr/>
          </p:nvSpPr>
          <p:spPr>
            <a:xfrm rot="5400000">
              <a:off x="6197800" y="3070475"/>
              <a:ext cx="731100" cy="1224300"/>
            </a:xfrm>
            <a:prstGeom prst="bracePair">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txBox="1"/>
            <p:nvPr/>
          </p:nvSpPr>
          <p:spPr>
            <a:xfrm>
              <a:off x="5563300" y="4178300"/>
              <a:ext cx="2000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Inconsolata"/>
                  <a:ea typeface="Inconsolata"/>
                  <a:cs typeface="Inconsolata"/>
                  <a:sym typeface="Inconsolata"/>
                </a:rPr>
                <a:t>arithmetic mean</a:t>
              </a:r>
              <a:endParaRPr>
                <a:latin typeface="Inconsolata"/>
                <a:ea typeface="Inconsolata"/>
                <a:cs typeface="Inconsolata"/>
                <a:sym typeface="Inconsolata"/>
              </a:endParaRPr>
            </a:p>
          </p:txBody>
        </p:sp>
        <p:grpSp>
          <p:nvGrpSpPr>
            <p:cNvPr id="103" name="Google Shape;103;p18"/>
            <p:cNvGrpSpPr/>
            <p:nvPr/>
          </p:nvGrpSpPr>
          <p:grpSpPr>
            <a:xfrm>
              <a:off x="869845" y="1614494"/>
              <a:ext cx="6714405" cy="2100344"/>
              <a:chOff x="1455800" y="1614500"/>
              <a:chExt cx="5940374" cy="1595400"/>
            </a:xfrm>
          </p:grpSpPr>
          <p:pic>
            <p:nvPicPr>
              <p:cNvPr id="104" name="Google Shape;104;p18"/>
              <p:cNvPicPr preferRelativeResize="0"/>
              <p:nvPr/>
            </p:nvPicPr>
            <p:blipFill rotWithShape="1">
              <a:blip r:embed="rId3">
                <a:alphaModFix/>
              </a:blip>
              <a:srcRect l="9949" t="12514" r="9877" b="37822"/>
              <a:stretch/>
            </p:blipFill>
            <p:spPr>
              <a:xfrm>
                <a:off x="1455800" y="1624025"/>
                <a:ext cx="5940374" cy="1573200"/>
              </a:xfrm>
              <a:prstGeom prst="rect">
                <a:avLst/>
              </a:prstGeom>
              <a:noFill/>
              <a:ln w="19050" cap="flat" cmpd="sng">
                <a:solidFill>
                  <a:srgbClr val="000000"/>
                </a:solidFill>
                <a:prstDash val="solid"/>
                <a:round/>
                <a:headEnd type="none" w="sm" len="sm"/>
                <a:tailEnd type="none" w="sm" len="sm"/>
              </a:ln>
            </p:spPr>
          </p:pic>
          <p:sp>
            <p:nvSpPr>
              <p:cNvPr id="105" name="Google Shape;105;p18"/>
              <p:cNvSpPr/>
              <p:nvPr/>
            </p:nvSpPr>
            <p:spPr>
              <a:xfrm>
                <a:off x="1455800" y="1624025"/>
                <a:ext cx="1890600" cy="747600"/>
              </a:xfrm>
              <a:prstGeom prst="rect">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Population Score</a:t>
                </a:r>
                <a:br>
                  <a:rPr lang="en" sz="1800" b="1">
                    <a:latin typeface="Inconsolata"/>
                    <a:ea typeface="Inconsolata"/>
                    <a:cs typeface="Inconsolata"/>
                    <a:sym typeface="Inconsolata"/>
                  </a:rPr>
                </a:br>
                <a:r>
                  <a:rPr lang="en" sz="1800">
                    <a:latin typeface="Inconsolata"/>
                    <a:ea typeface="Inconsolata"/>
                    <a:cs typeface="Inconsolata"/>
                    <a:sym typeface="Inconsolata"/>
                  </a:rPr>
                  <a:t>40%</a:t>
                </a:r>
                <a:endParaRPr sz="1800">
                  <a:latin typeface="Inconsolata"/>
                  <a:ea typeface="Inconsolata"/>
                  <a:cs typeface="Inconsolata"/>
                  <a:sym typeface="Inconsolata"/>
                </a:endParaRPr>
              </a:p>
            </p:txBody>
          </p:sp>
          <p:sp>
            <p:nvSpPr>
              <p:cNvPr id="106" name="Google Shape;106;p18"/>
              <p:cNvSpPr/>
              <p:nvPr/>
            </p:nvSpPr>
            <p:spPr>
              <a:xfrm>
                <a:off x="1455800" y="2424125"/>
                <a:ext cx="876300" cy="771600"/>
              </a:xfrm>
              <a:prstGeom prst="rect">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total pop by 10M</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107" name="Google Shape;107;p18"/>
              <p:cNvSpPr/>
              <p:nvPr/>
            </p:nvSpPr>
            <p:spPr>
              <a:xfrm>
                <a:off x="2432125" y="2424125"/>
                <a:ext cx="876300" cy="771600"/>
              </a:xfrm>
              <a:prstGeom prst="rect">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median </a:t>
                </a:r>
                <a:br>
                  <a:rPr lang="en" b="1">
                    <a:latin typeface="Inconsolata"/>
                    <a:ea typeface="Inconsolata"/>
                    <a:cs typeface="Inconsolata"/>
                    <a:sym typeface="Inconsolata"/>
                  </a:rPr>
                </a:br>
                <a:r>
                  <a:rPr lang="en" b="1">
                    <a:latin typeface="Inconsolata"/>
                    <a:ea typeface="Inconsolata"/>
                    <a:cs typeface="Inconsolata"/>
                    <a:sym typeface="Inconsolata"/>
                  </a:rPr>
                  <a:t>age</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108" name="Google Shape;108;p18"/>
              <p:cNvSpPr/>
              <p:nvPr/>
            </p:nvSpPr>
            <p:spPr>
              <a:xfrm>
                <a:off x="3437025" y="1653025"/>
                <a:ext cx="1890600" cy="1418700"/>
              </a:xfrm>
              <a:prstGeom prst="rect">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Global Health Security</a:t>
                </a:r>
                <a:br>
                  <a:rPr lang="en" sz="1800" b="1">
                    <a:latin typeface="Inconsolata"/>
                    <a:ea typeface="Inconsolata"/>
                    <a:cs typeface="Inconsolata"/>
                    <a:sym typeface="Inconsolata"/>
                  </a:rPr>
                </a:br>
                <a:r>
                  <a:rPr lang="en" sz="1800">
                    <a:latin typeface="Inconsolata"/>
                    <a:ea typeface="Inconsolata"/>
                    <a:cs typeface="Inconsolata"/>
                    <a:sym typeface="Inconsolata"/>
                  </a:rPr>
                  <a:t>35%</a:t>
                </a:r>
                <a:endParaRPr sz="1800">
                  <a:latin typeface="Inconsolata"/>
                  <a:ea typeface="Inconsolata"/>
                  <a:cs typeface="Inconsolata"/>
                  <a:sym typeface="Inconsolata"/>
                </a:endParaRPr>
              </a:p>
            </p:txBody>
          </p:sp>
          <p:sp>
            <p:nvSpPr>
              <p:cNvPr id="109" name="Google Shape;109;p18"/>
              <p:cNvSpPr/>
              <p:nvPr/>
            </p:nvSpPr>
            <p:spPr>
              <a:xfrm>
                <a:off x="5551475" y="1690925"/>
                <a:ext cx="1819500" cy="613800"/>
              </a:xfrm>
              <a:prstGeom prst="rect">
                <a:avLst/>
              </a:pr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Efficiency Score</a:t>
                </a:r>
                <a:br>
                  <a:rPr lang="en" sz="1800" b="1">
                    <a:latin typeface="Inconsolata"/>
                    <a:ea typeface="Inconsolata"/>
                    <a:cs typeface="Inconsolata"/>
                    <a:sym typeface="Inconsolata"/>
                  </a:rPr>
                </a:br>
                <a:r>
                  <a:rPr lang="en" sz="1800">
                    <a:latin typeface="Inconsolata"/>
                    <a:ea typeface="Inconsolata"/>
                    <a:cs typeface="Inconsolata"/>
                    <a:sym typeface="Inconsolata"/>
                  </a:rPr>
                  <a:t>25%</a:t>
                </a:r>
                <a:endParaRPr sz="1800">
                  <a:latin typeface="Inconsolata"/>
                  <a:ea typeface="Inconsolata"/>
                  <a:cs typeface="Inconsolata"/>
                  <a:sym typeface="Inconsolata"/>
                </a:endParaRPr>
              </a:p>
            </p:txBody>
          </p:sp>
          <p:sp>
            <p:nvSpPr>
              <p:cNvPr id="110" name="Google Shape;110;p18"/>
              <p:cNvSpPr/>
              <p:nvPr/>
            </p:nvSpPr>
            <p:spPr>
              <a:xfrm>
                <a:off x="5558450" y="2424125"/>
                <a:ext cx="876300" cy="771600"/>
              </a:xfrm>
              <a:prstGeom prst="rect">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GDP per capita</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111" name="Google Shape;111;p18"/>
              <p:cNvSpPr/>
              <p:nvPr/>
            </p:nvSpPr>
            <p:spPr>
              <a:xfrm>
                <a:off x="6494675" y="2425625"/>
                <a:ext cx="876300" cy="771600"/>
              </a:xfrm>
              <a:prstGeom prst="rect">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LPI</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cxnSp>
            <p:nvCxnSpPr>
              <p:cNvPr id="112" name="Google Shape;112;p18"/>
              <p:cNvCxnSpPr/>
              <p:nvPr/>
            </p:nvCxnSpPr>
            <p:spPr>
              <a:xfrm>
                <a:off x="3367100" y="1614500"/>
                <a:ext cx="9600" cy="1595400"/>
              </a:xfrm>
              <a:prstGeom prst="straightConnector1">
                <a:avLst/>
              </a:prstGeom>
              <a:noFill/>
              <a:ln w="19050" cap="flat" cmpd="sng">
                <a:solidFill>
                  <a:srgbClr val="000000"/>
                </a:solidFill>
                <a:prstDash val="solid"/>
                <a:round/>
                <a:headEnd type="none" w="med" len="med"/>
                <a:tailEnd type="none" w="med" len="med"/>
              </a:ln>
            </p:spPr>
          </p:cxnSp>
          <p:cxnSp>
            <p:nvCxnSpPr>
              <p:cNvPr id="113" name="Google Shape;113;p18"/>
              <p:cNvCxnSpPr/>
              <p:nvPr/>
            </p:nvCxnSpPr>
            <p:spPr>
              <a:xfrm>
                <a:off x="5500700" y="1614500"/>
                <a:ext cx="9600" cy="1595400"/>
              </a:xfrm>
              <a:prstGeom prst="straightConnector1">
                <a:avLst/>
              </a:prstGeom>
              <a:noFill/>
              <a:ln w="19050" cap="flat" cmpd="sng">
                <a:solidFill>
                  <a:srgbClr val="000000"/>
                </a:solidFill>
                <a:prstDash val="solid"/>
                <a:round/>
                <a:headEnd type="none" w="med" len="med"/>
                <a:tailEnd type="none" w="med" len="med"/>
              </a:ln>
            </p:spPr>
          </p:cxnSp>
        </p:grpSp>
        <p:sp>
          <p:nvSpPr>
            <p:cNvPr id="114" name="Google Shape;114;p18"/>
            <p:cNvSpPr/>
            <p:nvPr/>
          </p:nvSpPr>
          <p:spPr>
            <a:xfrm>
              <a:off x="1798100" y="2492550"/>
              <a:ext cx="183000" cy="158400"/>
            </a:xfrm>
            <a:prstGeom prst="triangle">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784750" y="2499138"/>
              <a:ext cx="209700" cy="173400"/>
            </a:xfrm>
            <a:prstGeom prst="triangle">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835950" y="2631275"/>
              <a:ext cx="64200" cy="10644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6486550" y="2631275"/>
              <a:ext cx="64200" cy="1064400"/>
            </a:xfrm>
            <a:prstGeom prst="rect">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6427150" y="2492550"/>
              <a:ext cx="183000" cy="158400"/>
            </a:xfrm>
            <a:prstGeom prst="triangle">
              <a:avLst>
                <a:gd name="adj" fmla="val 50000"/>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6413800" y="2506650"/>
              <a:ext cx="209700" cy="173400"/>
            </a:xfrm>
            <a:prstGeom prst="triangle">
              <a:avLst>
                <a:gd name="adj" fmla="val 5000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8"/>
          <p:cNvSpPr/>
          <p:nvPr/>
        </p:nvSpPr>
        <p:spPr>
          <a:xfrm rot="5400000">
            <a:off x="6360150" y="2366550"/>
            <a:ext cx="5161500" cy="406200"/>
          </a:xfrm>
          <a:prstGeom prst="rect">
            <a:avLst/>
          </a:prstGeom>
          <a:solidFill>
            <a:srgbClr val="CFFFA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Vaccine Index Score</a:t>
            </a:r>
            <a:endParaRPr>
              <a:solidFill>
                <a:schemeClr val="dk1"/>
              </a:solidFill>
              <a:latin typeface="Inconsolata Regular"/>
              <a:ea typeface="Inconsolata Regular"/>
              <a:cs typeface="Inconsolata Regular"/>
              <a:sym typeface="Inconsolata Regular"/>
            </a:endParaRPr>
          </a:p>
        </p:txBody>
      </p:sp>
      <p:sp>
        <p:nvSpPr>
          <p:cNvPr id="121" name="Google Shape;121;p18"/>
          <p:cNvSpPr/>
          <p:nvPr/>
        </p:nvSpPr>
        <p:spPr>
          <a:xfrm>
            <a:off x="473950" y="303075"/>
            <a:ext cx="1830900" cy="690300"/>
          </a:xfrm>
          <a:prstGeom prst="rect">
            <a:avLst/>
          </a:prstGeom>
          <a:solidFill>
            <a:srgbClr val="CFFFA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a:spLocks noGrp="1"/>
          </p:cNvSpPr>
          <p:nvPr>
            <p:ph type="title"/>
          </p:nvPr>
        </p:nvSpPr>
        <p:spPr>
          <a:xfrm>
            <a:off x="718775" y="473025"/>
            <a:ext cx="1632900" cy="3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b="1">
                <a:latin typeface="Inconsolata"/>
                <a:ea typeface="Inconsolata"/>
                <a:cs typeface="Inconsolata"/>
                <a:sym typeface="Inconsolata"/>
              </a:rPr>
              <a:t>T7 Index </a:t>
            </a:r>
            <a:endParaRPr sz="2300" b="1">
              <a:latin typeface="Inconsolata"/>
              <a:ea typeface="Inconsolata"/>
              <a:cs typeface="Inconsolata"/>
              <a:sym typeface="Inconsolata"/>
            </a:endParaRPr>
          </a:p>
        </p:txBody>
      </p:sp>
      <p:sp>
        <p:nvSpPr>
          <p:cNvPr id="123" name="Google Shape;123;p18"/>
          <p:cNvSpPr/>
          <p:nvPr/>
        </p:nvSpPr>
        <p:spPr>
          <a:xfrm>
            <a:off x="3044875" y="1470900"/>
            <a:ext cx="4722000" cy="3316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txBox="1"/>
          <p:nvPr/>
        </p:nvSpPr>
        <p:spPr>
          <a:xfrm>
            <a:off x="3981775" y="1617450"/>
            <a:ext cx="3316500" cy="190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a:latin typeface="Inconsolata"/>
                <a:ea typeface="Inconsolata"/>
                <a:cs typeface="Inconsolata"/>
                <a:sym typeface="Inconsolata"/>
              </a:rPr>
              <a:t>median age</a:t>
            </a:r>
            <a:r>
              <a:rPr lang="en" sz="2000">
                <a:latin typeface="Inconsolata"/>
                <a:ea typeface="Inconsolata"/>
                <a:cs typeface="Inconsolata"/>
                <a:sym typeface="Inconsolata"/>
              </a:rPr>
              <a:t> </a:t>
            </a:r>
            <a:br>
              <a:rPr lang="en" sz="2000">
                <a:latin typeface="Inconsolata"/>
                <a:ea typeface="Inconsolata"/>
                <a:cs typeface="Inconsolata"/>
                <a:sym typeface="Inconsolata"/>
              </a:rPr>
            </a:br>
            <a:r>
              <a:rPr lang="en" sz="2000">
                <a:latin typeface="Inconsolata"/>
                <a:ea typeface="Inconsolata"/>
                <a:cs typeface="Inconsolata"/>
                <a:sym typeface="Inconsolata"/>
              </a:rPr>
              <a:t>(CIA Factbook, 2020) </a:t>
            </a:r>
            <a:r>
              <a:rPr lang="en" sz="1700" b="1">
                <a:solidFill>
                  <a:schemeClr val="dk1"/>
                </a:solidFill>
              </a:rPr>
              <a:t>✔️</a:t>
            </a:r>
            <a:r>
              <a:rPr lang="en" sz="2000">
                <a:latin typeface="Inconsolata"/>
                <a:ea typeface="Inconsolata"/>
                <a:cs typeface="Inconsolata"/>
                <a:sym typeface="Inconsolata"/>
              </a:rPr>
              <a:t/>
            </a:r>
            <a:br>
              <a:rPr lang="en" sz="2000">
                <a:latin typeface="Inconsolata"/>
                <a:ea typeface="Inconsolata"/>
                <a:cs typeface="Inconsolata"/>
                <a:sym typeface="Inconsolata"/>
              </a:rPr>
            </a:br>
            <a:r>
              <a:rPr lang="en" sz="2000">
                <a:latin typeface="Inconsolata"/>
                <a:ea typeface="Inconsolata"/>
                <a:cs typeface="Inconsolata"/>
                <a:sym typeface="Inconsolata"/>
              </a:rPr>
              <a:t/>
            </a:r>
            <a:br>
              <a:rPr lang="en" sz="2000">
                <a:latin typeface="Inconsolata"/>
                <a:ea typeface="Inconsolata"/>
                <a:cs typeface="Inconsolata"/>
                <a:sym typeface="Inconsolata"/>
              </a:rPr>
            </a:br>
            <a:r>
              <a:rPr lang="en" sz="2000" b="1">
                <a:latin typeface="Inconsolata"/>
                <a:ea typeface="Inconsolata"/>
                <a:cs typeface="Inconsolata"/>
                <a:sym typeface="Inconsolata"/>
              </a:rPr>
              <a:t>total population </a:t>
            </a:r>
            <a:br>
              <a:rPr lang="en" sz="2000" b="1">
                <a:latin typeface="Inconsolata"/>
                <a:ea typeface="Inconsolata"/>
                <a:cs typeface="Inconsolata"/>
                <a:sym typeface="Inconsolata"/>
              </a:rPr>
            </a:br>
            <a:r>
              <a:rPr lang="en" sz="2000">
                <a:latin typeface="Inconsolata"/>
                <a:ea typeface="Inconsolata"/>
                <a:cs typeface="Inconsolata"/>
                <a:sym typeface="Inconsolata"/>
              </a:rPr>
              <a:t>(Google, 2020)</a:t>
            </a:r>
            <a:r>
              <a:rPr lang="en" sz="2000">
                <a:solidFill>
                  <a:schemeClr val="dk1"/>
                </a:solidFill>
                <a:latin typeface="Inconsolata"/>
                <a:ea typeface="Inconsolata"/>
                <a:cs typeface="Inconsolata"/>
                <a:sym typeface="Inconsolata"/>
              </a:rPr>
              <a:t> </a:t>
            </a:r>
            <a:r>
              <a:rPr lang="en" sz="1700" b="1">
                <a:solidFill>
                  <a:schemeClr val="dk1"/>
                </a:solidFill>
              </a:rPr>
              <a:t>✔️</a:t>
            </a:r>
            <a:endParaRPr sz="1800">
              <a:latin typeface="Inconsolata"/>
              <a:ea typeface="Inconsolata"/>
              <a:cs typeface="Inconsolata"/>
              <a:sym typeface="Inconsola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28"/>
        <p:cNvGrpSpPr/>
        <p:nvPr/>
      </p:nvGrpSpPr>
      <p:grpSpPr>
        <a:xfrm>
          <a:off x="0" y="0"/>
          <a:ext cx="0" cy="0"/>
          <a:chOff x="0" y="0"/>
          <a:chExt cx="0" cy="0"/>
        </a:xfrm>
      </p:grpSpPr>
      <p:grpSp>
        <p:nvGrpSpPr>
          <p:cNvPr id="129" name="Google Shape;129;p19"/>
          <p:cNvGrpSpPr/>
          <p:nvPr/>
        </p:nvGrpSpPr>
        <p:grpSpPr>
          <a:xfrm>
            <a:off x="869845" y="1614494"/>
            <a:ext cx="6714405" cy="2964006"/>
            <a:chOff x="869845" y="1614494"/>
            <a:chExt cx="6714405" cy="2964006"/>
          </a:xfrm>
        </p:grpSpPr>
        <p:sp>
          <p:nvSpPr>
            <p:cNvPr id="130" name="Google Shape;130;p19"/>
            <p:cNvSpPr/>
            <p:nvPr/>
          </p:nvSpPr>
          <p:spPr>
            <a:xfrm rot="5400000">
              <a:off x="1549600" y="3070475"/>
              <a:ext cx="731100" cy="1224300"/>
            </a:xfrm>
            <a:prstGeom prst="bracePair">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txBox="1"/>
            <p:nvPr/>
          </p:nvSpPr>
          <p:spPr>
            <a:xfrm>
              <a:off x="915100" y="4178300"/>
              <a:ext cx="2000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Inconsolata"/>
                  <a:ea typeface="Inconsolata"/>
                  <a:cs typeface="Inconsolata"/>
                  <a:sym typeface="Inconsolata"/>
                </a:rPr>
                <a:t>arithmetic mean</a:t>
              </a:r>
              <a:endParaRPr>
                <a:latin typeface="Inconsolata"/>
                <a:ea typeface="Inconsolata"/>
                <a:cs typeface="Inconsolata"/>
                <a:sym typeface="Inconsolata"/>
              </a:endParaRPr>
            </a:p>
          </p:txBody>
        </p:sp>
        <p:sp>
          <p:nvSpPr>
            <p:cNvPr id="132" name="Google Shape;132;p19"/>
            <p:cNvSpPr/>
            <p:nvPr/>
          </p:nvSpPr>
          <p:spPr>
            <a:xfrm rot="5400000">
              <a:off x="6197800" y="3070475"/>
              <a:ext cx="731100" cy="1224300"/>
            </a:xfrm>
            <a:prstGeom prst="bracePair">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p:nvPr/>
          </p:nvSpPr>
          <p:spPr>
            <a:xfrm>
              <a:off x="5563300" y="4178300"/>
              <a:ext cx="2000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Inconsolata"/>
                  <a:ea typeface="Inconsolata"/>
                  <a:cs typeface="Inconsolata"/>
                  <a:sym typeface="Inconsolata"/>
                </a:rPr>
                <a:t>arithmetic mean</a:t>
              </a:r>
              <a:endParaRPr>
                <a:latin typeface="Inconsolata"/>
                <a:ea typeface="Inconsolata"/>
                <a:cs typeface="Inconsolata"/>
                <a:sym typeface="Inconsolata"/>
              </a:endParaRPr>
            </a:p>
          </p:txBody>
        </p:sp>
        <p:grpSp>
          <p:nvGrpSpPr>
            <p:cNvPr id="134" name="Google Shape;134;p19"/>
            <p:cNvGrpSpPr/>
            <p:nvPr/>
          </p:nvGrpSpPr>
          <p:grpSpPr>
            <a:xfrm>
              <a:off x="869845" y="1614494"/>
              <a:ext cx="6714405" cy="2100344"/>
              <a:chOff x="1455800" y="1614500"/>
              <a:chExt cx="5940374" cy="1595400"/>
            </a:xfrm>
          </p:grpSpPr>
          <p:pic>
            <p:nvPicPr>
              <p:cNvPr id="135" name="Google Shape;135;p19"/>
              <p:cNvPicPr preferRelativeResize="0"/>
              <p:nvPr/>
            </p:nvPicPr>
            <p:blipFill rotWithShape="1">
              <a:blip r:embed="rId3">
                <a:alphaModFix/>
              </a:blip>
              <a:srcRect l="9949" t="12514" r="9877" b="37822"/>
              <a:stretch/>
            </p:blipFill>
            <p:spPr>
              <a:xfrm>
                <a:off x="1455800" y="1624025"/>
                <a:ext cx="5940374" cy="1573200"/>
              </a:xfrm>
              <a:prstGeom prst="rect">
                <a:avLst/>
              </a:prstGeom>
              <a:noFill/>
              <a:ln w="19050" cap="flat" cmpd="sng">
                <a:solidFill>
                  <a:srgbClr val="000000"/>
                </a:solidFill>
                <a:prstDash val="solid"/>
                <a:round/>
                <a:headEnd type="none" w="sm" len="sm"/>
                <a:tailEnd type="none" w="sm" len="sm"/>
              </a:ln>
            </p:spPr>
          </p:pic>
          <p:sp>
            <p:nvSpPr>
              <p:cNvPr id="136" name="Google Shape;136;p19"/>
              <p:cNvSpPr/>
              <p:nvPr/>
            </p:nvSpPr>
            <p:spPr>
              <a:xfrm>
                <a:off x="1455800" y="1624025"/>
                <a:ext cx="1890600" cy="747600"/>
              </a:xfrm>
              <a:prstGeom prst="rect">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Population Score</a:t>
                </a:r>
                <a:br>
                  <a:rPr lang="en" sz="1800" b="1">
                    <a:latin typeface="Inconsolata"/>
                    <a:ea typeface="Inconsolata"/>
                    <a:cs typeface="Inconsolata"/>
                    <a:sym typeface="Inconsolata"/>
                  </a:rPr>
                </a:br>
                <a:r>
                  <a:rPr lang="en" sz="1800">
                    <a:latin typeface="Inconsolata"/>
                    <a:ea typeface="Inconsolata"/>
                    <a:cs typeface="Inconsolata"/>
                    <a:sym typeface="Inconsolata"/>
                  </a:rPr>
                  <a:t>40%</a:t>
                </a:r>
                <a:endParaRPr sz="1800">
                  <a:latin typeface="Inconsolata"/>
                  <a:ea typeface="Inconsolata"/>
                  <a:cs typeface="Inconsolata"/>
                  <a:sym typeface="Inconsolata"/>
                </a:endParaRPr>
              </a:p>
            </p:txBody>
          </p:sp>
          <p:sp>
            <p:nvSpPr>
              <p:cNvPr id="137" name="Google Shape;137;p19"/>
              <p:cNvSpPr/>
              <p:nvPr/>
            </p:nvSpPr>
            <p:spPr>
              <a:xfrm>
                <a:off x="1455800" y="2424125"/>
                <a:ext cx="876300" cy="771600"/>
              </a:xfrm>
              <a:prstGeom prst="rect">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total pop by 10M</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138" name="Google Shape;138;p19"/>
              <p:cNvSpPr/>
              <p:nvPr/>
            </p:nvSpPr>
            <p:spPr>
              <a:xfrm>
                <a:off x="2432125" y="2424125"/>
                <a:ext cx="876300" cy="771600"/>
              </a:xfrm>
              <a:prstGeom prst="rect">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median </a:t>
                </a:r>
                <a:br>
                  <a:rPr lang="en" b="1">
                    <a:latin typeface="Inconsolata"/>
                    <a:ea typeface="Inconsolata"/>
                    <a:cs typeface="Inconsolata"/>
                    <a:sym typeface="Inconsolata"/>
                  </a:rPr>
                </a:br>
                <a:r>
                  <a:rPr lang="en" b="1">
                    <a:latin typeface="Inconsolata"/>
                    <a:ea typeface="Inconsolata"/>
                    <a:cs typeface="Inconsolata"/>
                    <a:sym typeface="Inconsolata"/>
                  </a:rPr>
                  <a:t>age</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139" name="Google Shape;139;p19"/>
              <p:cNvSpPr/>
              <p:nvPr/>
            </p:nvSpPr>
            <p:spPr>
              <a:xfrm>
                <a:off x="3437025" y="1653025"/>
                <a:ext cx="1890600" cy="1418700"/>
              </a:xfrm>
              <a:prstGeom prst="rect">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Global Health Security</a:t>
                </a:r>
                <a:br>
                  <a:rPr lang="en" sz="1800" b="1">
                    <a:latin typeface="Inconsolata"/>
                    <a:ea typeface="Inconsolata"/>
                    <a:cs typeface="Inconsolata"/>
                    <a:sym typeface="Inconsolata"/>
                  </a:rPr>
                </a:br>
                <a:r>
                  <a:rPr lang="en" sz="1800">
                    <a:latin typeface="Inconsolata"/>
                    <a:ea typeface="Inconsolata"/>
                    <a:cs typeface="Inconsolata"/>
                    <a:sym typeface="Inconsolata"/>
                  </a:rPr>
                  <a:t>35%</a:t>
                </a:r>
                <a:endParaRPr sz="1800">
                  <a:latin typeface="Inconsolata"/>
                  <a:ea typeface="Inconsolata"/>
                  <a:cs typeface="Inconsolata"/>
                  <a:sym typeface="Inconsolata"/>
                </a:endParaRPr>
              </a:p>
            </p:txBody>
          </p:sp>
          <p:sp>
            <p:nvSpPr>
              <p:cNvPr id="140" name="Google Shape;140;p19"/>
              <p:cNvSpPr/>
              <p:nvPr/>
            </p:nvSpPr>
            <p:spPr>
              <a:xfrm>
                <a:off x="5551475" y="1690925"/>
                <a:ext cx="1819500" cy="613800"/>
              </a:xfrm>
              <a:prstGeom prst="rect">
                <a:avLst/>
              </a:pr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Efficiency Score</a:t>
                </a:r>
                <a:br>
                  <a:rPr lang="en" sz="1800" b="1">
                    <a:latin typeface="Inconsolata"/>
                    <a:ea typeface="Inconsolata"/>
                    <a:cs typeface="Inconsolata"/>
                    <a:sym typeface="Inconsolata"/>
                  </a:rPr>
                </a:br>
                <a:r>
                  <a:rPr lang="en" sz="1800">
                    <a:latin typeface="Inconsolata"/>
                    <a:ea typeface="Inconsolata"/>
                    <a:cs typeface="Inconsolata"/>
                    <a:sym typeface="Inconsolata"/>
                  </a:rPr>
                  <a:t>25%</a:t>
                </a:r>
                <a:endParaRPr sz="1800">
                  <a:latin typeface="Inconsolata"/>
                  <a:ea typeface="Inconsolata"/>
                  <a:cs typeface="Inconsolata"/>
                  <a:sym typeface="Inconsolata"/>
                </a:endParaRPr>
              </a:p>
            </p:txBody>
          </p:sp>
          <p:sp>
            <p:nvSpPr>
              <p:cNvPr id="141" name="Google Shape;141;p19"/>
              <p:cNvSpPr/>
              <p:nvPr/>
            </p:nvSpPr>
            <p:spPr>
              <a:xfrm>
                <a:off x="5558450" y="2424125"/>
                <a:ext cx="876300" cy="771600"/>
              </a:xfrm>
              <a:prstGeom prst="rect">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GDP per capita</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142" name="Google Shape;142;p19"/>
              <p:cNvSpPr/>
              <p:nvPr/>
            </p:nvSpPr>
            <p:spPr>
              <a:xfrm>
                <a:off x="6494675" y="2425625"/>
                <a:ext cx="876300" cy="771600"/>
              </a:xfrm>
              <a:prstGeom prst="rect">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LPI</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cxnSp>
            <p:nvCxnSpPr>
              <p:cNvPr id="143" name="Google Shape;143;p19"/>
              <p:cNvCxnSpPr/>
              <p:nvPr/>
            </p:nvCxnSpPr>
            <p:spPr>
              <a:xfrm>
                <a:off x="3367100" y="1614500"/>
                <a:ext cx="9600" cy="1595400"/>
              </a:xfrm>
              <a:prstGeom prst="straightConnector1">
                <a:avLst/>
              </a:prstGeom>
              <a:noFill/>
              <a:ln w="19050" cap="flat" cmpd="sng">
                <a:solidFill>
                  <a:srgbClr val="000000"/>
                </a:solidFill>
                <a:prstDash val="solid"/>
                <a:round/>
                <a:headEnd type="none" w="med" len="med"/>
                <a:tailEnd type="none" w="med" len="med"/>
              </a:ln>
            </p:spPr>
          </p:cxnSp>
          <p:cxnSp>
            <p:nvCxnSpPr>
              <p:cNvPr id="144" name="Google Shape;144;p19"/>
              <p:cNvCxnSpPr/>
              <p:nvPr/>
            </p:nvCxnSpPr>
            <p:spPr>
              <a:xfrm>
                <a:off x="5500700" y="1614500"/>
                <a:ext cx="9600" cy="1595400"/>
              </a:xfrm>
              <a:prstGeom prst="straightConnector1">
                <a:avLst/>
              </a:prstGeom>
              <a:noFill/>
              <a:ln w="19050" cap="flat" cmpd="sng">
                <a:solidFill>
                  <a:srgbClr val="000000"/>
                </a:solidFill>
                <a:prstDash val="solid"/>
                <a:round/>
                <a:headEnd type="none" w="med" len="med"/>
                <a:tailEnd type="none" w="med" len="med"/>
              </a:ln>
            </p:spPr>
          </p:cxnSp>
        </p:grpSp>
        <p:sp>
          <p:nvSpPr>
            <p:cNvPr id="145" name="Google Shape;145;p19"/>
            <p:cNvSpPr/>
            <p:nvPr/>
          </p:nvSpPr>
          <p:spPr>
            <a:xfrm>
              <a:off x="1798100" y="2492550"/>
              <a:ext cx="183000" cy="158400"/>
            </a:xfrm>
            <a:prstGeom prst="triangle">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1784750" y="2499138"/>
              <a:ext cx="209700" cy="173400"/>
            </a:xfrm>
            <a:prstGeom prst="triangle">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1835950" y="2631275"/>
              <a:ext cx="64200" cy="10644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6486550" y="2631275"/>
              <a:ext cx="64200" cy="1064400"/>
            </a:xfrm>
            <a:prstGeom prst="rect">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6427150" y="2492550"/>
              <a:ext cx="183000" cy="158400"/>
            </a:xfrm>
            <a:prstGeom prst="triangle">
              <a:avLst>
                <a:gd name="adj" fmla="val 50000"/>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6413800" y="2506650"/>
              <a:ext cx="209700" cy="173400"/>
            </a:xfrm>
            <a:prstGeom prst="triangle">
              <a:avLst>
                <a:gd name="adj" fmla="val 5000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9"/>
          <p:cNvSpPr/>
          <p:nvPr/>
        </p:nvSpPr>
        <p:spPr>
          <a:xfrm rot="5400000">
            <a:off x="6360150" y="2366550"/>
            <a:ext cx="5161500" cy="406200"/>
          </a:xfrm>
          <a:prstGeom prst="rect">
            <a:avLst/>
          </a:prstGeom>
          <a:solidFill>
            <a:srgbClr val="CFFFA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Vaccine Index Score</a:t>
            </a:r>
            <a:endParaRPr>
              <a:solidFill>
                <a:schemeClr val="dk1"/>
              </a:solidFill>
              <a:latin typeface="Inconsolata Regular"/>
              <a:ea typeface="Inconsolata Regular"/>
              <a:cs typeface="Inconsolata Regular"/>
              <a:sym typeface="Inconsolata Regular"/>
            </a:endParaRPr>
          </a:p>
        </p:txBody>
      </p:sp>
      <p:sp>
        <p:nvSpPr>
          <p:cNvPr id="152" name="Google Shape;152;p19"/>
          <p:cNvSpPr/>
          <p:nvPr/>
        </p:nvSpPr>
        <p:spPr>
          <a:xfrm>
            <a:off x="473950" y="303075"/>
            <a:ext cx="1830900" cy="690300"/>
          </a:xfrm>
          <a:prstGeom prst="rect">
            <a:avLst/>
          </a:prstGeom>
          <a:solidFill>
            <a:srgbClr val="CFFFA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txBox="1">
            <a:spLocks noGrp="1"/>
          </p:cNvSpPr>
          <p:nvPr>
            <p:ph type="title"/>
          </p:nvPr>
        </p:nvSpPr>
        <p:spPr>
          <a:xfrm>
            <a:off x="718775" y="473025"/>
            <a:ext cx="1632900" cy="3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b="1">
                <a:latin typeface="Inconsolata"/>
                <a:ea typeface="Inconsolata"/>
                <a:cs typeface="Inconsolata"/>
                <a:sym typeface="Inconsolata"/>
              </a:rPr>
              <a:t>T7 Index </a:t>
            </a:r>
            <a:endParaRPr sz="2300" b="1">
              <a:latin typeface="Inconsolata"/>
              <a:ea typeface="Inconsolata"/>
              <a:cs typeface="Inconsolata"/>
              <a:sym typeface="Inconsolata"/>
            </a:endParaRPr>
          </a:p>
        </p:txBody>
      </p:sp>
      <p:sp>
        <p:nvSpPr>
          <p:cNvPr id="154" name="Google Shape;154;p19"/>
          <p:cNvSpPr/>
          <p:nvPr/>
        </p:nvSpPr>
        <p:spPr>
          <a:xfrm>
            <a:off x="5452675" y="1470900"/>
            <a:ext cx="2314200" cy="3316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718775" y="1379725"/>
            <a:ext cx="2314200" cy="3316500"/>
          </a:xfrm>
          <a:prstGeom prst="rect">
            <a:avLst/>
          </a:prstGeom>
          <a:solidFill>
            <a:srgbClr val="F3F3F3">
              <a:alpha val="74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txBox="1"/>
          <p:nvPr/>
        </p:nvSpPr>
        <p:spPr>
          <a:xfrm>
            <a:off x="5724375" y="1971450"/>
            <a:ext cx="3088500" cy="120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a:latin typeface="Inconsolata"/>
                <a:ea typeface="Inconsolata"/>
                <a:cs typeface="Inconsolata"/>
                <a:sym typeface="Inconsolata"/>
              </a:rPr>
              <a:t>GHS</a:t>
            </a:r>
            <a:r>
              <a:rPr lang="en" sz="2000">
                <a:latin typeface="Inconsolata"/>
                <a:ea typeface="Inconsolata"/>
                <a:cs typeface="Inconsolata"/>
                <a:sym typeface="Inconsolata"/>
              </a:rPr>
              <a:t/>
            </a:r>
            <a:br>
              <a:rPr lang="en" sz="2000">
                <a:latin typeface="Inconsolata"/>
                <a:ea typeface="Inconsolata"/>
                <a:cs typeface="Inconsolata"/>
                <a:sym typeface="Inconsolata"/>
              </a:rPr>
            </a:br>
            <a:r>
              <a:rPr lang="en" sz="2000">
                <a:latin typeface="Inconsolata"/>
                <a:ea typeface="Inconsolata"/>
                <a:cs typeface="Inconsolata"/>
                <a:sym typeface="Inconsolata"/>
              </a:rPr>
              <a:t>(Johns Hopkins University, 2019) </a:t>
            </a:r>
            <a:r>
              <a:rPr lang="en" sz="1700" b="1">
                <a:solidFill>
                  <a:schemeClr val="dk1"/>
                </a:solidFill>
              </a:rPr>
              <a:t>✔️</a:t>
            </a:r>
            <a:endParaRPr sz="1800">
              <a:latin typeface="Inconsolata"/>
              <a:ea typeface="Inconsolata"/>
              <a:cs typeface="Inconsolata"/>
              <a:sym typeface="Inconsola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60"/>
        <p:cNvGrpSpPr/>
        <p:nvPr/>
      </p:nvGrpSpPr>
      <p:grpSpPr>
        <a:xfrm>
          <a:off x="0" y="0"/>
          <a:ext cx="0" cy="0"/>
          <a:chOff x="0" y="0"/>
          <a:chExt cx="0" cy="0"/>
        </a:xfrm>
      </p:grpSpPr>
      <p:grpSp>
        <p:nvGrpSpPr>
          <p:cNvPr id="161" name="Google Shape;161;p20"/>
          <p:cNvGrpSpPr/>
          <p:nvPr/>
        </p:nvGrpSpPr>
        <p:grpSpPr>
          <a:xfrm>
            <a:off x="869845" y="1614494"/>
            <a:ext cx="6714405" cy="2964006"/>
            <a:chOff x="869845" y="1614494"/>
            <a:chExt cx="6714405" cy="2964006"/>
          </a:xfrm>
        </p:grpSpPr>
        <p:sp>
          <p:nvSpPr>
            <p:cNvPr id="162" name="Google Shape;162;p20"/>
            <p:cNvSpPr/>
            <p:nvPr/>
          </p:nvSpPr>
          <p:spPr>
            <a:xfrm rot="5400000">
              <a:off x="1549600" y="3070475"/>
              <a:ext cx="731100" cy="1224300"/>
            </a:xfrm>
            <a:prstGeom prst="bracePair">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txBox="1"/>
            <p:nvPr/>
          </p:nvSpPr>
          <p:spPr>
            <a:xfrm>
              <a:off x="915100" y="4178300"/>
              <a:ext cx="2000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Inconsolata"/>
                  <a:ea typeface="Inconsolata"/>
                  <a:cs typeface="Inconsolata"/>
                  <a:sym typeface="Inconsolata"/>
                </a:rPr>
                <a:t>arithmetic mean</a:t>
              </a:r>
              <a:endParaRPr>
                <a:latin typeface="Inconsolata"/>
                <a:ea typeface="Inconsolata"/>
                <a:cs typeface="Inconsolata"/>
                <a:sym typeface="Inconsolata"/>
              </a:endParaRPr>
            </a:p>
          </p:txBody>
        </p:sp>
        <p:sp>
          <p:nvSpPr>
            <p:cNvPr id="164" name="Google Shape;164;p20"/>
            <p:cNvSpPr/>
            <p:nvPr/>
          </p:nvSpPr>
          <p:spPr>
            <a:xfrm rot="5400000">
              <a:off x="6197800" y="3070475"/>
              <a:ext cx="731100" cy="1224300"/>
            </a:xfrm>
            <a:prstGeom prst="bracePair">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txBox="1"/>
            <p:nvPr/>
          </p:nvSpPr>
          <p:spPr>
            <a:xfrm>
              <a:off x="5563300" y="4178300"/>
              <a:ext cx="2000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Inconsolata"/>
                  <a:ea typeface="Inconsolata"/>
                  <a:cs typeface="Inconsolata"/>
                  <a:sym typeface="Inconsolata"/>
                </a:rPr>
                <a:t>arithmetic mean</a:t>
              </a:r>
              <a:endParaRPr>
                <a:latin typeface="Inconsolata"/>
                <a:ea typeface="Inconsolata"/>
                <a:cs typeface="Inconsolata"/>
                <a:sym typeface="Inconsolata"/>
              </a:endParaRPr>
            </a:p>
          </p:txBody>
        </p:sp>
        <p:grpSp>
          <p:nvGrpSpPr>
            <p:cNvPr id="166" name="Google Shape;166;p20"/>
            <p:cNvGrpSpPr/>
            <p:nvPr/>
          </p:nvGrpSpPr>
          <p:grpSpPr>
            <a:xfrm>
              <a:off x="869845" y="1614494"/>
              <a:ext cx="6714405" cy="2100344"/>
              <a:chOff x="1455800" y="1614500"/>
              <a:chExt cx="5940374" cy="1595400"/>
            </a:xfrm>
          </p:grpSpPr>
          <p:pic>
            <p:nvPicPr>
              <p:cNvPr id="167" name="Google Shape;167;p20"/>
              <p:cNvPicPr preferRelativeResize="0"/>
              <p:nvPr/>
            </p:nvPicPr>
            <p:blipFill rotWithShape="1">
              <a:blip r:embed="rId3">
                <a:alphaModFix/>
              </a:blip>
              <a:srcRect l="9949" t="12514" r="9877" b="37822"/>
              <a:stretch/>
            </p:blipFill>
            <p:spPr>
              <a:xfrm>
                <a:off x="1455800" y="1624025"/>
                <a:ext cx="5940374" cy="1573200"/>
              </a:xfrm>
              <a:prstGeom prst="rect">
                <a:avLst/>
              </a:prstGeom>
              <a:noFill/>
              <a:ln w="19050" cap="flat" cmpd="sng">
                <a:solidFill>
                  <a:srgbClr val="000000"/>
                </a:solidFill>
                <a:prstDash val="solid"/>
                <a:round/>
                <a:headEnd type="none" w="sm" len="sm"/>
                <a:tailEnd type="none" w="sm" len="sm"/>
              </a:ln>
            </p:spPr>
          </p:pic>
          <p:sp>
            <p:nvSpPr>
              <p:cNvPr id="168" name="Google Shape;168;p20"/>
              <p:cNvSpPr/>
              <p:nvPr/>
            </p:nvSpPr>
            <p:spPr>
              <a:xfrm>
                <a:off x="1455800" y="1624025"/>
                <a:ext cx="1890600" cy="747600"/>
              </a:xfrm>
              <a:prstGeom prst="rect">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Population Score</a:t>
                </a:r>
                <a:br>
                  <a:rPr lang="en" sz="1800" b="1">
                    <a:latin typeface="Inconsolata"/>
                    <a:ea typeface="Inconsolata"/>
                    <a:cs typeface="Inconsolata"/>
                    <a:sym typeface="Inconsolata"/>
                  </a:rPr>
                </a:br>
                <a:r>
                  <a:rPr lang="en" sz="1800">
                    <a:latin typeface="Inconsolata"/>
                    <a:ea typeface="Inconsolata"/>
                    <a:cs typeface="Inconsolata"/>
                    <a:sym typeface="Inconsolata"/>
                  </a:rPr>
                  <a:t>40%</a:t>
                </a:r>
                <a:endParaRPr sz="1800">
                  <a:latin typeface="Inconsolata"/>
                  <a:ea typeface="Inconsolata"/>
                  <a:cs typeface="Inconsolata"/>
                  <a:sym typeface="Inconsolata"/>
                </a:endParaRPr>
              </a:p>
            </p:txBody>
          </p:sp>
          <p:sp>
            <p:nvSpPr>
              <p:cNvPr id="169" name="Google Shape;169;p20"/>
              <p:cNvSpPr/>
              <p:nvPr/>
            </p:nvSpPr>
            <p:spPr>
              <a:xfrm>
                <a:off x="1455800" y="2424125"/>
                <a:ext cx="876300" cy="771600"/>
              </a:xfrm>
              <a:prstGeom prst="rect">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total pop by 10M</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170" name="Google Shape;170;p20"/>
              <p:cNvSpPr/>
              <p:nvPr/>
            </p:nvSpPr>
            <p:spPr>
              <a:xfrm>
                <a:off x="2432125" y="2424125"/>
                <a:ext cx="876300" cy="771600"/>
              </a:xfrm>
              <a:prstGeom prst="rect">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median </a:t>
                </a:r>
                <a:br>
                  <a:rPr lang="en" b="1">
                    <a:latin typeface="Inconsolata"/>
                    <a:ea typeface="Inconsolata"/>
                    <a:cs typeface="Inconsolata"/>
                    <a:sym typeface="Inconsolata"/>
                  </a:rPr>
                </a:br>
                <a:r>
                  <a:rPr lang="en" b="1">
                    <a:latin typeface="Inconsolata"/>
                    <a:ea typeface="Inconsolata"/>
                    <a:cs typeface="Inconsolata"/>
                    <a:sym typeface="Inconsolata"/>
                  </a:rPr>
                  <a:t>age</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171" name="Google Shape;171;p20"/>
              <p:cNvSpPr/>
              <p:nvPr/>
            </p:nvSpPr>
            <p:spPr>
              <a:xfrm>
                <a:off x="3437025" y="1653025"/>
                <a:ext cx="1890600" cy="1418700"/>
              </a:xfrm>
              <a:prstGeom prst="rect">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Global Health Security</a:t>
                </a:r>
                <a:br>
                  <a:rPr lang="en" sz="1800" b="1">
                    <a:latin typeface="Inconsolata"/>
                    <a:ea typeface="Inconsolata"/>
                    <a:cs typeface="Inconsolata"/>
                    <a:sym typeface="Inconsolata"/>
                  </a:rPr>
                </a:br>
                <a:r>
                  <a:rPr lang="en" sz="1800">
                    <a:latin typeface="Inconsolata"/>
                    <a:ea typeface="Inconsolata"/>
                    <a:cs typeface="Inconsolata"/>
                    <a:sym typeface="Inconsolata"/>
                  </a:rPr>
                  <a:t>35%</a:t>
                </a:r>
                <a:endParaRPr sz="1800">
                  <a:latin typeface="Inconsolata"/>
                  <a:ea typeface="Inconsolata"/>
                  <a:cs typeface="Inconsolata"/>
                  <a:sym typeface="Inconsolata"/>
                </a:endParaRPr>
              </a:p>
            </p:txBody>
          </p:sp>
          <p:sp>
            <p:nvSpPr>
              <p:cNvPr id="172" name="Google Shape;172;p20"/>
              <p:cNvSpPr/>
              <p:nvPr/>
            </p:nvSpPr>
            <p:spPr>
              <a:xfrm>
                <a:off x="5551475" y="1690925"/>
                <a:ext cx="1819500" cy="613800"/>
              </a:xfrm>
              <a:prstGeom prst="rect">
                <a:avLst/>
              </a:pr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Efficiency Score</a:t>
                </a:r>
                <a:br>
                  <a:rPr lang="en" sz="1800" b="1">
                    <a:latin typeface="Inconsolata"/>
                    <a:ea typeface="Inconsolata"/>
                    <a:cs typeface="Inconsolata"/>
                    <a:sym typeface="Inconsolata"/>
                  </a:rPr>
                </a:br>
                <a:r>
                  <a:rPr lang="en" sz="1800">
                    <a:latin typeface="Inconsolata"/>
                    <a:ea typeface="Inconsolata"/>
                    <a:cs typeface="Inconsolata"/>
                    <a:sym typeface="Inconsolata"/>
                  </a:rPr>
                  <a:t>25%</a:t>
                </a:r>
                <a:endParaRPr sz="1800">
                  <a:latin typeface="Inconsolata"/>
                  <a:ea typeface="Inconsolata"/>
                  <a:cs typeface="Inconsolata"/>
                  <a:sym typeface="Inconsolata"/>
                </a:endParaRPr>
              </a:p>
            </p:txBody>
          </p:sp>
          <p:sp>
            <p:nvSpPr>
              <p:cNvPr id="173" name="Google Shape;173;p20"/>
              <p:cNvSpPr/>
              <p:nvPr/>
            </p:nvSpPr>
            <p:spPr>
              <a:xfrm>
                <a:off x="5558450" y="2424125"/>
                <a:ext cx="876300" cy="771600"/>
              </a:xfrm>
              <a:prstGeom prst="rect">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GDP per capita</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174" name="Google Shape;174;p20"/>
              <p:cNvSpPr/>
              <p:nvPr/>
            </p:nvSpPr>
            <p:spPr>
              <a:xfrm>
                <a:off x="6494675" y="2425625"/>
                <a:ext cx="876300" cy="771600"/>
              </a:xfrm>
              <a:prstGeom prst="rect">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LPI</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cxnSp>
            <p:nvCxnSpPr>
              <p:cNvPr id="175" name="Google Shape;175;p20"/>
              <p:cNvCxnSpPr/>
              <p:nvPr/>
            </p:nvCxnSpPr>
            <p:spPr>
              <a:xfrm>
                <a:off x="3367100" y="1614500"/>
                <a:ext cx="9600" cy="1595400"/>
              </a:xfrm>
              <a:prstGeom prst="straightConnector1">
                <a:avLst/>
              </a:prstGeom>
              <a:noFill/>
              <a:ln w="19050" cap="flat" cmpd="sng">
                <a:solidFill>
                  <a:srgbClr val="000000"/>
                </a:solidFill>
                <a:prstDash val="solid"/>
                <a:round/>
                <a:headEnd type="none" w="med" len="med"/>
                <a:tailEnd type="none" w="med" len="med"/>
              </a:ln>
            </p:spPr>
          </p:cxnSp>
          <p:cxnSp>
            <p:nvCxnSpPr>
              <p:cNvPr id="176" name="Google Shape;176;p20"/>
              <p:cNvCxnSpPr/>
              <p:nvPr/>
            </p:nvCxnSpPr>
            <p:spPr>
              <a:xfrm>
                <a:off x="5500700" y="1614500"/>
                <a:ext cx="9600" cy="1595400"/>
              </a:xfrm>
              <a:prstGeom prst="straightConnector1">
                <a:avLst/>
              </a:prstGeom>
              <a:noFill/>
              <a:ln w="19050" cap="flat" cmpd="sng">
                <a:solidFill>
                  <a:srgbClr val="000000"/>
                </a:solidFill>
                <a:prstDash val="solid"/>
                <a:round/>
                <a:headEnd type="none" w="med" len="med"/>
                <a:tailEnd type="none" w="med" len="med"/>
              </a:ln>
            </p:spPr>
          </p:cxnSp>
        </p:grpSp>
        <p:sp>
          <p:nvSpPr>
            <p:cNvPr id="177" name="Google Shape;177;p20"/>
            <p:cNvSpPr/>
            <p:nvPr/>
          </p:nvSpPr>
          <p:spPr>
            <a:xfrm>
              <a:off x="1798100" y="2492550"/>
              <a:ext cx="183000" cy="158400"/>
            </a:xfrm>
            <a:prstGeom prst="triangle">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784750" y="2499138"/>
              <a:ext cx="209700" cy="173400"/>
            </a:xfrm>
            <a:prstGeom prst="triangle">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835950" y="2631275"/>
              <a:ext cx="64200" cy="10644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6486550" y="2631275"/>
              <a:ext cx="64200" cy="1064400"/>
            </a:xfrm>
            <a:prstGeom prst="rect">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6427150" y="2492550"/>
              <a:ext cx="183000" cy="158400"/>
            </a:xfrm>
            <a:prstGeom prst="triangle">
              <a:avLst>
                <a:gd name="adj" fmla="val 50000"/>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6413800" y="2506650"/>
              <a:ext cx="209700" cy="173400"/>
            </a:xfrm>
            <a:prstGeom prst="triangle">
              <a:avLst>
                <a:gd name="adj" fmla="val 5000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20"/>
          <p:cNvSpPr/>
          <p:nvPr/>
        </p:nvSpPr>
        <p:spPr>
          <a:xfrm rot="5400000">
            <a:off x="6360150" y="2366550"/>
            <a:ext cx="5161500" cy="406200"/>
          </a:xfrm>
          <a:prstGeom prst="rect">
            <a:avLst/>
          </a:prstGeom>
          <a:solidFill>
            <a:srgbClr val="CFFFA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Vaccine Index Score</a:t>
            </a:r>
            <a:endParaRPr>
              <a:solidFill>
                <a:schemeClr val="dk1"/>
              </a:solidFill>
              <a:latin typeface="Inconsolata Regular"/>
              <a:ea typeface="Inconsolata Regular"/>
              <a:cs typeface="Inconsolata Regular"/>
              <a:sym typeface="Inconsolata Regular"/>
            </a:endParaRPr>
          </a:p>
        </p:txBody>
      </p:sp>
      <p:sp>
        <p:nvSpPr>
          <p:cNvPr id="184" name="Google Shape;184;p20"/>
          <p:cNvSpPr/>
          <p:nvPr/>
        </p:nvSpPr>
        <p:spPr>
          <a:xfrm>
            <a:off x="473950" y="303075"/>
            <a:ext cx="1830900" cy="690300"/>
          </a:xfrm>
          <a:prstGeom prst="rect">
            <a:avLst/>
          </a:prstGeom>
          <a:solidFill>
            <a:srgbClr val="CFFFA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txBox="1">
            <a:spLocks noGrp="1"/>
          </p:cNvSpPr>
          <p:nvPr>
            <p:ph type="title"/>
          </p:nvPr>
        </p:nvSpPr>
        <p:spPr>
          <a:xfrm>
            <a:off x="718775" y="473025"/>
            <a:ext cx="1632900" cy="3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b="1">
                <a:latin typeface="Inconsolata"/>
                <a:ea typeface="Inconsolata"/>
                <a:cs typeface="Inconsolata"/>
                <a:sym typeface="Inconsolata"/>
              </a:rPr>
              <a:t>T7 Index </a:t>
            </a:r>
            <a:endParaRPr sz="2300" b="1">
              <a:latin typeface="Inconsolata"/>
              <a:ea typeface="Inconsolata"/>
              <a:cs typeface="Inconsolata"/>
              <a:sym typeface="Inconsolata"/>
            </a:endParaRPr>
          </a:p>
        </p:txBody>
      </p:sp>
      <p:sp>
        <p:nvSpPr>
          <p:cNvPr id="186" name="Google Shape;186;p20"/>
          <p:cNvSpPr/>
          <p:nvPr/>
        </p:nvSpPr>
        <p:spPr>
          <a:xfrm>
            <a:off x="718775" y="1379725"/>
            <a:ext cx="4724400" cy="3316500"/>
          </a:xfrm>
          <a:prstGeom prst="rect">
            <a:avLst/>
          </a:prstGeom>
          <a:solidFill>
            <a:srgbClr val="F3F3F3">
              <a:alpha val="74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txBox="1"/>
          <p:nvPr/>
        </p:nvSpPr>
        <p:spPr>
          <a:xfrm>
            <a:off x="5443175" y="533125"/>
            <a:ext cx="3007500" cy="84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a:latin typeface="Inconsolata"/>
                <a:ea typeface="Inconsolata"/>
                <a:cs typeface="Inconsolata"/>
                <a:sym typeface="Inconsolata"/>
              </a:rPr>
              <a:t>GDP per capita &amp; LPI</a:t>
            </a:r>
            <a:r>
              <a:rPr lang="en" sz="2000">
                <a:latin typeface="Inconsolata"/>
                <a:ea typeface="Inconsolata"/>
                <a:cs typeface="Inconsolata"/>
                <a:sym typeface="Inconsolata"/>
              </a:rPr>
              <a:t/>
            </a:r>
            <a:br>
              <a:rPr lang="en" sz="2000">
                <a:latin typeface="Inconsolata"/>
                <a:ea typeface="Inconsolata"/>
                <a:cs typeface="Inconsolata"/>
                <a:sym typeface="Inconsolata"/>
              </a:rPr>
            </a:br>
            <a:r>
              <a:rPr lang="en" sz="2000">
                <a:latin typeface="Inconsolata"/>
                <a:ea typeface="Inconsolata"/>
                <a:cs typeface="Inconsolata"/>
                <a:sym typeface="Inconsolata"/>
              </a:rPr>
              <a:t>(World Bank, 2020) </a:t>
            </a:r>
            <a:r>
              <a:rPr lang="en" sz="1700" b="1">
                <a:solidFill>
                  <a:schemeClr val="dk1"/>
                </a:solidFill>
              </a:rPr>
              <a:t>✔️</a:t>
            </a:r>
            <a:endParaRPr sz="1800">
              <a:latin typeface="Inconsolata"/>
              <a:ea typeface="Inconsolata"/>
              <a:cs typeface="Inconsolata"/>
              <a:sym typeface="Inconsola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91"/>
        <p:cNvGrpSpPr/>
        <p:nvPr/>
      </p:nvGrpSpPr>
      <p:grpSpPr>
        <a:xfrm>
          <a:off x="0" y="0"/>
          <a:ext cx="0" cy="0"/>
          <a:chOff x="0" y="0"/>
          <a:chExt cx="0" cy="0"/>
        </a:xfrm>
      </p:grpSpPr>
      <p:grpSp>
        <p:nvGrpSpPr>
          <p:cNvPr id="192" name="Google Shape;192;p21"/>
          <p:cNvGrpSpPr/>
          <p:nvPr/>
        </p:nvGrpSpPr>
        <p:grpSpPr>
          <a:xfrm>
            <a:off x="869845" y="1614494"/>
            <a:ext cx="6714405" cy="2964006"/>
            <a:chOff x="869845" y="1614494"/>
            <a:chExt cx="6714405" cy="2964006"/>
          </a:xfrm>
        </p:grpSpPr>
        <p:sp>
          <p:nvSpPr>
            <p:cNvPr id="193" name="Google Shape;193;p21"/>
            <p:cNvSpPr/>
            <p:nvPr/>
          </p:nvSpPr>
          <p:spPr>
            <a:xfrm rot="5400000">
              <a:off x="1549600" y="3070475"/>
              <a:ext cx="731100" cy="1224300"/>
            </a:xfrm>
            <a:prstGeom prst="bracePair">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txBox="1"/>
            <p:nvPr/>
          </p:nvSpPr>
          <p:spPr>
            <a:xfrm>
              <a:off x="915100" y="4178300"/>
              <a:ext cx="2000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Inconsolata"/>
                  <a:ea typeface="Inconsolata"/>
                  <a:cs typeface="Inconsolata"/>
                  <a:sym typeface="Inconsolata"/>
                </a:rPr>
                <a:t>arithmetic mean</a:t>
              </a:r>
              <a:endParaRPr>
                <a:latin typeface="Inconsolata"/>
                <a:ea typeface="Inconsolata"/>
                <a:cs typeface="Inconsolata"/>
                <a:sym typeface="Inconsolata"/>
              </a:endParaRPr>
            </a:p>
          </p:txBody>
        </p:sp>
        <p:sp>
          <p:nvSpPr>
            <p:cNvPr id="195" name="Google Shape;195;p21"/>
            <p:cNvSpPr/>
            <p:nvPr/>
          </p:nvSpPr>
          <p:spPr>
            <a:xfrm rot="5400000">
              <a:off x="6197800" y="3070475"/>
              <a:ext cx="731100" cy="1224300"/>
            </a:xfrm>
            <a:prstGeom prst="bracePair">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txBox="1"/>
            <p:nvPr/>
          </p:nvSpPr>
          <p:spPr>
            <a:xfrm>
              <a:off x="5563300" y="4178300"/>
              <a:ext cx="2000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Inconsolata"/>
                  <a:ea typeface="Inconsolata"/>
                  <a:cs typeface="Inconsolata"/>
                  <a:sym typeface="Inconsolata"/>
                </a:rPr>
                <a:t>arithmetic mean</a:t>
              </a:r>
              <a:endParaRPr>
                <a:latin typeface="Inconsolata"/>
                <a:ea typeface="Inconsolata"/>
                <a:cs typeface="Inconsolata"/>
                <a:sym typeface="Inconsolata"/>
              </a:endParaRPr>
            </a:p>
          </p:txBody>
        </p:sp>
        <p:grpSp>
          <p:nvGrpSpPr>
            <p:cNvPr id="197" name="Google Shape;197;p21"/>
            <p:cNvGrpSpPr/>
            <p:nvPr/>
          </p:nvGrpSpPr>
          <p:grpSpPr>
            <a:xfrm>
              <a:off x="869845" y="1614494"/>
              <a:ext cx="6714405" cy="2100344"/>
              <a:chOff x="1455800" y="1614500"/>
              <a:chExt cx="5940374" cy="1595400"/>
            </a:xfrm>
          </p:grpSpPr>
          <p:pic>
            <p:nvPicPr>
              <p:cNvPr id="198" name="Google Shape;198;p21"/>
              <p:cNvPicPr preferRelativeResize="0"/>
              <p:nvPr/>
            </p:nvPicPr>
            <p:blipFill rotWithShape="1">
              <a:blip r:embed="rId3">
                <a:alphaModFix/>
              </a:blip>
              <a:srcRect l="9949" t="12514" r="9877" b="37822"/>
              <a:stretch/>
            </p:blipFill>
            <p:spPr>
              <a:xfrm>
                <a:off x="1455800" y="1624025"/>
                <a:ext cx="5940374" cy="1573200"/>
              </a:xfrm>
              <a:prstGeom prst="rect">
                <a:avLst/>
              </a:prstGeom>
              <a:noFill/>
              <a:ln w="19050" cap="flat" cmpd="sng">
                <a:solidFill>
                  <a:srgbClr val="000000"/>
                </a:solidFill>
                <a:prstDash val="solid"/>
                <a:round/>
                <a:headEnd type="none" w="sm" len="sm"/>
                <a:tailEnd type="none" w="sm" len="sm"/>
              </a:ln>
            </p:spPr>
          </p:pic>
          <p:sp>
            <p:nvSpPr>
              <p:cNvPr id="199" name="Google Shape;199;p21"/>
              <p:cNvSpPr/>
              <p:nvPr/>
            </p:nvSpPr>
            <p:spPr>
              <a:xfrm>
                <a:off x="1455800" y="1624025"/>
                <a:ext cx="1890600" cy="747600"/>
              </a:xfrm>
              <a:prstGeom prst="rect">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Population Score</a:t>
                </a:r>
                <a:br>
                  <a:rPr lang="en" sz="1800" b="1">
                    <a:latin typeface="Inconsolata"/>
                    <a:ea typeface="Inconsolata"/>
                    <a:cs typeface="Inconsolata"/>
                    <a:sym typeface="Inconsolata"/>
                  </a:rPr>
                </a:br>
                <a:r>
                  <a:rPr lang="en" sz="1800">
                    <a:latin typeface="Inconsolata"/>
                    <a:ea typeface="Inconsolata"/>
                    <a:cs typeface="Inconsolata"/>
                    <a:sym typeface="Inconsolata"/>
                  </a:rPr>
                  <a:t>40%</a:t>
                </a:r>
                <a:endParaRPr sz="1800">
                  <a:latin typeface="Inconsolata"/>
                  <a:ea typeface="Inconsolata"/>
                  <a:cs typeface="Inconsolata"/>
                  <a:sym typeface="Inconsolata"/>
                </a:endParaRPr>
              </a:p>
            </p:txBody>
          </p:sp>
          <p:sp>
            <p:nvSpPr>
              <p:cNvPr id="200" name="Google Shape;200;p21"/>
              <p:cNvSpPr/>
              <p:nvPr/>
            </p:nvSpPr>
            <p:spPr>
              <a:xfrm>
                <a:off x="1455800" y="2424125"/>
                <a:ext cx="876300" cy="771600"/>
              </a:xfrm>
              <a:prstGeom prst="rect">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total pop by 10M</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201" name="Google Shape;201;p21"/>
              <p:cNvSpPr/>
              <p:nvPr/>
            </p:nvSpPr>
            <p:spPr>
              <a:xfrm>
                <a:off x="2432125" y="2424125"/>
                <a:ext cx="876300" cy="771600"/>
              </a:xfrm>
              <a:prstGeom prst="rect">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median </a:t>
                </a:r>
                <a:br>
                  <a:rPr lang="en" b="1">
                    <a:latin typeface="Inconsolata"/>
                    <a:ea typeface="Inconsolata"/>
                    <a:cs typeface="Inconsolata"/>
                    <a:sym typeface="Inconsolata"/>
                  </a:rPr>
                </a:br>
                <a:r>
                  <a:rPr lang="en" b="1">
                    <a:latin typeface="Inconsolata"/>
                    <a:ea typeface="Inconsolata"/>
                    <a:cs typeface="Inconsolata"/>
                    <a:sym typeface="Inconsolata"/>
                  </a:rPr>
                  <a:t>age</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202" name="Google Shape;202;p21"/>
              <p:cNvSpPr/>
              <p:nvPr/>
            </p:nvSpPr>
            <p:spPr>
              <a:xfrm>
                <a:off x="3437025" y="1653025"/>
                <a:ext cx="1890600" cy="1418700"/>
              </a:xfrm>
              <a:prstGeom prst="rect">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Global Health Security</a:t>
                </a:r>
                <a:br>
                  <a:rPr lang="en" sz="1800" b="1">
                    <a:latin typeface="Inconsolata"/>
                    <a:ea typeface="Inconsolata"/>
                    <a:cs typeface="Inconsolata"/>
                    <a:sym typeface="Inconsolata"/>
                  </a:rPr>
                </a:br>
                <a:r>
                  <a:rPr lang="en" sz="1800">
                    <a:latin typeface="Inconsolata"/>
                    <a:ea typeface="Inconsolata"/>
                    <a:cs typeface="Inconsolata"/>
                    <a:sym typeface="Inconsolata"/>
                  </a:rPr>
                  <a:t>35%</a:t>
                </a:r>
                <a:endParaRPr sz="1800">
                  <a:latin typeface="Inconsolata"/>
                  <a:ea typeface="Inconsolata"/>
                  <a:cs typeface="Inconsolata"/>
                  <a:sym typeface="Inconsolata"/>
                </a:endParaRPr>
              </a:p>
            </p:txBody>
          </p:sp>
          <p:sp>
            <p:nvSpPr>
              <p:cNvPr id="203" name="Google Shape;203;p21"/>
              <p:cNvSpPr/>
              <p:nvPr/>
            </p:nvSpPr>
            <p:spPr>
              <a:xfrm>
                <a:off x="5551475" y="1690925"/>
                <a:ext cx="1819500" cy="613800"/>
              </a:xfrm>
              <a:prstGeom prst="rect">
                <a:avLst/>
              </a:pr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Inconsolata"/>
                    <a:ea typeface="Inconsolata"/>
                    <a:cs typeface="Inconsolata"/>
                    <a:sym typeface="Inconsolata"/>
                  </a:rPr>
                  <a:t>Efficiency Score</a:t>
                </a:r>
                <a:br>
                  <a:rPr lang="en" sz="1800" b="1">
                    <a:latin typeface="Inconsolata"/>
                    <a:ea typeface="Inconsolata"/>
                    <a:cs typeface="Inconsolata"/>
                    <a:sym typeface="Inconsolata"/>
                  </a:rPr>
                </a:br>
                <a:r>
                  <a:rPr lang="en" sz="1800">
                    <a:latin typeface="Inconsolata"/>
                    <a:ea typeface="Inconsolata"/>
                    <a:cs typeface="Inconsolata"/>
                    <a:sym typeface="Inconsolata"/>
                  </a:rPr>
                  <a:t>25%</a:t>
                </a:r>
                <a:endParaRPr sz="1800">
                  <a:latin typeface="Inconsolata"/>
                  <a:ea typeface="Inconsolata"/>
                  <a:cs typeface="Inconsolata"/>
                  <a:sym typeface="Inconsolata"/>
                </a:endParaRPr>
              </a:p>
            </p:txBody>
          </p:sp>
          <p:sp>
            <p:nvSpPr>
              <p:cNvPr id="204" name="Google Shape;204;p21"/>
              <p:cNvSpPr/>
              <p:nvPr/>
            </p:nvSpPr>
            <p:spPr>
              <a:xfrm>
                <a:off x="5558450" y="2424125"/>
                <a:ext cx="876300" cy="771600"/>
              </a:xfrm>
              <a:prstGeom prst="rect">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GDP per capita</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sp>
            <p:nvSpPr>
              <p:cNvPr id="205" name="Google Shape;205;p21"/>
              <p:cNvSpPr/>
              <p:nvPr/>
            </p:nvSpPr>
            <p:spPr>
              <a:xfrm>
                <a:off x="6494675" y="2425625"/>
                <a:ext cx="876300" cy="771600"/>
              </a:xfrm>
              <a:prstGeom prst="rect">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Inconsolata"/>
                    <a:ea typeface="Inconsolata"/>
                    <a:cs typeface="Inconsolata"/>
                    <a:sym typeface="Inconsolata"/>
                  </a:rPr>
                  <a:t>LPI</a:t>
                </a:r>
                <a:r>
                  <a:rPr lang="en">
                    <a:latin typeface="Inconsolata Regular"/>
                    <a:ea typeface="Inconsolata Regular"/>
                    <a:cs typeface="Inconsolata Regular"/>
                    <a:sym typeface="Inconsolata Regular"/>
                  </a:rPr>
                  <a:t/>
                </a:r>
                <a:br>
                  <a:rPr lang="en">
                    <a:latin typeface="Inconsolata Regular"/>
                    <a:ea typeface="Inconsolata Regular"/>
                    <a:cs typeface="Inconsolata Regular"/>
                    <a:sym typeface="Inconsolata Regular"/>
                  </a:rPr>
                </a:br>
                <a:r>
                  <a:rPr lang="en">
                    <a:latin typeface="Inconsolata Regular"/>
                    <a:ea typeface="Inconsolata Regular"/>
                    <a:cs typeface="Inconsolata Regular"/>
                    <a:sym typeface="Inconsolata Regular"/>
                  </a:rPr>
                  <a:t>50%</a:t>
                </a:r>
                <a:endParaRPr>
                  <a:latin typeface="Inconsolata Regular"/>
                  <a:ea typeface="Inconsolata Regular"/>
                  <a:cs typeface="Inconsolata Regular"/>
                  <a:sym typeface="Inconsolata Regular"/>
                </a:endParaRPr>
              </a:p>
            </p:txBody>
          </p:sp>
          <p:cxnSp>
            <p:nvCxnSpPr>
              <p:cNvPr id="206" name="Google Shape;206;p21"/>
              <p:cNvCxnSpPr/>
              <p:nvPr/>
            </p:nvCxnSpPr>
            <p:spPr>
              <a:xfrm>
                <a:off x="3367100" y="1614500"/>
                <a:ext cx="9600" cy="1595400"/>
              </a:xfrm>
              <a:prstGeom prst="straightConnector1">
                <a:avLst/>
              </a:prstGeom>
              <a:noFill/>
              <a:ln w="19050" cap="flat" cmpd="sng">
                <a:solidFill>
                  <a:srgbClr val="000000"/>
                </a:solidFill>
                <a:prstDash val="solid"/>
                <a:round/>
                <a:headEnd type="none" w="med" len="med"/>
                <a:tailEnd type="none" w="med" len="med"/>
              </a:ln>
            </p:spPr>
          </p:cxnSp>
          <p:cxnSp>
            <p:nvCxnSpPr>
              <p:cNvPr id="207" name="Google Shape;207;p21"/>
              <p:cNvCxnSpPr/>
              <p:nvPr/>
            </p:nvCxnSpPr>
            <p:spPr>
              <a:xfrm>
                <a:off x="5500700" y="1614500"/>
                <a:ext cx="9600" cy="1595400"/>
              </a:xfrm>
              <a:prstGeom prst="straightConnector1">
                <a:avLst/>
              </a:prstGeom>
              <a:noFill/>
              <a:ln w="19050" cap="flat" cmpd="sng">
                <a:solidFill>
                  <a:srgbClr val="000000"/>
                </a:solidFill>
                <a:prstDash val="solid"/>
                <a:round/>
                <a:headEnd type="none" w="med" len="med"/>
                <a:tailEnd type="none" w="med" len="med"/>
              </a:ln>
            </p:spPr>
          </p:cxnSp>
        </p:grpSp>
        <p:sp>
          <p:nvSpPr>
            <p:cNvPr id="208" name="Google Shape;208;p21"/>
            <p:cNvSpPr/>
            <p:nvPr/>
          </p:nvSpPr>
          <p:spPr>
            <a:xfrm>
              <a:off x="1798100" y="2492550"/>
              <a:ext cx="183000" cy="158400"/>
            </a:xfrm>
            <a:prstGeom prst="triangle">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1784750" y="2499138"/>
              <a:ext cx="209700" cy="173400"/>
            </a:xfrm>
            <a:prstGeom prst="triangle">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835950" y="2631275"/>
              <a:ext cx="64200" cy="1064400"/>
            </a:xfrm>
            <a:prstGeom prst="rect">
              <a:avLst/>
            </a:pr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6486550" y="2631275"/>
              <a:ext cx="64200" cy="1064400"/>
            </a:xfrm>
            <a:prstGeom prst="rect">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6427150" y="2492550"/>
              <a:ext cx="183000" cy="158400"/>
            </a:xfrm>
            <a:prstGeom prst="triangle">
              <a:avLst>
                <a:gd name="adj" fmla="val 50000"/>
              </a:avLst>
            </a:prstGeom>
            <a:solidFill>
              <a:srgbClr val="00B0F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6413800" y="2506650"/>
              <a:ext cx="209700" cy="173400"/>
            </a:xfrm>
            <a:prstGeom prst="triangle">
              <a:avLst>
                <a:gd name="adj" fmla="val 5000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1"/>
          <p:cNvSpPr/>
          <p:nvPr/>
        </p:nvSpPr>
        <p:spPr>
          <a:xfrm rot="5400000">
            <a:off x="6360150" y="2366550"/>
            <a:ext cx="5161500" cy="406200"/>
          </a:xfrm>
          <a:prstGeom prst="rect">
            <a:avLst/>
          </a:prstGeom>
          <a:solidFill>
            <a:srgbClr val="CFFFA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T7</a:t>
            </a:r>
            <a:r>
              <a:rPr lang="en">
                <a:solidFill>
                  <a:schemeClr val="dk1"/>
                </a:solidFill>
                <a:latin typeface="Inconsolata Regular"/>
                <a:ea typeface="Inconsolata Regular"/>
                <a:cs typeface="Inconsolata Regular"/>
                <a:sym typeface="Inconsolata Regular"/>
              </a:rPr>
              <a:t> |  Vaccine Index Score</a:t>
            </a:r>
            <a:endParaRPr>
              <a:solidFill>
                <a:schemeClr val="dk1"/>
              </a:solidFill>
              <a:latin typeface="Inconsolata Regular"/>
              <a:ea typeface="Inconsolata Regular"/>
              <a:cs typeface="Inconsolata Regular"/>
              <a:sym typeface="Inconsolata Regular"/>
            </a:endParaRPr>
          </a:p>
        </p:txBody>
      </p:sp>
      <p:sp>
        <p:nvSpPr>
          <p:cNvPr id="215" name="Google Shape;215;p21"/>
          <p:cNvSpPr/>
          <p:nvPr/>
        </p:nvSpPr>
        <p:spPr>
          <a:xfrm>
            <a:off x="473950" y="303075"/>
            <a:ext cx="1830900" cy="690300"/>
          </a:xfrm>
          <a:prstGeom prst="rect">
            <a:avLst/>
          </a:prstGeom>
          <a:solidFill>
            <a:srgbClr val="CFFFA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txBox="1">
            <a:spLocks noGrp="1"/>
          </p:cNvSpPr>
          <p:nvPr>
            <p:ph type="title"/>
          </p:nvPr>
        </p:nvSpPr>
        <p:spPr>
          <a:xfrm>
            <a:off x="718775" y="473025"/>
            <a:ext cx="1632900" cy="35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b="1">
                <a:latin typeface="Inconsolata"/>
                <a:ea typeface="Inconsolata"/>
                <a:cs typeface="Inconsolata"/>
                <a:sym typeface="Inconsolata"/>
              </a:rPr>
              <a:t>T7 Index </a:t>
            </a:r>
            <a:endParaRPr sz="2300" b="1">
              <a:latin typeface="Inconsolata"/>
              <a:ea typeface="Inconsolata"/>
              <a:cs typeface="Inconsolata"/>
              <a:sym typeface="Inconsolat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2291</Words>
  <Application>Microsoft Office PowerPoint</Application>
  <PresentationFormat>On-screen Show (16:9)</PresentationFormat>
  <Paragraphs>288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Inconsolata Regular</vt:lpstr>
      <vt:lpstr>Inconsolata</vt:lpstr>
      <vt:lpstr>Simple Light</vt:lpstr>
      <vt:lpstr>Vaccine Distribution Decision-Aid Model  </vt:lpstr>
      <vt:lpstr>Overview</vt:lpstr>
      <vt:lpstr>PowerPoint Presentation</vt:lpstr>
      <vt:lpstr>Which vaccine should QuickJab distribute next and where?</vt:lpstr>
      <vt:lpstr>Index Score Example: COVID-19 Symptoms</vt:lpstr>
      <vt:lpstr>T7 Index </vt:lpstr>
      <vt:lpstr>T7 Index </vt:lpstr>
      <vt:lpstr>T7 Index </vt:lpstr>
      <vt:lpstr>T7 Index </vt:lpstr>
      <vt:lpstr>Sweden - High Income</vt:lpstr>
      <vt:lpstr>PowerPoint Presentation</vt:lpstr>
      <vt:lpstr>The Best Vaccine?</vt:lpstr>
      <vt:lpstr>PowerPoint Presentation</vt:lpstr>
      <vt:lpstr>Johnson &amp; Johnson: Competitive Advantages</vt:lpstr>
      <vt:lpstr>PowerPoint Presentation</vt:lpstr>
      <vt:lpstr>PowerPoint Presentation</vt:lpstr>
      <vt:lpstr>Key Formulas</vt:lpstr>
      <vt:lpstr>Efficacy Rates of Covid-19 Vaccines  in clinical trials</vt:lpstr>
      <vt:lpstr>Efficacy Against Death &amp; Hospitalization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 Distribution Decision-Aid Model  </dc:title>
  <cp:lastModifiedBy>Cake</cp:lastModifiedBy>
  <cp:revision>1</cp:revision>
  <dcterms:modified xsi:type="dcterms:W3CDTF">2021-07-09T12:07:11Z</dcterms:modified>
</cp:coreProperties>
</file>