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Economica" charset="0"/>
      <p:regular r:id="rId12"/>
      <p:bold r:id="rId13"/>
      <p:italic r:id="rId14"/>
      <p:boldItalic r:id="rId15"/>
    </p:embeddedFont>
    <p:embeddedFont>
      <p:font typeface="Open Sans" charset="0"/>
      <p:regular r:id="rId16"/>
      <p:bold r:id="rId17"/>
      <p:italic r:id="rId18"/>
      <p:boldItalic r:id="rId19"/>
    </p:embeddedFont>
    <p:embeddedFont>
      <p:font typeface="Roboto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17455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80f9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80f9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Only considered past 5 years for a better understanding of the changing market, however all these platforms have performed considerably well over the course of the decades, be it Nintendo, Sony, Microsoft.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7a80da1b7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7a80da1b7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6f980f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6f980f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7a80da1b7_4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7a80da1b7_4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7a80da1b7_4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7a80da1b7_4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7a80da1b7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7a80da1b7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7a80da1b7_1_1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7a80da1b7_1_1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rgbClr val="EFEFE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62600" y="1362425"/>
            <a:ext cx="3236700" cy="17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Consulting Proposal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648300" y="3346200"/>
            <a:ext cx="34509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MetricMonkey</a:t>
            </a:r>
            <a:endParaRPr sz="2700" dirty="0"/>
          </a:p>
          <a:p>
            <a:pPr marL="914400" lvl="0" indent="0" algn="r"/>
            <a:r>
              <a:rPr lang="en" sz="1600" dirty="0"/>
              <a:t>Vidhi, Abhijay, </a:t>
            </a:r>
            <a:r>
              <a:rPr lang="en" sz="1600" dirty="0" smtClean="0"/>
              <a:t>Aashish</a:t>
            </a:r>
            <a:r>
              <a:rPr lang="en" sz="1600" dirty="0"/>
              <a:t>, Vignesh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VGAMERZ: A game development company.</a:t>
            </a:r>
            <a:endParaRPr sz="2000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understood from our client that they’ve been in the game development business for a while, developing various kinds of games. Our client provided us with a dataset for the same containing the details of over 16000+ games and asked us to analyze their performance and answer 2 simple question:</a:t>
            </a:r>
            <a:br>
              <a:rPr lang="en" dirty="0"/>
            </a:br>
            <a:endParaRPr lang="en" dirty="0"/>
          </a:p>
          <a:p>
            <a:pPr marL="34290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" dirty="0" smtClean="0"/>
              <a:t>Which </a:t>
            </a:r>
            <a:r>
              <a:rPr lang="en" dirty="0"/>
              <a:t>is their </a:t>
            </a:r>
            <a:r>
              <a:rPr lang="en" b="1" dirty="0"/>
              <a:t>BEST</a:t>
            </a:r>
            <a:r>
              <a:rPr lang="en" dirty="0"/>
              <a:t> performing </a:t>
            </a:r>
            <a:r>
              <a:rPr lang="en" b="1" dirty="0" smtClean="0"/>
              <a:t>PLATFORM</a:t>
            </a:r>
            <a:r>
              <a:rPr lang="en" dirty="0" smtClean="0"/>
              <a:t>?</a:t>
            </a:r>
            <a:endParaRPr lang="en" dirty="0"/>
          </a:p>
          <a:p>
            <a:pPr marL="34290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" dirty="0" smtClean="0"/>
              <a:t>Which </a:t>
            </a:r>
            <a:r>
              <a:rPr lang="en" dirty="0"/>
              <a:t>is their </a:t>
            </a:r>
            <a:r>
              <a:rPr lang="en" b="1" dirty="0"/>
              <a:t>BEST</a:t>
            </a:r>
            <a:r>
              <a:rPr lang="en" dirty="0"/>
              <a:t> performing </a:t>
            </a:r>
            <a:r>
              <a:rPr lang="en" b="1" dirty="0"/>
              <a:t>GENRE</a:t>
            </a:r>
            <a:r>
              <a:rPr lang="en" dirty="0"/>
              <a:t>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35475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Platform</a:t>
            </a:r>
            <a:endParaRPr/>
          </a:p>
        </p:txBody>
      </p:sp>
      <p:grpSp>
        <p:nvGrpSpPr>
          <p:cNvPr id="75" name="Google Shape;75;p15"/>
          <p:cNvGrpSpPr/>
          <p:nvPr/>
        </p:nvGrpSpPr>
        <p:grpSpPr>
          <a:xfrm>
            <a:off x="3690914" y="1458478"/>
            <a:ext cx="1657577" cy="1432260"/>
            <a:chOff x="3216519" y="1002150"/>
            <a:chExt cx="1944600" cy="1569600"/>
          </a:xfrm>
        </p:grpSpPr>
        <p:sp>
          <p:nvSpPr>
            <p:cNvPr id="76" name="Google Shape;76;p15"/>
            <p:cNvSpPr/>
            <p:nvPr/>
          </p:nvSpPr>
          <p:spPr>
            <a:xfrm flipH="1">
              <a:off x="3216519" y="1002150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B02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 txBox="1"/>
            <p:nvPr/>
          </p:nvSpPr>
          <p:spPr>
            <a:xfrm>
              <a:off x="3461165" y="1244679"/>
              <a:ext cx="1451700" cy="114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Revenue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" name="Google Shape;78;p15"/>
            <p:cNvSpPr txBox="1"/>
            <p:nvPr/>
          </p:nvSpPr>
          <p:spPr>
            <a:xfrm>
              <a:off x="3461163" y="1704627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2037401" y="1458478"/>
            <a:ext cx="1657577" cy="1432260"/>
            <a:chOff x="1271925" y="1002150"/>
            <a:chExt cx="1944600" cy="1569600"/>
          </a:xfrm>
        </p:grpSpPr>
        <p:sp>
          <p:nvSpPr>
            <p:cNvPr id="80" name="Google Shape;80;p15"/>
            <p:cNvSpPr/>
            <p:nvPr/>
          </p:nvSpPr>
          <p:spPr>
            <a:xfrm rot="10800000">
              <a:off x="1271925" y="1002150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D838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 txBox="1"/>
            <p:nvPr/>
          </p:nvSpPr>
          <p:spPr>
            <a:xfrm>
              <a:off x="1496701" y="1244678"/>
              <a:ext cx="1451700" cy="114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Sales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" name="Google Shape;82;p15"/>
            <p:cNvSpPr txBox="1"/>
            <p:nvPr/>
          </p:nvSpPr>
          <p:spPr>
            <a:xfrm>
              <a:off x="1496688" y="1704627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3" name="Google Shape;83;p15"/>
          <p:cNvGrpSpPr/>
          <p:nvPr/>
        </p:nvGrpSpPr>
        <p:grpSpPr>
          <a:xfrm>
            <a:off x="2037401" y="2887478"/>
            <a:ext cx="1657577" cy="1432260"/>
            <a:chOff x="1271925" y="2571750"/>
            <a:chExt cx="1944600" cy="1569600"/>
          </a:xfrm>
        </p:grpSpPr>
        <p:sp>
          <p:nvSpPr>
            <p:cNvPr id="84" name="Google Shape;84;p15"/>
            <p:cNvSpPr/>
            <p:nvPr/>
          </p:nvSpPr>
          <p:spPr>
            <a:xfrm flipH="1">
              <a:off x="1271925" y="2571750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B02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 txBox="1"/>
            <p:nvPr/>
          </p:nvSpPr>
          <p:spPr>
            <a:xfrm>
              <a:off x="1496701" y="2814275"/>
              <a:ext cx="1451700" cy="102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Critic Scores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86;p15"/>
            <p:cNvSpPr txBox="1"/>
            <p:nvPr/>
          </p:nvSpPr>
          <p:spPr>
            <a:xfrm>
              <a:off x="1496688" y="3323980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" name="Google Shape;87;p15"/>
          <p:cNvGrpSpPr/>
          <p:nvPr/>
        </p:nvGrpSpPr>
        <p:grpSpPr>
          <a:xfrm>
            <a:off x="3690914" y="2887478"/>
            <a:ext cx="1657577" cy="1432260"/>
            <a:chOff x="3216519" y="2571750"/>
            <a:chExt cx="1944600" cy="1569600"/>
          </a:xfrm>
        </p:grpSpPr>
        <p:sp>
          <p:nvSpPr>
            <p:cNvPr id="88" name="Google Shape;88;p15"/>
            <p:cNvSpPr/>
            <p:nvPr/>
          </p:nvSpPr>
          <p:spPr>
            <a:xfrm rot="10800000">
              <a:off x="3216519" y="2571750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D838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 txBox="1"/>
            <p:nvPr/>
          </p:nvSpPr>
          <p:spPr>
            <a:xfrm>
              <a:off x="3461165" y="2814277"/>
              <a:ext cx="1451700" cy="11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dirty="0" smtClean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Console Price</a:t>
              </a:r>
              <a:endParaRPr sz="15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Google Shape;90;p15"/>
            <p:cNvSpPr txBox="1"/>
            <p:nvPr/>
          </p:nvSpPr>
          <p:spPr>
            <a:xfrm>
              <a:off x="3461163" y="3274227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" name="Google Shape;91;p15"/>
          <p:cNvGrpSpPr/>
          <p:nvPr/>
        </p:nvGrpSpPr>
        <p:grpSpPr>
          <a:xfrm>
            <a:off x="3521068" y="2721833"/>
            <a:ext cx="334125" cy="334078"/>
            <a:chOff x="3157188" y="909150"/>
            <a:chExt cx="470400" cy="470400"/>
          </a:xfrm>
        </p:grpSpPr>
        <p:sp>
          <p:nvSpPr>
            <p:cNvPr id="92" name="Google Shape;92;p15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B02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6050" y="2385000"/>
            <a:ext cx="2746401" cy="8418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/>
          <p:nvPr/>
        </p:nvSpPr>
        <p:spPr>
          <a:xfrm>
            <a:off x="5391425" y="2661899"/>
            <a:ext cx="581700" cy="39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382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311700" y="306675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Genre</a:t>
            </a:r>
            <a:endParaRPr/>
          </a:p>
        </p:txBody>
      </p:sp>
      <p:grpSp>
        <p:nvGrpSpPr>
          <p:cNvPr id="101" name="Google Shape;101;p16"/>
          <p:cNvGrpSpPr/>
          <p:nvPr/>
        </p:nvGrpSpPr>
        <p:grpSpPr>
          <a:xfrm>
            <a:off x="1661375" y="1748109"/>
            <a:ext cx="1942800" cy="1324115"/>
            <a:chOff x="1660800" y="1171213"/>
            <a:chExt cx="1942800" cy="1569600"/>
          </a:xfrm>
        </p:grpSpPr>
        <p:sp>
          <p:nvSpPr>
            <p:cNvPr id="102" name="Google Shape;102;p16"/>
            <p:cNvSpPr/>
            <p:nvPr/>
          </p:nvSpPr>
          <p:spPr>
            <a:xfrm>
              <a:off x="1660800" y="1171213"/>
              <a:ext cx="1942800" cy="1569600"/>
            </a:xfrm>
            <a:prstGeom prst="round1Rect">
              <a:avLst>
                <a:gd name="adj" fmla="val 17446"/>
              </a:avLst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6"/>
            <p:cNvSpPr txBox="1"/>
            <p:nvPr/>
          </p:nvSpPr>
          <p:spPr>
            <a:xfrm>
              <a:off x="1879875" y="1413584"/>
              <a:ext cx="1451700" cy="11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Sales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16"/>
            <p:cNvSpPr txBox="1"/>
            <p:nvPr/>
          </p:nvSpPr>
          <p:spPr>
            <a:xfrm>
              <a:off x="1879863" y="18735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" name="Google Shape;105;p16"/>
          <p:cNvGrpSpPr/>
          <p:nvPr/>
        </p:nvGrpSpPr>
        <p:grpSpPr>
          <a:xfrm>
            <a:off x="3602225" y="1730918"/>
            <a:ext cx="1942800" cy="1324115"/>
            <a:chOff x="3600600" y="1170963"/>
            <a:chExt cx="1942800" cy="1569600"/>
          </a:xfrm>
        </p:grpSpPr>
        <p:sp>
          <p:nvSpPr>
            <p:cNvPr id="106" name="Google Shape;106;p16"/>
            <p:cNvSpPr/>
            <p:nvPr/>
          </p:nvSpPr>
          <p:spPr>
            <a:xfrm>
              <a:off x="3600600" y="1170963"/>
              <a:ext cx="1942800" cy="1569600"/>
            </a:xfrm>
            <a:prstGeom prst="round2SameRect">
              <a:avLst>
                <a:gd name="adj1" fmla="val 18098"/>
                <a:gd name="adj2" fmla="val 0"/>
              </a:avLst>
            </a:prstGeom>
            <a:solidFill>
              <a:srgbClr val="0C8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6"/>
            <p:cNvSpPr txBox="1"/>
            <p:nvPr/>
          </p:nvSpPr>
          <p:spPr>
            <a:xfrm>
              <a:off x="3819000" y="1413548"/>
              <a:ext cx="1451700" cy="11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Revenue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16"/>
            <p:cNvSpPr txBox="1"/>
            <p:nvPr/>
          </p:nvSpPr>
          <p:spPr>
            <a:xfrm>
              <a:off x="3819008" y="18735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" name="Google Shape;109;p16"/>
          <p:cNvGrpSpPr/>
          <p:nvPr/>
        </p:nvGrpSpPr>
        <p:grpSpPr>
          <a:xfrm>
            <a:off x="5541450" y="1731134"/>
            <a:ext cx="1942800" cy="1324115"/>
            <a:chOff x="5539816" y="1171213"/>
            <a:chExt cx="1942800" cy="1569600"/>
          </a:xfrm>
        </p:grpSpPr>
        <p:sp>
          <p:nvSpPr>
            <p:cNvPr id="110" name="Google Shape;110;p16"/>
            <p:cNvSpPr/>
            <p:nvPr/>
          </p:nvSpPr>
          <p:spPr>
            <a:xfrm flipH="1">
              <a:off x="5539816" y="1171213"/>
              <a:ext cx="1942800" cy="1569600"/>
            </a:xfrm>
            <a:prstGeom prst="round1Rect">
              <a:avLst>
                <a:gd name="adj" fmla="val 17446"/>
              </a:avLst>
            </a:prstGeom>
            <a:solidFill>
              <a:srgbClr val="0B71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6"/>
            <p:cNvSpPr txBox="1"/>
            <p:nvPr/>
          </p:nvSpPr>
          <p:spPr>
            <a:xfrm>
              <a:off x="5762391" y="1413606"/>
              <a:ext cx="1451700" cy="11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Critic Scores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16"/>
            <p:cNvSpPr txBox="1"/>
            <p:nvPr/>
          </p:nvSpPr>
          <p:spPr>
            <a:xfrm>
              <a:off x="5762397" y="18735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" name="Google Shape;113;p16"/>
          <p:cNvGrpSpPr/>
          <p:nvPr/>
        </p:nvGrpSpPr>
        <p:grpSpPr>
          <a:xfrm>
            <a:off x="3473893" y="2279983"/>
            <a:ext cx="260366" cy="260366"/>
            <a:chOff x="3157188" y="909150"/>
            <a:chExt cx="470400" cy="470400"/>
          </a:xfrm>
        </p:grpSpPr>
        <p:sp>
          <p:nvSpPr>
            <p:cNvPr id="114" name="Google Shape;114;p16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16"/>
          <p:cNvGrpSpPr/>
          <p:nvPr/>
        </p:nvGrpSpPr>
        <p:grpSpPr>
          <a:xfrm>
            <a:off x="5413052" y="2279983"/>
            <a:ext cx="260366" cy="260366"/>
            <a:chOff x="3157188" y="909150"/>
            <a:chExt cx="470400" cy="470400"/>
          </a:xfrm>
        </p:grpSpPr>
        <p:sp>
          <p:nvSpPr>
            <p:cNvPr id="117" name="Google Shape;117;p16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0B77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16"/>
          <p:cNvGrpSpPr/>
          <p:nvPr/>
        </p:nvGrpSpPr>
        <p:grpSpPr>
          <a:xfrm>
            <a:off x="1660800" y="3055253"/>
            <a:ext cx="5822400" cy="993600"/>
            <a:chOff x="1660791" y="2723878"/>
            <a:chExt cx="5822400" cy="993600"/>
          </a:xfrm>
        </p:grpSpPr>
        <p:sp>
          <p:nvSpPr>
            <p:cNvPr id="120" name="Google Shape;120;p16"/>
            <p:cNvSpPr/>
            <p:nvPr/>
          </p:nvSpPr>
          <p:spPr>
            <a:xfrm rot="10800000">
              <a:off x="1660791" y="2723878"/>
              <a:ext cx="5822400" cy="993600"/>
            </a:xfrm>
            <a:prstGeom prst="round2SameRect">
              <a:avLst>
                <a:gd name="adj1" fmla="val 18098"/>
                <a:gd name="adj2" fmla="val 0"/>
              </a:avLst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6"/>
            <p:cNvSpPr txBox="1"/>
            <p:nvPr/>
          </p:nvSpPr>
          <p:spPr>
            <a:xfrm>
              <a:off x="2583300" y="2859605"/>
              <a:ext cx="3977400" cy="34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Role-Playing</a:t>
              </a:r>
              <a:endParaRPr sz="19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 smtClean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safe-bet &amp; performs on select (Nintendo) console!</a:t>
              </a:r>
              <a:endParaRPr sz="16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829" y="3474925"/>
            <a:ext cx="1309349" cy="1398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Nintendo Market?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5207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Market Segmentation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Offers plethora of different products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Broad target market</a:t>
            </a:r>
            <a:br>
              <a:rPr lang="en" sz="1600"/>
            </a:b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/>
              <a:t>Strong Distribution Channels</a:t>
            </a:r>
            <a:endParaRPr sz="20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Powerful, Product availability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b="1"/>
              <a:t>Physical</a:t>
            </a:r>
            <a:r>
              <a:rPr lang="en" sz="1600"/>
              <a:t> - gaming stores, hypermarkets, electrical retail outlets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b="1"/>
              <a:t>Online</a:t>
            </a:r>
            <a:r>
              <a:rPr lang="en" sz="1600"/>
              <a:t> - amazon, eBay</a:t>
            </a:r>
            <a:endParaRPr sz="1600"/>
          </a:p>
        </p:txBody>
      </p:sp>
      <p:sp>
        <p:nvSpPr>
          <p:cNvPr id="129" name="Google Shape;129;p17"/>
          <p:cNvSpPr txBox="1">
            <a:spLocks noGrp="1"/>
          </p:cNvSpPr>
          <p:nvPr>
            <p:ph type="body" idx="2"/>
          </p:nvPr>
        </p:nvSpPr>
        <p:spPr>
          <a:xfrm>
            <a:off x="5077325" y="1225225"/>
            <a:ext cx="3999900" cy="31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Competitive Advantage</a:t>
            </a:r>
            <a:endParaRPr sz="2100" b="1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Brand Name </a:t>
            </a:r>
            <a:r>
              <a:rPr lang="en" sz="1600"/>
              <a:t>- legacy brand;</a:t>
            </a:r>
            <a:br>
              <a:rPr lang="en" sz="1600"/>
            </a:br>
            <a:r>
              <a:rPr lang="en" sz="1600" i="1"/>
              <a:t>donkey kong, pokemon, zelda</a:t>
            </a:r>
            <a:endParaRPr sz="1600" i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Pricing Strategy </a:t>
            </a:r>
            <a:r>
              <a:rPr lang="en" sz="1600"/>
              <a:t>- affordable, made for all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Strong console market</a:t>
            </a:r>
            <a:r>
              <a:rPr lang="en" sz="1600"/>
              <a:t> - Sales, Revenue, Score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However..</a:t>
            </a:r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 the coming age and advent of internet and faster network services the </a:t>
            </a:r>
            <a:r>
              <a:rPr lang="en" sz="1500" b="1"/>
              <a:t>GENRE SHOOTER </a:t>
            </a:r>
            <a:r>
              <a:rPr lang="en" sz="1500"/>
              <a:t>stood out the most with great </a:t>
            </a:r>
            <a:r>
              <a:rPr lang="en" sz="1500" b="1"/>
              <a:t>sales</a:t>
            </a:r>
            <a:r>
              <a:rPr lang="en" sz="1500"/>
              <a:t>, </a:t>
            </a:r>
            <a:r>
              <a:rPr lang="en" sz="1500" b="1"/>
              <a:t>revenue</a:t>
            </a:r>
            <a:r>
              <a:rPr lang="en" sz="1500"/>
              <a:t> and </a:t>
            </a:r>
            <a:r>
              <a:rPr lang="en" sz="1500" b="1"/>
              <a:t>critic scores.</a:t>
            </a:r>
            <a:endParaRPr sz="15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The </a:t>
            </a:r>
            <a:r>
              <a:rPr lang="en" sz="1500" b="1"/>
              <a:t>Call Of Duty Series</a:t>
            </a:r>
            <a:r>
              <a:rPr lang="en" sz="1500"/>
              <a:t> are the most successful and we recommend the client to continue these series with more additions as these have a great scope!</a:t>
            </a:r>
            <a:endParaRPr sz="1500"/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2337975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01675"/>
            <a:ext cx="3039375" cy="243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2159" y="1701675"/>
            <a:ext cx="2879691" cy="243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9700" y="1701675"/>
            <a:ext cx="2879701" cy="243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/>
          <p:nvPr/>
        </p:nvSpPr>
        <p:spPr>
          <a:xfrm>
            <a:off x="520475" y="4439325"/>
            <a:ext cx="171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Sales &amp; Revenue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3597400" y="4439325"/>
            <a:ext cx="197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Stable across region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6709425" y="4439325"/>
            <a:ext cx="197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Sub-Platform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50" y="765400"/>
            <a:ext cx="7608100" cy="345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/>
        </p:nvSpPr>
        <p:spPr>
          <a:xfrm>
            <a:off x="904200" y="4364925"/>
            <a:ext cx="733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Role-Playing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Info:</a:t>
            </a:r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16598 data values re-ranked using dense_rank.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Narrowed down to 702 records using top 500 rank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Summation of all sales into total sales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Added prices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Added critic scores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Calculated revenue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Considered years from </a:t>
            </a:r>
            <a:r>
              <a:rPr lang="en" dirty="0" smtClean="0"/>
              <a:t>2011-2015 to notice latest choices and preferences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Consolidated platforms into </a:t>
            </a:r>
            <a:r>
              <a:rPr lang="en" dirty="0" smtClean="0"/>
              <a:t>consoles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 smtClean="0"/>
              <a:t>Derived a console based genre in order to help sales and cut costs.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284</Words>
  <Application>Microsoft Office PowerPoint</Application>
  <PresentationFormat>On-screen Show (16:9)</PresentationFormat>
  <Paragraphs>53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Economica</vt:lpstr>
      <vt:lpstr>Open Sans</vt:lpstr>
      <vt:lpstr>Roboto</vt:lpstr>
      <vt:lpstr>Luxe</vt:lpstr>
      <vt:lpstr>Consulting Proposal</vt:lpstr>
      <vt:lpstr>Overview</vt:lpstr>
      <vt:lpstr>Best Platform</vt:lpstr>
      <vt:lpstr>Best Genre</vt:lpstr>
      <vt:lpstr>Why Nintendo Market?</vt:lpstr>
      <vt:lpstr>However..</vt:lpstr>
      <vt:lpstr>Appendix</vt:lpstr>
      <vt:lpstr>PowerPoint Presentation</vt:lpstr>
      <vt:lpstr>Additional Info: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Consulting Proposal</dc:title>
  <cp:lastModifiedBy>Cake</cp:lastModifiedBy>
  <cp:revision>4</cp:revision>
  <dcterms:modified xsi:type="dcterms:W3CDTF">2021-07-08T21:32:12Z</dcterms:modified>
</cp:coreProperties>
</file>