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3A4C"/>
    <a:srgbClr val="3C7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A842C-5E70-4BAE-8BD8-743E74B93015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71D0F1-4ECD-4259-9007-25DA2FF522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642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06413-F1CB-CE0C-5444-13A53AA13163}"/>
              </a:ext>
            </a:extLst>
          </p:cNvPr>
          <p:cNvSpPr/>
          <p:nvPr userDrawn="1"/>
        </p:nvSpPr>
        <p:spPr>
          <a:xfrm>
            <a:off x="-106532" y="6356350"/>
            <a:ext cx="12446493" cy="501650"/>
          </a:xfrm>
          <a:prstGeom prst="rect">
            <a:avLst/>
          </a:prstGeom>
          <a:solidFill>
            <a:srgbClr val="2F3A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541ADB-BE55-19E1-5846-836A0F634A56}"/>
              </a:ext>
            </a:extLst>
          </p:cNvPr>
          <p:cNvSpPr/>
          <p:nvPr userDrawn="1"/>
        </p:nvSpPr>
        <p:spPr>
          <a:xfrm>
            <a:off x="594803" y="2550110"/>
            <a:ext cx="5589973" cy="1757779"/>
          </a:xfrm>
          <a:prstGeom prst="rect">
            <a:avLst/>
          </a:prstGeom>
          <a:solidFill>
            <a:srgbClr val="3C7D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10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A314B-C104-B22C-709B-E88F53A9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F7BAD-6B13-A22B-2F48-F5D864E7F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E9C72-D8AE-7D73-643C-938EFB906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E22A-A271-4833-999D-90A3D050652D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B6AA0-D757-64B3-302F-E8024F39E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461E6-7738-14ED-9377-77DC8A150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6F3C-6170-4CFA-981E-E57EE68DA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97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38CBB4-9D03-9B22-08BA-072C33606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7036F-4CC2-2B65-91E7-1E78DE428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96FC5-80F5-D33B-DD16-6F8E70A3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E22A-A271-4833-999D-90A3D050652D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57077-68BE-BC4C-A304-FDC80CA83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A8C4A-ACCF-A880-7489-B12C4395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6F3C-6170-4CFA-981E-E57EE68DA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06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A394-292A-70D2-1DB8-DE5A68E1D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7E69E-236B-28E1-613C-BA3BF6A6D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C4869-3D3B-4DBC-8A24-DB423622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E22A-A271-4833-999D-90A3D050652D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4FF68-E2BE-8FF4-2ACC-15385F08E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738E4-9E34-DD0F-6006-6F21FDA5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6F3C-6170-4CFA-981E-E57EE68DA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68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AA2FD-6FC1-7555-4269-31E70BE67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EC71E-543A-D7EF-325A-59B3EAC95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F8C69-B87B-41A6-3FEC-9AB932918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E22A-A271-4833-999D-90A3D050652D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55262-2858-1D36-E878-A496BAB7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D3A31-5F0E-7358-C8DD-89C13A5A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6F3C-6170-4CFA-981E-E57EE68DA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0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CB1A-ECED-BD0C-9D1A-7E09D55C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AB818-639C-E340-3EE1-E51949259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F923F-AA80-6C30-EAFA-565E5BDF2E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8CD3B-3FA7-2E4F-40F6-BAF37DE04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E22A-A271-4833-999D-90A3D050652D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C19F6-3894-D9FF-6778-E3D96E756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64F8A-7373-F12E-1079-ED5D10BF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6F3C-6170-4CFA-981E-E57EE68DA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51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6703-4C23-86E9-F0FF-79DCBB0D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0899A-086A-F507-0E91-E622ED99B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E6388-8EB5-F3DB-C422-FCE2704EC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EBF58C-9B96-53BC-7A88-92FE556EF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ECD957-8D05-C68E-9BC2-8BB392FCE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0F254-FBB6-2A81-5E47-FAB7EA38C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E22A-A271-4833-999D-90A3D050652D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6D6BC-3A60-4CE0-051E-DAC5052A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832540-3899-483E-73C9-D625ED67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6F3C-6170-4CFA-981E-E57EE68DA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72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F614-49C1-9431-4497-CDEFBC0E2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794C21-F62F-A088-ABF1-723C9296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E22A-A271-4833-999D-90A3D050652D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33527-71F6-9C9C-CAB2-25DBE114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378521-F784-5F64-CBE9-D3BBD25F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6F3C-6170-4CFA-981E-E57EE68DA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852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E884A4F-92D0-BCF6-7F8C-B9DA10BEBC67}"/>
              </a:ext>
            </a:extLst>
          </p:cNvPr>
          <p:cNvSpPr/>
          <p:nvPr userDrawn="1"/>
        </p:nvSpPr>
        <p:spPr>
          <a:xfrm>
            <a:off x="-106532" y="6356350"/>
            <a:ext cx="12446493" cy="501650"/>
          </a:xfrm>
          <a:prstGeom prst="rect">
            <a:avLst/>
          </a:prstGeom>
          <a:solidFill>
            <a:srgbClr val="2F3A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44B4F7-85A6-6513-BBF3-362CED42C826}"/>
              </a:ext>
            </a:extLst>
          </p:cNvPr>
          <p:cNvSpPr/>
          <p:nvPr userDrawn="1"/>
        </p:nvSpPr>
        <p:spPr>
          <a:xfrm>
            <a:off x="0" y="0"/>
            <a:ext cx="12192000" cy="581487"/>
          </a:xfrm>
          <a:prstGeom prst="rect">
            <a:avLst/>
          </a:prstGeom>
          <a:solidFill>
            <a:srgbClr val="3C7D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79D996-4385-8D5B-0E46-CCEF84A5CDA1}"/>
              </a:ext>
            </a:extLst>
          </p:cNvPr>
          <p:cNvSpPr txBox="1"/>
          <p:nvPr userDrawn="1"/>
        </p:nvSpPr>
        <p:spPr>
          <a:xfrm>
            <a:off x="4302688" y="6468675"/>
            <a:ext cx="3586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APYT – Présentation </a:t>
            </a:r>
            <a:r>
              <a:rPr lang="en-GB" sz="1200" dirty="0" err="1">
                <a:solidFill>
                  <a:schemeClr val="bg1"/>
                </a:solidFill>
              </a:rPr>
              <a:t>Projet</a:t>
            </a:r>
            <a:r>
              <a:rPr lang="en-GB" sz="1200" dirty="0">
                <a:solidFill>
                  <a:schemeClr val="bg1"/>
                </a:solidFill>
              </a:rPr>
              <a:t> – </a:t>
            </a:r>
            <a:r>
              <a:rPr lang="en-GB" sz="1200" dirty="0" err="1">
                <a:solidFill>
                  <a:schemeClr val="bg1"/>
                </a:solidFill>
              </a:rPr>
              <a:t>LinearRegression</a:t>
            </a:r>
            <a:r>
              <a:rPr lang="en-GB" sz="1200" dirty="0">
                <a:solidFill>
                  <a:schemeClr val="bg1"/>
                </a:solidFill>
              </a:rPr>
              <a:t> Module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772F2E-BCEC-7C6F-9B33-6697584E3994}"/>
              </a:ext>
            </a:extLst>
          </p:cNvPr>
          <p:cNvSpPr txBox="1"/>
          <p:nvPr userDrawn="1"/>
        </p:nvSpPr>
        <p:spPr>
          <a:xfrm>
            <a:off x="555917" y="6468674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24/01/2025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39B7DCE8-F7E0-26E5-7D92-CE15FD20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610"/>
            <a:ext cx="10515600" cy="679848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1002410-C5CC-D1A4-4184-C411DBF301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81487"/>
            <a:ext cx="5717558" cy="41045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1614245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A786-E257-805C-9CA1-AB4AA49DF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F38C9-27D9-A6CD-7205-1B56048A2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772FD-AF06-DCD8-8BBF-C555F45B7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4F52E-4919-BD1C-289F-75E2964B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E22A-A271-4833-999D-90A3D050652D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56B07-BC36-B220-F0CA-F7398CEB4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D34C6-3DBC-5A26-0A25-46244016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6F3C-6170-4CFA-981E-E57EE68DA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35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69197-92DF-4071-6326-EE9F0F077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479A67-E005-3747-BBA8-1F15548AE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26CEA-F4D7-E18A-079E-5193A89AC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60F51-4A05-BD76-AE19-63ECFAB3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E22A-A271-4833-999D-90A3D050652D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C481F-0378-F84D-F82A-06B062C1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47B2B-140B-0196-7F3B-60A443FFE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76F3C-6170-4CFA-981E-E57EE68DA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36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8D3B34-D69C-E064-143D-41A73A24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B1F1D-B3A8-C95E-561B-D8FFD0751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3BF55-D4F2-4763-168F-73555D666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CE22A-A271-4833-999D-90A3D050652D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7BCB-6B7A-B6DF-CD2B-31DD37CC1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E53A9-4538-2795-1B69-43D9D4645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76F3C-6170-4CFA-981E-E57EE68DA2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1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1F6C77-6FB7-D9E1-93D5-7747D061074B}"/>
              </a:ext>
            </a:extLst>
          </p:cNvPr>
          <p:cNvSpPr txBox="1"/>
          <p:nvPr/>
        </p:nvSpPr>
        <p:spPr>
          <a:xfrm>
            <a:off x="659877" y="2644170"/>
            <a:ext cx="542398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bg1"/>
                </a:solidFill>
                <a:latin typeface="Arial Black" panose="020B0A04020102020204" pitchFamily="34" charset="0"/>
              </a:rPr>
              <a:t>Présentation</a:t>
            </a:r>
          </a:p>
          <a:p>
            <a:r>
              <a:rPr lang="en-GB" b="1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</a:p>
          <a:p>
            <a:r>
              <a:rPr lang="en-GB" sz="2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Création</a:t>
            </a:r>
            <a:r>
              <a:rPr lang="en-GB" sz="2600" b="1" dirty="0">
                <a:solidFill>
                  <a:schemeClr val="bg1"/>
                </a:solidFill>
                <a:latin typeface="Arial Black" panose="020B0A04020102020204" pitchFamily="34" charset="0"/>
              </a:rPr>
              <a:t> d’un module Python</a:t>
            </a:r>
          </a:p>
          <a:p>
            <a:r>
              <a:rPr lang="en-GB" sz="2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LinearRegression</a:t>
            </a:r>
            <a:endParaRPr lang="en-GB" sz="2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3074" name="Picture 2" descr="Official fuel consumption figures and WLTP | The AA">
            <a:extLst>
              <a:ext uri="{FF2B5EF4-FFF2-40B4-BE49-F238E27FC236}">
                <a16:creationId xmlns:a16="http://schemas.microsoft.com/office/drawing/2014/main" id="{0D7CFFCB-502F-1A17-1CBB-7DCF68E3F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4835" y="2113568"/>
            <a:ext cx="451485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14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6801E3F-A6A9-E416-F649-25E10510C741}"/>
              </a:ext>
            </a:extLst>
          </p:cNvPr>
          <p:cNvSpPr txBox="1"/>
          <p:nvPr/>
        </p:nvSpPr>
        <p:spPr>
          <a:xfrm>
            <a:off x="235670" y="75414"/>
            <a:ext cx="1882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Sommaire</a:t>
            </a:r>
            <a:endParaRPr lang="en-GB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4FA74B-DD8C-5BF8-BE93-0F60399584D7}"/>
              </a:ext>
            </a:extLst>
          </p:cNvPr>
          <p:cNvSpPr txBox="1"/>
          <p:nvPr/>
        </p:nvSpPr>
        <p:spPr>
          <a:xfrm>
            <a:off x="1448766" y="1759631"/>
            <a:ext cx="4647234" cy="3338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GB" b="1" dirty="0" err="1"/>
              <a:t>Fonctionnalités</a:t>
            </a:r>
            <a:r>
              <a:rPr lang="en-GB" b="1" dirty="0"/>
              <a:t> de la </a:t>
            </a:r>
            <a:r>
              <a:rPr lang="en-GB" b="1" dirty="0" err="1"/>
              <a:t>classe</a:t>
            </a:r>
            <a:endParaRPr lang="en-GB" b="1" dirty="0"/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GB" b="1" dirty="0"/>
              <a:t>Toy dataset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GB" b="1" dirty="0"/>
              <a:t>Fuel Consumption Dataset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GB" b="1" dirty="0"/>
              <a:t>Exploration &amp; </a:t>
            </a:r>
            <a:r>
              <a:rPr lang="en-GB" b="1" dirty="0" err="1"/>
              <a:t>Nettoyage</a:t>
            </a:r>
            <a:r>
              <a:rPr lang="en-GB" b="1" dirty="0"/>
              <a:t> des données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GB" b="1" dirty="0" err="1"/>
              <a:t>Modèles</a:t>
            </a:r>
            <a:r>
              <a:rPr lang="en-GB" b="1" dirty="0"/>
              <a:t> de </a:t>
            </a:r>
            <a:r>
              <a:rPr lang="en-GB" b="1" dirty="0" err="1"/>
              <a:t>régression</a:t>
            </a:r>
            <a:r>
              <a:rPr lang="en-GB" b="1" dirty="0"/>
              <a:t> </a:t>
            </a:r>
            <a:r>
              <a:rPr lang="en-GB" b="1" dirty="0" err="1"/>
              <a:t>linéaire</a:t>
            </a:r>
            <a:r>
              <a:rPr lang="en-GB" b="1" dirty="0"/>
              <a:t> </a:t>
            </a:r>
          </a:p>
          <a:p>
            <a:pPr marL="857250" lvl="1" indent="-400050">
              <a:lnSpc>
                <a:spcPct val="200000"/>
              </a:lnSpc>
              <a:buFont typeface="+mj-lt"/>
              <a:buAutoNum type="romanLcPeriod"/>
            </a:pPr>
            <a:r>
              <a:rPr lang="en-GB" b="1" dirty="0" err="1"/>
              <a:t>Comparaison</a:t>
            </a:r>
            <a:r>
              <a:rPr lang="en-GB" b="1" dirty="0"/>
              <a:t> des </a:t>
            </a:r>
            <a:r>
              <a:rPr lang="en-GB" b="1" dirty="0" err="1"/>
              <a:t>résultats</a:t>
            </a:r>
            <a:endParaRPr lang="en-GB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0CD255-7798-AD61-92DA-22AD22065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387" y="2138728"/>
            <a:ext cx="5174776" cy="25805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DB1D2F-C177-DC28-1819-1200C0F934FF}"/>
              </a:ext>
            </a:extLst>
          </p:cNvPr>
          <p:cNvSpPr txBox="1"/>
          <p:nvPr/>
        </p:nvSpPr>
        <p:spPr>
          <a:xfrm>
            <a:off x="11756566" y="6370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36885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45CCD-6BD4-1EE3-E857-4B97954B1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37F403-5557-C7D7-5190-9D0621485545}"/>
              </a:ext>
            </a:extLst>
          </p:cNvPr>
          <p:cNvSpPr txBox="1"/>
          <p:nvPr/>
        </p:nvSpPr>
        <p:spPr>
          <a:xfrm>
            <a:off x="235670" y="75414"/>
            <a:ext cx="5310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rial Black" panose="020B0A04020102020204" pitchFamily="34" charset="0"/>
              </a:rPr>
              <a:t>1. </a:t>
            </a:r>
            <a:r>
              <a:rPr lang="en-GB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Fonctionnalités</a:t>
            </a:r>
            <a:r>
              <a:rPr lang="en-GB" sz="2400" dirty="0">
                <a:solidFill>
                  <a:schemeClr val="bg1"/>
                </a:solidFill>
                <a:latin typeface="Arial Black" panose="020B0A04020102020204" pitchFamily="34" charset="0"/>
              </a:rPr>
              <a:t> de la </a:t>
            </a:r>
            <a:r>
              <a:rPr lang="en-GB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classe</a:t>
            </a:r>
            <a:endParaRPr lang="en-GB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33DE01-A2C9-941A-8B07-286794EF647A}"/>
              </a:ext>
            </a:extLst>
          </p:cNvPr>
          <p:cNvSpPr txBox="1"/>
          <p:nvPr/>
        </p:nvSpPr>
        <p:spPr>
          <a:xfrm>
            <a:off x="337538" y="1296527"/>
            <a:ext cx="354924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Possibilté</a:t>
            </a:r>
            <a:r>
              <a:rPr lang="en-GB" b="1" dirty="0"/>
              <a:t> de </a:t>
            </a:r>
            <a:r>
              <a:rPr lang="en-GB" b="1" dirty="0" err="1"/>
              <a:t>choisir</a:t>
            </a:r>
            <a:r>
              <a:rPr lang="en-GB" b="1" dirty="0"/>
              <a:t> un </a:t>
            </a:r>
            <a:r>
              <a:rPr lang="en-GB" b="1" dirty="0" err="1"/>
              <a:t>modèle</a:t>
            </a:r>
            <a:r>
              <a:rPr lang="en-GB" b="1" dirty="0"/>
              <a:t> </a:t>
            </a:r>
            <a:r>
              <a:rPr lang="en-GB" b="1" i="1" dirty="0"/>
              <a:t>fit()</a:t>
            </a:r>
            <a:endParaRPr lang="en-GB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Classic, LASSO, RIDGE, ELASTIC</a:t>
            </a:r>
          </a:p>
          <a:p>
            <a:r>
              <a:rPr lang="en-GB" b="1" dirty="0">
                <a:sym typeface="Wingdings" panose="05000000000000000000" pitchFamily="2" charset="2"/>
              </a:rPr>
              <a:t>Normalisation par feature</a:t>
            </a:r>
          </a:p>
          <a:p>
            <a:r>
              <a:rPr lang="en-GB" b="1" dirty="0" err="1">
                <a:sym typeface="Wingdings" panose="05000000000000000000" pitchFamily="2" charset="2"/>
              </a:rPr>
              <a:t>Biais</a:t>
            </a:r>
            <a:endParaRPr lang="en-GB" b="1" dirty="0">
              <a:sym typeface="Wingdings" panose="05000000000000000000" pitchFamily="2" charset="2"/>
            </a:endParaRPr>
          </a:p>
          <a:p>
            <a:endParaRPr lang="en-GB" dirty="0"/>
          </a:p>
          <a:p>
            <a:r>
              <a:rPr lang="en-GB" b="1" dirty="0" err="1"/>
              <a:t>Affichage</a:t>
            </a:r>
            <a:r>
              <a:rPr lang="en-GB" b="1" dirty="0"/>
              <a:t> des </a:t>
            </a:r>
            <a:r>
              <a:rPr lang="en-GB" b="1" dirty="0" err="1"/>
              <a:t>métriques</a:t>
            </a:r>
            <a:endParaRPr lang="en-GB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Feature importance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 err="1">
                <a:sym typeface="Wingdings" panose="05000000000000000000" pitchFamily="2" charset="2"/>
              </a:rPr>
              <a:t>Fonction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coût</a:t>
            </a:r>
            <a:endParaRPr lang="en-GB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 err="1">
                <a:sym typeface="Wingdings" panose="05000000000000000000" pitchFamily="2" charset="2"/>
              </a:rPr>
              <a:t>Précision</a:t>
            </a:r>
            <a:r>
              <a:rPr lang="en-GB" dirty="0">
                <a:sym typeface="Wingdings" panose="05000000000000000000" pitchFamily="2" charset="2"/>
              </a:rPr>
              <a:t> de la prediction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GB" dirty="0">
              <a:sym typeface="Wingdings" panose="05000000000000000000" pitchFamily="2" charset="2"/>
            </a:endParaRPr>
          </a:p>
          <a:p>
            <a:r>
              <a:rPr lang="en-GB" b="1" dirty="0" err="1"/>
              <a:t>Calcul</a:t>
            </a:r>
            <a:r>
              <a:rPr lang="en-GB" b="1" dirty="0"/>
              <a:t> du score</a:t>
            </a:r>
          </a:p>
          <a:p>
            <a:endParaRPr lang="en-GB" b="1" dirty="0"/>
          </a:p>
          <a:p>
            <a:r>
              <a:rPr lang="en-GB" b="1" dirty="0" err="1"/>
              <a:t>Accès</a:t>
            </a:r>
            <a:r>
              <a:rPr lang="en-GB" b="1" dirty="0"/>
              <a:t> aux coefficients du </a:t>
            </a:r>
            <a:r>
              <a:rPr lang="en-GB" b="1" dirty="0" err="1"/>
              <a:t>modèle</a:t>
            </a:r>
            <a:endParaRPr lang="en-GB" b="1" dirty="0"/>
          </a:p>
          <a:p>
            <a:endParaRPr lang="en-GB" b="1" dirty="0"/>
          </a:p>
          <a:p>
            <a:r>
              <a:rPr lang="en-GB" b="1" strike="sngStrike" dirty="0"/>
              <a:t>Gestion des outliers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74F27-6001-E185-F20F-B1F318781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034" y="1314154"/>
            <a:ext cx="5268060" cy="42296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E07D73-ACAF-7562-C697-BA2E4AA3652B}"/>
              </a:ext>
            </a:extLst>
          </p:cNvPr>
          <p:cNvSpPr txBox="1"/>
          <p:nvPr/>
        </p:nvSpPr>
        <p:spPr>
          <a:xfrm>
            <a:off x="11756566" y="6370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5846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D8042-09F3-52B5-EC8C-9376E620A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A88C7D-1C21-C422-CA24-C5D46461D2F7}"/>
              </a:ext>
            </a:extLst>
          </p:cNvPr>
          <p:cNvSpPr txBox="1"/>
          <p:nvPr/>
        </p:nvSpPr>
        <p:spPr>
          <a:xfrm>
            <a:off x="235670" y="75414"/>
            <a:ext cx="2659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rial Black" panose="020B0A04020102020204" pitchFamily="34" charset="0"/>
              </a:rPr>
              <a:t>2. TOY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0F646-F0BD-EC5D-E71D-C1E5ED18F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285" y="2174269"/>
            <a:ext cx="4686954" cy="3334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7450E0-5C9C-DDDD-EBEB-EFA55802B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565" y="2383848"/>
            <a:ext cx="4353533" cy="31246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497432-17E5-6A81-A438-ADED8B27D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47031"/>
            <a:ext cx="12192000" cy="12309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6C91A1-7863-110B-4DA9-4AEAD14F1FED}"/>
              </a:ext>
            </a:extLst>
          </p:cNvPr>
          <p:cNvSpPr txBox="1"/>
          <p:nvPr/>
        </p:nvSpPr>
        <p:spPr>
          <a:xfrm>
            <a:off x="1470581" y="5797485"/>
            <a:ext cx="493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 err="1">
                <a:sym typeface="Wingdings" panose="05000000000000000000" pitchFamily="2" charset="2"/>
              </a:rPr>
              <a:t>Vérification</a:t>
            </a:r>
            <a:r>
              <a:rPr lang="en-GB" dirty="0">
                <a:sym typeface="Wingdings" panose="05000000000000000000" pitchFamily="2" charset="2"/>
              </a:rPr>
              <a:t> du bon </a:t>
            </a:r>
            <a:r>
              <a:rPr lang="en-GB" dirty="0" err="1">
                <a:sym typeface="Wingdings" panose="05000000000000000000" pitchFamily="2" charset="2"/>
              </a:rPr>
              <a:t>fonctionnement</a:t>
            </a:r>
            <a:r>
              <a:rPr lang="en-GB" dirty="0">
                <a:sym typeface="Wingdings" panose="05000000000000000000" pitchFamily="2" charset="2"/>
              </a:rPr>
              <a:t> de la </a:t>
            </a:r>
            <a:r>
              <a:rPr lang="en-GB" dirty="0" err="1">
                <a:sym typeface="Wingdings" panose="05000000000000000000" pitchFamily="2" charset="2"/>
              </a:rPr>
              <a:t>classe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252AB9-8158-C796-D7B2-D38DA8A15239}"/>
              </a:ext>
            </a:extLst>
          </p:cNvPr>
          <p:cNvSpPr txBox="1"/>
          <p:nvPr/>
        </p:nvSpPr>
        <p:spPr>
          <a:xfrm>
            <a:off x="11756566" y="6370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6127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2BB3E-A859-0870-2547-ED693B7C6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C5EB998-F0A0-B186-11F9-DB11970363E2}"/>
              </a:ext>
            </a:extLst>
          </p:cNvPr>
          <p:cNvSpPr txBox="1"/>
          <p:nvPr/>
        </p:nvSpPr>
        <p:spPr>
          <a:xfrm>
            <a:off x="235670" y="75414"/>
            <a:ext cx="5031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rial Black" panose="020B0A04020102020204" pitchFamily="34" charset="0"/>
              </a:rPr>
              <a:t>3. Fuel Consumption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456446-BF22-1D60-DD58-F5D43B9DE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041" y="1765169"/>
            <a:ext cx="11107918" cy="26010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748E02-7891-1835-135E-BF440ECC7910}"/>
              </a:ext>
            </a:extLst>
          </p:cNvPr>
          <p:cNvSpPr txBox="1"/>
          <p:nvPr/>
        </p:nvSpPr>
        <p:spPr>
          <a:xfrm>
            <a:off x="542041" y="4407765"/>
            <a:ext cx="24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1067 rows × 13 columns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5D3844-4F80-5623-1750-34B7C46CE51F}"/>
              </a:ext>
            </a:extLst>
          </p:cNvPr>
          <p:cNvSpPr txBox="1"/>
          <p:nvPr/>
        </p:nvSpPr>
        <p:spPr>
          <a:xfrm>
            <a:off x="669303" y="5071621"/>
            <a:ext cx="74724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/>
              <a:t>Première étape: </a:t>
            </a:r>
            <a:r>
              <a:rPr lang="en-GB" dirty="0"/>
              <a:t>Selection des variables </a:t>
            </a:r>
            <a:r>
              <a:rPr lang="en-GB" dirty="0" err="1"/>
              <a:t>explicatives</a:t>
            </a: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Retire les données </a:t>
            </a:r>
            <a:r>
              <a:rPr lang="en-GB" dirty="0" err="1">
                <a:sym typeface="Wingdings" panose="05000000000000000000" pitchFamily="2" charset="2"/>
              </a:rPr>
              <a:t>textuelles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comme</a:t>
            </a:r>
            <a:r>
              <a:rPr lang="en-GB" dirty="0">
                <a:sym typeface="Wingdings" panose="05000000000000000000" pitchFamily="2" charset="2"/>
              </a:rPr>
              <a:t> MAKE, MODEL &amp; VEHICLE CLASS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MODELYEAR: pas utile dans </a:t>
            </a:r>
            <a:r>
              <a:rPr lang="en-GB" dirty="0" err="1">
                <a:sym typeface="Wingdings" panose="05000000000000000000" pitchFamily="2" charset="2"/>
              </a:rPr>
              <a:t>notre</a:t>
            </a:r>
            <a:r>
              <a:rPr lang="en-GB" dirty="0">
                <a:sym typeface="Wingdings" panose="05000000000000000000" pitchFamily="2" charset="2"/>
              </a:rPr>
              <a:t> étude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1FEBD-4C74-7D38-F8D7-E916CFBBE23A}"/>
              </a:ext>
            </a:extLst>
          </p:cNvPr>
          <p:cNvSpPr txBox="1"/>
          <p:nvPr/>
        </p:nvSpPr>
        <p:spPr>
          <a:xfrm>
            <a:off x="453708" y="663745"/>
            <a:ext cx="93705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 err="1"/>
              <a:t>Problème</a:t>
            </a:r>
            <a:r>
              <a:rPr lang="en-GB" b="1" u="sng" dirty="0"/>
              <a:t> à </a:t>
            </a:r>
            <a:r>
              <a:rPr lang="en-GB" b="1" u="sng" dirty="0" err="1"/>
              <a:t>résoudre</a:t>
            </a:r>
            <a:r>
              <a:rPr lang="en-GB" b="1" u="sng" dirty="0"/>
              <a:t>:</a:t>
            </a:r>
          </a:p>
          <a:p>
            <a:r>
              <a:rPr lang="en-GB" b="1" dirty="0">
                <a:sym typeface="Wingdings" panose="05000000000000000000" pitchFamily="2" charset="2"/>
              </a:rPr>
              <a:t> Point de </a:t>
            </a:r>
            <a:r>
              <a:rPr lang="en-GB" b="1" dirty="0" err="1">
                <a:sym typeface="Wingdings" panose="05000000000000000000" pitchFamily="2" charset="2"/>
              </a:rPr>
              <a:t>vue</a:t>
            </a:r>
            <a:r>
              <a:rPr lang="en-GB" b="1" dirty="0">
                <a:sym typeface="Wingdings" panose="05000000000000000000" pitchFamily="2" charset="2"/>
              </a:rPr>
              <a:t> d’un </a:t>
            </a:r>
            <a:r>
              <a:rPr lang="en-GB" b="1" dirty="0" err="1">
                <a:sym typeface="Wingdings" panose="05000000000000000000" pitchFamily="2" charset="2"/>
              </a:rPr>
              <a:t>régulateur</a:t>
            </a:r>
            <a:r>
              <a:rPr lang="en-GB" b="1" dirty="0">
                <a:sym typeface="Wingdings" panose="05000000000000000000" pitchFamily="2" charset="2"/>
              </a:rPr>
              <a:t> </a:t>
            </a:r>
            <a:r>
              <a:rPr lang="en-GB" b="1" dirty="0" err="1">
                <a:sym typeface="Wingdings" panose="05000000000000000000" pitchFamily="2" charset="2"/>
              </a:rPr>
              <a:t>Crit’Air</a:t>
            </a:r>
            <a:endParaRPr lang="en-GB" b="1" dirty="0"/>
          </a:p>
          <a:p>
            <a:r>
              <a:rPr lang="en-GB" dirty="0">
                <a:solidFill>
                  <a:srgbClr val="00B0F0"/>
                </a:solidFill>
                <a:sym typeface="Wingdings" panose="05000000000000000000" pitchFamily="2" charset="2"/>
              </a:rPr>
              <a:t> </a:t>
            </a:r>
            <a:r>
              <a:rPr lang="en-GB" dirty="0" err="1">
                <a:solidFill>
                  <a:srgbClr val="00B0F0"/>
                </a:solidFill>
                <a:sym typeface="Wingdings" panose="05000000000000000000" pitchFamily="2" charset="2"/>
              </a:rPr>
              <a:t>Peut</a:t>
            </a:r>
            <a:r>
              <a:rPr lang="en-GB" dirty="0">
                <a:solidFill>
                  <a:srgbClr val="00B0F0"/>
                </a:solidFill>
                <a:sym typeface="Wingdings" panose="05000000000000000000" pitchFamily="2" charset="2"/>
              </a:rPr>
              <a:t>-on </a:t>
            </a:r>
            <a:r>
              <a:rPr lang="en-GB" dirty="0" err="1">
                <a:solidFill>
                  <a:srgbClr val="00B0F0"/>
                </a:solidFill>
                <a:sym typeface="Wingdings" panose="05000000000000000000" pitchFamily="2" charset="2"/>
              </a:rPr>
              <a:t>prédire</a:t>
            </a:r>
            <a:r>
              <a:rPr lang="en-GB" dirty="0">
                <a:solidFill>
                  <a:srgbClr val="00B0F0"/>
                </a:solidFill>
                <a:sym typeface="Wingdings" panose="05000000000000000000" pitchFamily="2" charset="2"/>
              </a:rPr>
              <a:t> les </a:t>
            </a:r>
            <a:r>
              <a:rPr lang="en-GB" dirty="0" err="1">
                <a:solidFill>
                  <a:srgbClr val="00B0F0"/>
                </a:solidFill>
                <a:sym typeface="Wingdings" panose="05000000000000000000" pitchFamily="2" charset="2"/>
              </a:rPr>
              <a:t>émissions</a:t>
            </a:r>
            <a:r>
              <a:rPr lang="en-GB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GB" dirty="0" err="1">
                <a:solidFill>
                  <a:srgbClr val="00B0F0"/>
                </a:solidFill>
                <a:sym typeface="Wingdings" panose="05000000000000000000" pitchFamily="2" charset="2"/>
              </a:rPr>
              <a:t>moyennes</a:t>
            </a:r>
            <a:r>
              <a:rPr lang="en-GB" dirty="0">
                <a:solidFill>
                  <a:srgbClr val="00B0F0"/>
                </a:solidFill>
                <a:sym typeface="Wingdings" panose="05000000000000000000" pitchFamily="2" charset="2"/>
              </a:rPr>
              <a:t> d’un </a:t>
            </a:r>
            <a:r>
              <a:rPr lang="en-GB" dirty="0" err="1">
                <a:solidFill>
                  <a:srgbClr val="00B0F0"/>
                </a:solidFill>
                <a:sym typeface="Wingdings" panose="05000000000000000000" pitchFamily="2" charset="2"/>
              </a:rPr>
              <a:t>véhicule</a:t>
            </a:r>
            <a:r>
              <a:rPr lang="en-GB" dirty="0">
                <a:solidFill>
                  <a:srgbClr val="00B0F0"/>
                </a:solidFill>
                <a:sym typeface="Wingdings" panose="05000000000000000000" pitchFamily="2" charset="2"/>
              </a:rPr>
              <a:t> à </a:t>
            </a:r>
            <a:r>
              <a:rPr lang="en-GB" dirty="0" err="1">
                <a:solidFill>
                  <a:srgbClr val="00B0F0"/>
                </a:solidFill>
                <a:sym typeface="Wingdings" panose="05000000000000000000" pitchFamily="2" charset="2"/>
              </a:rPr>
              <a:t>partir</a:t>
            </a:r>
            <a:r>
              <a:rPr lang="en-GB" dirty="0">
                <a:solidFill>
                  <a:srgbClr val="00B0F0"/>
                </a:solidFill>
                <a:sym typeface="Wingdings" panose="05000000000000000000" pitchFamily="2" charset="2"/>
              </a:rPr>
              <a:t> de </a:t>
            </a:r>
            <a:r>
              <a:rPr lang="en-GB" dirty="0" err="1">
                <a:solidFill>
                  <a:srgbClr val="00B0F0"/>
                </a:solidFill>
                <a:sym typeface="Wingdings" panose="05000000000000000000" pitchFamily="2" charset="2"/>
              </a:rPr>
              <a:t>ses</a:t>
            </a:r>
            <a:r>
              <a:rPr lang="en-GB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GB" dirty="0" err="1">
                <a:solidFill>
                  <a:srgbClr val="00B0F0"/>
                </a:solidFill>
                <a:sym typeface="Wingdings" panose="05000000000000000000" pitchFamily="2" charset="2"/>
              </a:rPr>
              <a:t>caractéristiques</a:t>
            </a:r>
            <a:r>
              <a:rPr lang="en-GB" dirty="0">
                <a:solidFill>
                  <a:srgbClr val="00B0F0"/>
                </a:solidFill>
                <a:sym typeface="Wingdings" panose="05000000000000000000" pitchFamily="2" charset="2"/>
              </a:rPr>
              <a:t> </a:t>
            </a:r>
            <a:r>
              <a:rPr lang="en-GB" dirty="0" err="1">
                <a:solidFill>
                  <a:srgbClr val="00B0F0"/>
                </a:solidFill>
                <a:sym typeface="Wingdings" panose="05000000000000000000" pitchFamily="2" charset="2"/>
              </a:rPr>
              <a:t>moteur</a:t>
            </a:r>
            <a:r>
              <a:rPr lang="en-GB" dirty="0">
                <a:solidFill>
                  <a:srgbClr val="00B0F0"/>
                </a:solidFill>
                <a:sym typeface="Wingdings" panose="05000000000000000000" pitchFamily="2" charset="2"/>
              </a:rPr>
              <a:t> ?</a:t>
            </a:r>
            <a:endParaRPr lang="en-GB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23F37D-AE81-1573-5E5B-74B8DF09C402}"/>
              </a:ext>
            </a:extLst>
          </p:cNvPr>
          <p:cNvSpPr txBox="1"/>
          <p:nvPr/>
        </p:nvSpPr>
        <p:spPr>
          <a:xfrm>
            <a:off x="11756566" y="6370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791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E5BED-29E0-B104-7ED4-E3303479E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58FC27-7406-C29B-1CB5-C1E6513335A0}"/>
              </a:ext>
            </a:extLst>
          </p:cNvPr>
          <p:cNvSpPr txBox="1"/>
          <p:nvPr/>
        </p:nvSpPr>
        <p:spPr>
          <a:xfrm>
            <a:off x="235670" y="75414"/>
            <a:ext cx="7339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rial Black" panose="020B0A04020102020204" pitchFamily="34" charset="0"/>
              </a:rPr>
              <a:t>3.1. Exploration et </a:t>
            </a:r>
            <a:r>
              <a:rPr lang="en-GB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Nettoyage</a:t>
            </a:r>
            <a:r>
              <a:rPr lang="en-GB" sz="2400" dirty="0">
                <a:solidFill>
                  <a:schemeClr val="bg1"/>
                </a:solidFill>
                <a:latin typeface="Arial Black" panose="020B0A04020102020204" pitchFamily="34" charset="0"/>
              </a:rPr>
              <a:t> des données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8F4FC3-4781-BA23-2EDE-C1FE0F436EA3}"/>
              </a:ext>
            </a:extLst>
          </p:cNvPr>
          <p:cNvSpPr txBox="1"/>
          <p:nvPr/>
        </p:nvSpPr>
        <p:spPr>
          <a:xfrm>
            <a:off x="7409470" y="868452"/>
            <a:ext cx="44463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Forte </a:t>
            </a:r>
            <a:r>
              <a:rPr lang="en-GB" dirty="0" err="1"/>
              <a:t>corrélation</a:t>
            </a:r>
            <a:r>
              <a:rPr lang="en-GB" dirty="0"/>
              <a:t> entre variables </a:t>
            </a:r>
            <a:r>
              <a:rPr lang="en-GB" dirty="0" err="1"/>
              <a:t>explicatives</a:t>
            </a:r>
            <a:r>
              <a:rPr lang="en-GB" dirty="0"/>
              <a:t> et target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 err="1">
                <a:sym typeface="Wingdings" panose="05000000000000000000" pitchFamily="2" charset="2"/>
              </a:rPr>
              <a:t>Modèle</a:t>
            </a:r>
            <a:r>
              <a:rPr lang="en-GB" dirty="0">
                <a:sym typeface="Wingdings" panose="05000000000000000000" pitchFamily="2" charset="2"/>
              </a:rPr>
              <a:t> de regression </a:t>
            </a:r>
            <a:r>
              <a:rPr lang="en-GB" dirty="0" err="1">
                <a:sym typeface="Wingdings" panose="05000000000000000000" pitchFamily="2" charset="2"/>
              </a:rPr>
              <a:t>linéaire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approprié</a:t>
            </a:r>
            <a:endParaRPr lang="en-GB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Range de </a:t>
            </a:r>
            <a:r>
              <a:rPr lang="en-GB" dirty="0" err="1">
                <a:sym typeface="Wingdings" panose="05000000000000000000" pitchFamily="2" charset="2"/>
              </a:rPr>
              <a:t>valeurs</a:t>
            </a:r>
            <a:r>
              <a:rPr lang="en-GB" dirty="0">
                <a:sym typeface="Wingdings" panose="05000000000000000000" pitchFamily="2" charset="2"/>
              </a:rPr>
              <a:t> très </a:t>
            </a:r>
            <a:r>
              <a:rPr lang="en-GB" dirty="0" err="1">
                <a:sym typeface="Wingdings" panose="05000000000000000000" pitchFamily="2" charset="2"/>
              </a:rPr>
              <a:t>différentes</a:t>
            </a:r>
            <a:endParaRPr lang="en-GB" dirty="0">
              <a:sym typeface="Wingdings" panose="05000000000000000000" pitchFamily="2" charset="2"/>
            </a:endParaRPr>
          </a:p>
          <a:p>
            <a:r>
              <a:rPr lang="en-GB" dirty="0">
                <a:sym typeface="Wingdings" panose="05000000000000000000" pitchFamily="2" charset="2"/>
              </a:rPr>
              <a:t> Normalisation </a:t>
            </a:r>
            <a:r>
              <a:rPr lang="en-GB" dirty="0" err="1">
                <a:sym typeface="Wingdings" panose="05000000000000000000" pitchFamily="2" charset="2"/>
              </a:rPr>
              <a:t>devrait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apporter</a:t>
            </a:r>
            <a:r>
              <a:rPr lang="en-GB" dirty="0">
                <a:sym typeface="Wingdings" panose="05000000000000000000" pitchFamily="2" charset="2"/>
              </a:rPr>
              <a:t> de bons </a:t>
            </a:r>
            <a:r>
              <a:rPr lang="en-GB" dirty="0" err="1">
                <a:sym typeface="Wingdings" panose="05000000000000000000" pitchFamily="2" charset="2"/>
              </a:rPr>
              <a:t>résultats</a:t>
            </a:r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A61D6F-7E8F-A4C6-22DF-798AD1FEB376}"/>
              </a:ext>
            </a:extLst>
          </p:cNvPr>
          <p:cNvGrpSpPr/>
          <p:nvPr/>
        </p:nvGrpSpPr>
        <p:grpSpPr>
          <a:xfrm>
            <a:off x="336221" y="868452"/>
            <a:ext cx="5401999" cy="4527110"/>
            <a:chOff x="336221" y="868452"/>
            <a:chExt cx="5401999" cy="452711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00226BC-455B-9C19-90A6-534A6DCC44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21" y="868452"/>
              <a:ext cx="5401999" cy="452711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90D2EDA-E89B-680D-F2DD-A970CDE1C92E}"/>
                </a:ext>
              </a:extLst>
            </p:cNvPr>
            <p:cNvSpPr/>
            <p:nvPr/>
          </p:nvSpPr>
          <p:spPr>
            <a:xfrm>
              <a:off x="1095298" y="3216897"/>
              <a:ext cx="3883843" cy="41022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F310C39A-702E-A283-21C8-2D9AFFF14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23" y="5140312"/>
            <a:ext cx="6881567" cy="11378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85E019-6255-C619-13F9-6C7498BC5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599" y="3047291"/>
            <a:ext cx="3635805" cy="32308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201117-CB8A-D842-4F48-B8C79C037E37}"/>
              </a:ext>
            </a:extLst>
          </p:cNvPr>
          <p:cNvSpPr txBox="1"/>
          <p:nvPr/>
        </p:nvSpPr>
        <p:spPr>
          <a:xfrm>
            <a:off x="11756566" y="6370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30837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98910-7D80-0B18-6247-619465992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32C138-23EB-6430-6276-D0A925C7CA3B}"/>
              </a:ext>
            </a:extLst>
          </p:cNvPr>
          <p:cNvSpPr txBox="1"/>
          <p:nvPr/>
        </p:nvSpPr>
        <p:spPr>
          <a:xfrm>
            <a:off x="235670" y="75414"/>
            <a:ext cx="4723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rial Black" panose="020B0A04020102020204" pitchFamily="34" charset="0"/>
              </a:rPr>
              <a:t>3.2. </a:t>
            </a:r>
            <a:r>
              <a:rPr lang="en-GB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Résultats</a:t>
            </a:r>
            <a:r>
              <a:rPr lang="en-GB" sz="2400" dirty="0">
                <a:solidFill>
                  <a:schemeClr val="bg1"/>
                </a:solidFill>
                <a:latin typeface="Arial Black" panose="020B0A04020102020204" pitchFamily="34" charset="0"/>
              </a:rPr>
              <a:t> des </a:t>
            </a:r>
            <a:r>
              <a:rPr lang="en-GB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modèles</a:t>
            </a:r>
            <a:endParaRPr lang="en-GB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5AB17D-5944-21BB-8F0E-BFAF12908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8836"/>
            <a:ext cx="7833360" cy="19333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D2FF22-3815-5598-329E-ECAF05BB1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85383"/>
            <a:ext cx="7833360" cy="19863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FD6769-AE6F-66FF-289E-7F9FD0169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13628"/>
            <a:ext cx="7833360" cy="19443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8B3AB2D-FE73-F324-4683-6956DCAA0D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3360" y="4000066"/>
            <a:ext cx="4358640" cy="7249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1D3F17-6BDC-7B01-910E-84D615F48A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3361" y="1871822"/>
            <a:ext cx="4358640" cy="72944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BA1F1B1-7AB2-A771-FD43-50CB8A46F5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3360" y="6055878"/>
            <a:ext cx="4358640" cy="79654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093C68B-7F04-09B1-F227-726EEA5C3553}"/>
              </a:ext>
            </a:extLst>
          </p:cNvPr>
          <p:cNvSpPr txBox="1"/>
          <p:nvPr/>
        </p:nvSpPr>
        <p:spPr>
          <a:xfrm>
            <a:off x="8549640" y="960120"/>
            <a:ext cx="2742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Régression</a:t>
            </a:r>
            <a:r>
              <a:rPr lang="en-GB" b="1" dirty="0"/>
              <a:t> </a:t>
            </a:r>
            <a:r>
              <a:rPr lang="en-GB" b="1" dirty="0" err="1"/>
              <a:t>linéaire</a:t>
            </a:r>
            <a:r>
              <a:rPr lang="en-GB" b="1" dirty="0"/>
              <a:t> SIMPLE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A4E6DD-7ACF-D92B-A841-32D06D1A5C7A}"/>
              </a:ext>
            </a:extLst>
          </p:cNvPr>
          <p:cNvSpPr txBox="1"/>
          <p:nvPr/>
        </p:nvSpPr>
        <p:spPr>
          <a:xfrm>
            <a:off x="8549640" y="3059668"/>
            <a:ext cx="3094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Régression</a:t>
            </a:r>
            <a:r>
              <a:rPr lang="en-GB" b="1" dirty="0"/>
              <a:t> </a:t>
            </a:r>
            <a:r>
              <a:rPr lang="en-GB" b="1" dirty="0" err="1"/>
              <a:t>linéaire</a:t>
            </a:r>
            <a:r>
              <a:rPr lang="en-GB" b="1" dirty="0"/>
              <a:t> </a:t>
            </a:r>
            <a:r>
              <a:rPr lang="en-GB" b="1" dirty="0" err="1"/>
              <a:t>régularisée</a:t>
            </a:r>
            <a:endParaRPr lang="en-GB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2D9502-7851-2D7A-F8BA-F6E672ADB361}"/>
              </a:ext>
            </a:extLst>
          </p:cNvPr>
          <p:cNvSpPr txBox="1"/>
          <p:nvPr/>
        </p:nvSpPr>
        <p:spPr>
          <a:xfrm>
            <a:off x="8549640" y="5296081"/>
            <a:ext cx="294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Régression</a:t>
            </a:r>
            <a:r>
              <a:rPr lang="en-GB" b="1" dirty="0"/>
              <a:t> </a:t>
            </a:r>
            <a:r>
              <a:rPr lang="en-GB" b="1" dirty="0" err="1"/>
              <a:t>linéaire</a:t>
            </a:r>
            <a:r>
              <a:rPr lang="en-GB" b="1" dirty="0"/>
              <a:t> </a:t>
            </a:r>
            <a:r>
              <a:rPr lang="en-GB" b="1" dirty="0" err="1"/>
              <a:t>pénalisée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0256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D340D-46E9-7803-90D0-61144850E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75653BD-6EE8-3F78-AAA1-C26F1F4F8D82}"/>
              </a:ext>
            </a:extLst>
          </p:cNvPr>
          <p:cNvSpPr txBox="1"/>
          <p:nvPr/>
        </p:nvSpPr>
        <p:spPr>
          <a:xfrm>
            <a:off x="235670" y="75414"/>
            <a:ext cx="2757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Arial Black" panose="020B0A04020102020204" pitchFamily="34" charset="0"/>
              </a:rPr>
              <a:t>3.3. Conclusion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E05B70-D818-0280-9C5E-95AC85A65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439" y="1931614"/>
            <a:ext cx="4561115" cy="33151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360152-7041-5F7C-6194-215A2995C070}"/>
              </a:ext>
            </a:extLst>
          </p:cNvPr>
          <p:cNvSpPr txBox="1"/>
          <p:nvPr/>
        </p:nvSpPr>
        <p:spPr>
          <a:xfrm>
            <a:off x="235670" y="1813560"/>
            <a:ext cx="56239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Performances </a:t>
            </a:r>
            <a:r>
              <a:rPr lang="en-GB" b="1" dirty="0" err="1"/>
              <a:t>mitigées</a:t>
            </a:r>
            <a:endParaRPr lang="en-GB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Pas </a:t>
            </a:r>
            <a:r>
              <a:rPr lang="en-GB" dirty="0" err="1">
                <a:sym typeface="Wingdings" panose="05000000000000000000" pitchFamily="2" charset="2"/>
              </a:rPr>
              <a:t>d’amélioration</a:t>
            </a:r>
            <a:r>
              <a:rPr lang="en-GB" dirty="0">
                <a:sym typeface="Wingdings" panose="05000000000000000000" pitchFamily="2" charset="2"/>
              </a:rPr>
              <a:t> avec standardisation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Contraire aux </a:t>
            </a:r>
            <a:r>
              <a:rPr lang="en-GB" dirty="0" err="1">
                <a:sym typeface="Wingdings" panose="05000000000000000000" pitchFamily="2" charset="2"/>
              </a:rPr>
              <a:t>attentes</a:t>
            </a:r>
            <a:endParaRPr lang="en-GB" dirty="0"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à"/>
            </a:pPr>
            <a:endParaRPr lang="en-GB" dirty="0"/>
          </a:p>
          <a:p>
            <a:r>
              <a:rPr lang="en-GB" b="1" dirty="0"/>
              <a:t>Relation </a:t>
            </a:r>
            <a:r>
              <a:rPr lang="en-GB" b="1" dirty="0" err="1"/>
              <a:t>effectivement</a:t>
            </a:r>
            <a:r>
              <a:rPr lang="en-GB" b="1" dirty="0"/>
              <a:t> </a:t>
            </a:r>
            <a:r>
              <a:rPr lang="en-GB" b="1" dirty="0" err="1"/>
              <a:t>linéaire</a:t>
            </a:r>
            <a:endParaRPr lang="en-GB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>
                <a:sym typeface="Wingdings" panose="05000000000000000000" pitchFamily="2" charset="2"/>
              </a:rPr>
              <a:t>R² </a:t>
            </a:r>
            <a:r>
              <a:rPr lang="en-GB" dirty="0" err="1">
                <a:sym typeface="Wingdings" panose="05000000000000000000" pitchFamily="2" charset="2"/>
              </a:rPr>
              <a:t>élevé</a:t>
            </a:r>
            <a:endParaRPr lang="en-GB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GB" dirty="0" err="1">
                <a:sym typeface="Wingdings" panose="05000000000000000000" pitchFamily="2" charset="2"/>
              </a:rPr>
              <a:t>Erreur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faible</a:t>
            </a:r>
            <a:r>
              <a:rPr lang="en-GB" dirty="0">
                <a:sym typeface="Wingdings" panose="05000000000000000000" pitchFamily="2" charset="2"/>
              </a:rPr>
              <a:t>, </a:t>
            </a:r>
            <a:r>
              <a:rPr lang="en-GB" dirty="0" err="1">
                <a:sym typeface="Wingdings" panose="05000000000000000000" pitchFamily="2" charset="2"/>
              </a:rPr>
              <a:t>autour</a:t>
            </a:r>
            <a:r>
              <a:rPr lang="en-GB" dirty="0">
                <a:sym typeface="Wingdings" panose="05000000000000000000" pitchFamily="2" charset="2"/>
              </a:rPr>
              <a:t> des 5%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GB" dirty="0">
              <a:sym typeface="Wingdings" panose="05000000000000000000" pitchFamily="2" charset="2"/>
            </a:endParaRPr>
          </a:p>
          <a:p>
            <a:r>
              <a:rPr lang="en-GB" b="1" dirty="0">
                <a:sym typeface="Wingdings" panose="05000000000000000000" pitchFamily="2" charset="2"/>
              </a:rPr>
              <a:t>Pour </a:t>
            </a:r>
            <a:r>
              <a:rPr lang="en-GB" b="1" dirty="0" err="1">
                <a:sym typeface="Wingdings" panose="05000000000000000000" pitchFamily="2" charset="2"/>
              </a:rPr>
              <a:t>aller</a:t>
            </a:r>
            <a:r>
              <a:rPr lang="en-GB" b="1" dirty="0">
                <a:sym typeface="Wingdings" panose="05000000000000000000" pitchFamily="2" charset="2"/>
              </a:rPr>
              <a:t> plus loin</a:t>
            </a:r>
          </a:p>
          <a:p>
            <a:r>
              <a:rPr lang="en-GB" dirty="0">
                <a:sym typeface="Wingdings" panose="05000000000000000000" pitchFamily="2" charset="2"/>
              </a:rPr>
              <a:t> Feature Engineering car variables </a:t>
            </a:r>
            <a:r>
              <a:rPr lang="en-GB" dirty="0" err="1">
                <a:sym typeface="Wingdings" panose="05000000000000000000" pitchFamily="2" charset="2"/>
              </a:rPr>
              <a:t>explicatives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corrélées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34D59-5486-1DD0-E774-B3A263B0971F}"/>
              </a:ext>
            </a:extLst>
          </p:cNvPr>
          <p:cNvSpPr txBox="1"/>
          <p:nvPr/>
        </p:nvSpPr>
        <p:spPr>
          <a:xfrm>
            <a:off x="11756566" y="6370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chemeClr val="bg1"/>
                </a:solidFill>
              </a:rPr>
              <a:t>7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293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234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Clément PEILLON</dc:creator>
  <cp:lastModifiedBy>Clément PEILLON</cp:lastModifiedBy>
  <cp:revision>18</cp:revision>
  <dcterms:created xsi:type="dcterms:W3CDTF">2025-01-22T19:07:02Z</dcterms:created>
  <dcterms:modified xsi:type="dcterms:W3CDTF">2025-01-24T10:48:44Z</dcterms:modified>
</cp:coreProperties>
</file>