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505" r:id="rId2"/>
    <p:sldId id="508" r:id="rId3"/>
    <p:sldId id="495" r:id="rId4"/>
    <p:sldId id="509" r:id="rId5"/>
    <p:sldId id="498" r:id="rId6"/>
    <p:sldId id="504" r:id="rId7"/>
    <p:sldId id="510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3" clrIdx="0">
    <p:extLst>
      <p:ext uri="{19B8F6BF-5375-455C-9EA6-DF929625EA0E}">
        <p15:presenceInfo xmlns:p15="http://schemas.microsoft.com/office/powerpoint/2012/main" userId=" " providerId="None"/>
      </p:ext>
    </p:extLst>
  </p:cmAuthor>
  <p:cmAuthor id="2" name="Berg, Joan" initials="BJ" lastIdx="2" clrIdx="1">
    <p:extLst>
      <p:ext uri="{19B8F6BF-5375-455C-9EA6-DF929625EA0E}">
        <p15:presenceInfo xmlns:p15="http://schemas.microsoft.com/office/powerpoint/2012/main" userId="S::JoanBerg@ToppanMerrillLLC.com::cb66f75e-c1b6-42a6-987b-c34b33e63c8f" providerId="AD"/>
      </p:ext>
    </p:extLst>
  </p:cmAuthor>
  <p:cmAuthor id="3" name="Wavrin, Shelly" initials="WS" lastIdx="5" clrIdx="2">
    <p:extLst>
      <p:ext uri="{19B8F6BF-5375-455C-9EA6-DF929625EA0E}">
        <p15:presenceInfo xmlns:p15="http://schemas.microsoft.com/office/powerpoint/2012/main" userId="S::ShellyWavrin@ToppanMerrillLLC.com::7d863bb5-eba3-4a5d-8b2a-444f2ab0a5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46425A-E67D-48E6-976F-A2D76B6B5425}">
  <a:tblStyle styleId="{EC46425A-E67D-48E6-976F-A2D76B6B54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99" autoAdjust="0"/>
    <p:restoredTop sz="95101" autoAdjust="0"/>
  </p:normalViewPr>
  <p:slideViewPr>
    <p:cSldViewPr snapToGrid="0">
      <p:cViewPr varScale="1">
        <p:scale>
          <a:sx n="137" d="100"/>
          <a:sy n="137" d="100"/>
        </p:scale>
        <p:origin x="142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142E46-18B2-4B16-98A2-181A098299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25EBF6-CC84-4140-BA71-DE827A1A81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BA428-8FD1-4821-A99C-2219517C8322}" type="datetimeFigureOut">
              <a:rPr lang="en-US" smtClean="0"/>
              <a:t>9/14/2022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F4460-6982-463A-99AF-5E970347EC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BCEFC-9E1A-46C8-8060-6CAE94D7A6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614F7-D257-42BC-8960-20422EFF90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2142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1553279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A807F-87AF-4D37-BA3F-06E340C38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C6EA9-2554-4C7D-88AD-2CB2334B3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CF1A3-0BDA-401B-88D7-F537D679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803F2-C8CB-431C-9E2D-9778C3A16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F4BCA-2D7C-471E-B056-CBA15514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6D0A-74F0-4C84-97F9-82080BD5E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67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CDF8-8861-4FDA-8172-CBEF60E8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79C76-0398-46BF-974F-75F556D95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E993A-50F3-4479-AECC-D98EC4B7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AB029-44C8-4979-ABEC-08AF443F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64D78-16C8-4229-A1AE-85A8927F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6D0A-74F0-4C84-97F9-82080BD5E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3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FE9D14-F5FC-4AA1-9CC9-7E73950EB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E1317-42C6-4DB8-80A2-83852DEDE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3E45E-A76B-4A36-B39B-9BBE5A05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6B890-B65A-45E6-88AD-53D31762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0B6EB-B482-4E4A-85B7-1CBF576B4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6D0A-74F0-4C84-97F9-82080BD5E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5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D0D8E-5407-4565-A030-B9C42FE1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7B98D-0B72-4A3B-A899-A66F21E81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31841-AF8C-49A2-8D19-AFA7C6BA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337A4-6B8E-470E-8119-8ADDE8F2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526F3-27C5-4EB6-AE15-D298CB64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6D0A-74F0-4C84-97F9-82080BD5E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64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9A8B6-B7C7-44AD-81CD-1D8B95CE5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B5F2C-8E9C-47D6-86C2-9D701F061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CCC08-97EF-4E9B-B96D-EC57FE3DE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290B7-1364-43D2-9374-996E20C42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4CBB-B1C6-49EB-90F1-2961FD1F8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6D0A-74F0-4C84-97F9-82080BD5E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22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D2BE3-FDD1-49C9-B0C8-8F88F63E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C6DF-215C-4CCD-8302-8242C922B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7D0E0-DCF6-4FA6-9887-BAC61A6B6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91FC6-2D8C-42D7-B519-70715649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C20D8-F89E-4CAD-B558-7E5CF4BD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D1558-9BA9-4543-99B4-3FAEF64F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6D0A-74F0-4C84-97F9-82080BD5E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42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C84F-C04A-453B-85A7-7B59D797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B94CE-3800-4CF8-BFFA-9E1045104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1E54A-EDEA-4D37-9A94-88C49FD7F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AB0F23-E3A0-4CD3-AA85-BFC1551B6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3F4225-C19E-479A-ADFB-7A86442917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FACD0-7CA7-40AB-8992-DEB1330C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19CE4E-3F15-42FC-986C-4CE433D4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F05385-12DC-459D-BA2B-ECCB8672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6D0A-74F0-4C84-97F9-82080BD5E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59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E1E1A-F188-426A-B860-61CDDFBD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E923F-C5D6-4D3C-AE45-EF32404CA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6D29A-9354-4AF6-A345-18247660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60BAD-427A-4FD2-8AA4-405F77952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6D0A-74F0-4C84-97F9-82080BD5E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F3EAE2-39F8-4887-B38C-DAC78E449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234391-8C0E-450C-BA6C-835249A9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DE923-3BD9-466C-9516-C3D5DA00B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6D0A-74F0-4C84-97F9-82080BD5E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6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456F-4A0B-4AAB-9928-DDD5067F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6B5A9-42FD-42E9-9237-48B9F3BA8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0FB36-6909-4C8D-B0D9-793D6B651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56AF4-1F93-4655-9622-C9744E1D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2F1ED-CB53-4A0C-A40D-4A02A568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30E12-0B6F-42A1-9875-6B38F88E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6D0A-74F0-4C84-97F9-82080BD5E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15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C4B9-DCEB-493F-84F6-F73A133B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9F43CE-AFAA-49A2-B828-5D89989D8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753EA-CB20-49EC-BC28-F1B95C3C2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D396F-6C90-4E33-85ED-1D04F273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2C9AB-A483-44FE-83C0-741BBFE9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9E8F9-0315-4C7C-9082-EA444459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86D0A-74F0-4C84-97F9-82080BD5E6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19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AB7467-62C4-46BE-BF7D-40750AD10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3B735-7272-418B-96EA-47EC5D63C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6DE39-9C0C-4B8B-94BF-92E94BC67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66081-7BC4-422C-8A33-FC8D2FB15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8B8B4-EB2F-4152-82F1-06AEAD523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86D0A-74F0-4C84-97F9-82080BD5E64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602D48-678E-42C0-AADF-D81F236EC69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677891" y="4209074"/>
            <a:ext cx="1988992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07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776C26-0966-4544-9210-1C298232A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"/>
          <a:stretch/>
        </p:blipFill>
        <p:spPr>
          <a:xfrm>
            <a:off x="20" y="0"/>
            <a:ext cx="9143980" cy="51425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E6D2C-499D-4730-BC72-718B1FD4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2386D0A-74F0-4C84-97F9-82080BD5E649}" type="slidenum">
              <a:rPr lang="en-US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en-US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70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7F7AF4-72C6-4B71-9E40-53E8BFEF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5009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97DB7-042C-4256-AFAB-0A2A45103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98" y="354479"/>
            <a:ext cx="7886699" cy="6919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DQC Rules Approved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D1D0B-4ACF-4AF9-8846-144A58CDF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32" y="1615360"/>
            <a:ext cx="7791001" cy="248172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43EF9-7F3B-444D-8026-1398203E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2386D0A-74F0-4C84-97F9-82080BD5E649}" type="slidenum">
              <a:rPr lang="en-US" kern="1200"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kern="120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573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43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97DB7-042C-4256-AFAB-0A2A45103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18317"/>
            <a:ext cx="7886699" cy="699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DQC Errors – Analysis of Trends</a:t>
            </a:r>
            <a:endParaRPr lang="en-US" sz="3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43EF9-7F3B-444D-8026-1398203E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2386D0A-74F0-4C84-97F9-82080BD5E649}" type="slidenum">
              <a:rPr lang="en-US" kern="1200" smtClean="0"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kern="1200"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38C735-6839-494F-89EB-7A298A436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8" y="1576481"/>
            <a:ext cx="8077200" cy="254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7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43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97DB7-042C-4256-AFAB-0A2A45103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18316"/>
            <a:ext cx="7886699" cy="95434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DQC Errors – Analysis of Trends</a:t>
            </a:r>
            <a:br>
              <a:rPr lang="en-US" sz="2800" b="1" dirty="0">
                <a:solidFill>
                  <a:srgbClr val="FFFFFF"/>
                </a:solidFill>
              </a:rPr>
            </a:br>
            <a:br>
              <a:rPr lang="en-US" sz="2800" b="1" dirty="0">
                <a:solidFill>
                  <a:srgbClr val="FFFFFF"/>
                </a:solidFill>
              </a:rPr>
            </a:br>
            <a:r>
              <a:rPr lang="en-US" sz="2000" b="1" cap="none" dirty="0">
                <a:solidFill>
                  <a:schemeClr val="bg1"/>
                </a:solidFill>
                <a:cs typeface="Calibri" panose="020F0502020204030204" pitchFamily="34" charset="0"/>
              </a:rPr>
              <a:t>DQC Rules included in the DQC Rules Taxonomy</a:t>
            </a:r>
            <a:endParaRPr lang="en-US" sz="2000" b="1" kern="1200" dirty="0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43EF9-7F3B-444D-8026-1398203E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2386D0A-74F0-4C84-97F9-82080BD5E649}" type="slidenum">
              <a:rPr lang="en-US" kern="1200" smtClean="0"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kern="1200"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253A36-4D28-4E32-91B1-65AD52BD8884}"/>
              </a:ext>
            </a:extLst>
          </p:cNvPr>
          <p:cNvSpPr txBox="1"/>
          <p:nvPr/>
        </p:nvSpPr>
        <p:spPr>
          <a:xfrm>
            <a:off x="380449" y="1542575"/>
            <a:ext cx="7749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Significant quality improvement for all DQC Rules include in the DQCRT: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840EF8-1212-4CB9-B570-A6828A48F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31" y="1826210"/>
            <a:ext cx="8145838" cy="234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57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43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97DB7-042C-4256-AFAB-0A2A45103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18316"/>
            <a:ext cx="7886699" cy="9543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700" b="1" dirty="0">
                <a:solidFill>
                  <a:srgbClr val="FFFFFF"/>
                </a:solidFill>
              </a:rPr>
              <a:t>DQC Errors – Analysis of Trends</a:t>
            </a:r>
            <a:br>
              <a:rPr lang="en-US" sz="2700" b="1" dirty="0">
                <a:solidFill>
                  <a:srgbClr val="FFFFFF"/>
                </a:solidFill>
              </a:rPr>
            </a:br>
            <a:r>
              <a:rPr lang="en-US" sz="27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Top errors</a:t>
            </a:r>
            <a:endParaRPr lang="en-US" sz="3200" b="1" kern="1200" dirty="0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43EF9-7F3B-444D-8026-1398203E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2386D0A-74F0-4C84-97F9-82080BD5E649}" type="slidenum">
              <a:rPr lang="en-US" kern="1200" smtClean="0"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kern="1200"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603909-AD5D-4257-8AA7-28D5FA110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6" y="1654614"/>
            <a:ext cx="4217102" cy="16663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46D9B2-510F-4E75-930A-895D6320A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54614"/>
            <a:ext cx="4314824" cy="16663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8CAD03-4AD4-4124-9B29-69B23C9CD5C2}"/>
              </a:ext>
            </a:extLst>
          </p:cNvPr>
          <p:cNvSpPr txBox="1"/>
          <p:nvPr/>
        </p:nvSpPr>
        <p:spPr>
          <a:xfrm>
            <a:off x="485776" y="3412331"/>
            <a:ext cx="8536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Rules in “grey” appear in both periods.</a:t>
            </a:r>
          </a:p>
          <a:p>
            <a:r>
              <a:rPr lang="en-US" sz="1200" dirty="0">
                <a:latin typeface="+mn-lt"/>
              </a:rPr>
              <a:t>Rules in “yellow” </a:t>
            </a:r>
            <a:r>
              <a:rPr lang="en-US" sz="1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apply to the IFRS filings that are mostly submitted in Q1/Q2 each year.</a:t>
            </a:r>
          </a:p>
          <a:p>
            <a:r>
              <a:rPr lang="en-US" sz="1200" dirty="0">
                <a:latin typeface="+mn-lt"/>
                <a:cs typeface="Times New Roman" panose="02020603050405020304" pitchFamily="18" charset="0"/>
              </a:rPr>
              <a:t>Rules in “green” are included in DQC Rules Taxonomy.</a:t>
            </a:r>
            <a:r>
              <a:rPr lang="en-US" sz="12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816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43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97DB7-042C-4256-AFAB-0A2A45103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18316"/>
            <a:ext cx="7886699" cy="9543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DQC Errors – Analysis of Trends</a:t>
            </a:r>
            <a:br>
              <a:rPr lang="en-US" sz="2800" b="1" dirty="0">
                <a:solidFill>
                  <a:srgbClr val="FFFFFF"/>
                </a:solidFill>
              </a:rPr>
            </a:br>
            <a:r>
              <a:rPr lang="en-US" sz="2400" b="1" cap="none" dirty="0">
                <a:solidFill>
                  <a:schemeClr val="bg1"/>
                </a:solidFill>
                <a:cs typeface="Calibri" panose="020F0502020204030204" pitchFamily="34" charset="0"/>
              </a:rPr>
              <a:t>DQC_0080 Negative Values (IFRS)</a:t>
            </a:r>
            <a:r>
              <a:rPr lang="en-US" sz="2400" b="1" i="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endParaRPr lang="en-US" sz="2400" b="1" kern="1200" dirty="0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43EF9-7F3B-444D-8026-1398203E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2386D0A-74F0-4C84-97F9-82080BD5E649}" type="slidenum">
              <a:rPr lang="en-US" kern="1200" smtClean="0"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F33CFA-13D6-4BFA-9E71-5D95C22058F1}"/>
              </a:ext>
            </a:extLst>
          </p:cNvPr>
          <p:cNvSpPr txBox="1"/>
          <p:nvPr/>
        </p:nvSpPr>
        <p:spPr>
          <a:xfrm>
            <a:off x="324683" y="1506324"/>
            <a:ext cx="8508806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This rule became effective in May 2019.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+mj-lt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+mj-lt"/>
                <a:cs typeface="Calibri" panose="020F0502020204030204" pitchFamily="34" charset="0"/>
              </a:rPr>
              <a:t>Decrease in number of errors since the </a:t>
            </a:r>
          </a:p>
          <a:p>
            <a:r>
              <a:rPr lang="en-US" sz="1200" b="1" dirty="0">
                <a:latin typeface="+mj-lt"/>
                <a:cs typeface="Calibri" panose="020F0502020204030204" pitchFamily="34" charset="0"/>
              </a:rPr>
              <a:t>         first year of XBRL mandate on IFRS filings</a:t>
            </a:r>
          </a:p>
          <a:p>
            <a:endParaRPr lang="en-US" sz="1200" b="1" dirty="0">
              <a:latin typeface="+mj-lt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+mj-lt"/>
                <a:cs typeface="Calibri" panose="020F0502020204030204" pitchFamily="34" charset="0"/>
              </a:rPr>
              <a:t>15 filers had more than 100 errors in 2022.</a:t>
            </a:r>
          </a:p>
          <a:p>
            <a:r>
              <a:rPr lang="en-US" sz="1200" b="1" dirty="0">
                <a:latin typeface="+mj-lt"/>
                <a:cs typeface="Calibri" panose="020F0502020204030204" pitchFamily="34" charset="0"/>
              </a:rPr>
              <a:t>       - </a:t>
            </a:r>
            <a:r>
              <a:rPr lang="en-US" sz="1000" b="1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None of them are new registrants. </a:t>
            </a:r>
          </a:p>
          <a:p>
            <a:r>
              <a:rPr lang="en-US" sz="1000" b="1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        - Many of them already had errors in 2021.</a:t>
            </a:r>
          </a:p>
          <a:p>
            <a:r>
              <a:rPr lang="en-US" sz="1000" b="1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        - Number of errors for these filers increased in 2022. </a:t>
            </a:r>
          </a:p>
          <a:p>
            <a:r>
              <a:rPr lang="en-US" sz="1000" b="1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        - It appears that some of these filers may be tagging</a:t>
            </a:r>
          </a:p>
          <a:p>
            <a:r>
              <a:rPr lang="en-US" sz="1000" b="1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              every value with parenthesis as negative.</a:t>
            </a:r>
          </a:p>
          <a:p>
            <a:r>
              <a:rPr lang="en-US" sz="1200" b="1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What is the next step?</a:t>
            </a:r>
          </a:p>
          <a:p>
            <a:r>
              <a:rPr lang="en-US" sz="1200" b="1" dirty="0">
                <a:solidFill>
                  <a:schemeClr val="tx1"/>
                </a:solidFill>
                <a:latin typeface="+mj-lt"/>
                <a:cs typeface="Calibri" panose="020F0502020204030204" pitchFamily="34" charset="0"/>
              </a:rPr>
              <a:t>        </a:t>
            </a:r>
            <a:r>
              <a:rPr lang="en-US" sz="1000" b="1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- Contact filers, incorporate IFRS negative value validation into EDGAR system…etc.</a:t>
            </a:r>
          </a:p>
          <a:p>
            <a:pPr lvl="6"/>
            <a:endParaRPr lang="en-US" sz="1000" b="1" dirty="0">
              <a:solidFill>
                <a:schemeClr val="accent1"/>
              </a:solidFill>
              <a:latin typeface="+mj-lt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+mj-lt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1" dirty="0"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99B30-BA09-401F-B0CE-55A784A5F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660" y="1563871"/>
            <a:ext cx="5351377" cy="239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76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43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97DB7-042C-4256-AFAB-0A2A45103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18316"/>
            <a:ext cx="7886699" cy="9543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DQC Errors – Analysis of Trends</a:t>
            </a:r>
            <a:br>
              <a:rPr lang="en-US" sz="2800" b="1" dirty="0">
                <a:solidFill>
                  <a:srgbClr val="FFFFFF"/>
                </a:solidFill>
              </a:rPr>
            </a:br>
            <a:r>
              <a:rPr lang="en-US" sz="2400" b="1" cap="none" dirty="0">
                <a:solidFill>
                  <a:schemeClr val="bg1"/>
                </a:solidFill>
                <a:cs typeface="Calibri" panose="020F0502020204030204" pitchFamily="34" charset="0"/>
              </a:rPr>
              <a:t>DQC_0121 </a:t>
            </a:r>
            <a:r>
              <a:rPr lang="en-US" sz="2400" b="1" i="0" dirty="0">
                <a:solidFill>
                  <a:schemeClr val="bg1"/>
                </a:solidFill>
                <a:effectLst/>
              </a:rPr>
              <a:t>Incorrect Transition Elements Used </a:t>
            </a:r>
            <a:r>
              <a:rPr lang="en-US" sz="24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endParaRPr lang="en-US" sz="2400" b="1" kern="1200" dirty="0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43EF9-7F3B-444D-8026-1398203E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2386D0A-74F0-4C84-97F9-82080BD5E649}" type="slidenum">
              <a:rPr lang="en-US" kern="1200" smtClean="0"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kern="1200"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F33CFA-13D6-4BFA-9E71-5D95C22058F1}"/>
              </a:ext>
            </a:extLst>
          </p:cNvPr>
          <p:cNvSpPr txBox="1"/>
          <p:nvPr/>
        </p:nvSpPr>
        <p:spPr>
          <a:xfrm>
            <a:off x="317595" y="1506324"/>
            <a:ext cx="8508806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This rule became effective in December 2021.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Number of errors: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1" dirty="0">
              <a:latin typeface="+mj-lt"/>
              <a:cs typeface="Calibri" panose="020F0502020204030204" pitchFamily="34" charset="0"/>
            </a:endParaRPr>
          </a:p>
          <a:p>
            <a:r>
              <a:rPr lang="en-US" sz="1200" b="1" dirty="0">
                <a:latin typeface="+mj-lt"/>
                <a:cs typeface="Calibri" panose="020F050202020403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DQC_0121 detects errors when </a:t>
            </a:r>
            <a:r>
              <a:rPr lang="en-US" sz="1200" b="1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filers use line items that should no longer be used after adoption of: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u="sng" dirty="0"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8"/>
            <a:r>
              <a:rPr lang="en-US" sz="1000" b="1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000" b="1" dirty="0">
                <a:solidFill>
                  <a:srgbClr val="0070C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ASU 2016-01 Financial Instruments - Overall (Subtopic 825-10):  Recognition and Measurement of Financial Assets and Financial Liabilities</a:t>
            </a:r>
            <a:endParaRPr lang="en-US" sz="1000" b="1" dirty="0">
              <a:solidFill>
                <a:srgbClr val="0070C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8"/>
            <a:r>
              <a:rPr lang="en-US" sz="1000" b="1" dirty="0">
                <a:solidFill>
                  <a:srgbClr val="0070C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	ASU 2016-02 Leases (Topic 842)</a:t>
            </a:r>
          </a:p>
          <a:p>
            <a:pPr lvl="8"/>
            <a:r>
              <a:rPr lang="en-US" sz="1000" b="1" dirty="0">
                <a:solidFill>
                  <a:srgbClr val="0070C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	ASU 2016-18 Statement of Cash Flows (Topic 230): Restricted Cash (a consensus of the FASB Emerging Issues Task Force)</a:t>
            </a:r>
          </a:p>
          <a:p>
            <a:pPr lvl="8"/>
            <a:r>
              <a:rPr lang="en-US" sz="1000" b="1" dirty="0">
                <a:solidFill>
                  <a:srgbClr val="0070C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	ASU 2017-12 Derivatives and Hedging Topic 815):  Targeted Improvements to Accounting for Hedging Activities</a:t>
            </a:r>
            <a:endParaRPr lang="en-US" sz="1000" b="1" dirty="0">
              <a:solidFill>
                <a:srgbClr val="0070C0"/>
              </a:solidFill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8"/>
            <a:r>
              <a:rPr lang="en-US" sz="1000" b="1" dirty="0">
                <a:solidFill>
                  <a:srgbClr val="0070C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	ASU 2018-07 Compensation—Stock Compensation (Topic 718): Improvements to Nonemployee Share-Based Payment Accounting</a:t>
            </a:r>
          </a:p>
          <a:p>
            <a:pPr lvl="2"/>
            <a:endParaRPr lang="en-US" sz="1200" b="1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Prior DQC rules which </a:t>
            </a:r>
            <a:r>
              <a:rPr lang="en-US" sz="12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detect errors when </a:t>
            </a:r>
            <a:r>
              <a:rPr lang="en-US" sz="1200" b="1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filers use line items that should no longer be used after adoption of:</a:t>
            </a:r>
          </a:p>
          <a:p>
            <a:r>
              <a:rPr lang="fr-FR" sz="1000" b="1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fr-FR" sz="10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FR" sz="1000" b="1" dirty="0">
                <a:solidFill>
                  <a:srgbClr val="0070C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ASU 2014-09 Revenue (Topic 606) </a:t>
            </a:r>
            <a:r>
              <a:rPr lang="en-US" sz="1000" b="1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– DQC_0067</a:t>
            </a:r>
          </a:p>
          <a:p>
            <a:r>
              <a:rPr lang="en-US" sz="1000" b="1" dirty="0">
                <a:solidFill>
                  <a:srgbClr val="0070C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	ASU 2015-17 Income Taxes (Topic 740):  Balance Sheet Classification of Deferred Taxes </a:t>
            </a:r>
            <a:r>
              <a:rPr lang="en-US" sz="1000" b="1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– DQC_0086</a:t>
            </a:r>
          </a:p>
          <a:p>
            <a:endParaRPr lang="en-US" sz="1200" b="1" dirty="0"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b="1" dirty="0">
              <a:effectLst/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+mj-lt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1" dirty="0">
              <a:latin typeface="+mj-lt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820B3-6B3B-4B7E-8FCE-7794EB90C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1952625"/>
            <a:ext cx="2171700" cy="55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7341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31883</TotalTime>
  <Words>407</Words>
  <Application>Microsoft Office PowerPoint</Application>
  <PresentationFormat>On-screen Show (16:9)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Arial</vt:lpstr>
      <vt:lpstr>Calibri Light</vt:lpstr>
      <vt:lpstr>Custom Design</vt:lpstr>
      <vt:lpstr>PowerPoint Presentation</vt:lpstr>
      <vt:lpstr>DQC Rules Approved</vt:lpstr>
      <vt:lpstr>DQC Errors – Analysis of Trends</vt:lpstr>
      <vt:lpstr>DQC Errors – Analysis of Trends  DQC Rules included in the DQC Rules Taxonomy</vt:lpstr>
      <vt:lpstr>DQC Errors – Analysis of Trends Top errors</vt:lpstr>
      <vt:lpstr>DQC Errors – Analysis of Trends DQC_0080 Negative Values (IFRS) -</vt:lpstr>
      <vt:lpstr>DQC Errors – Analysis of Trends DQC_0121 Incorrect Transition Elements Used 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and Local Government  Disclosure Modernization Working Group</dc:title>
  <dc:creator>Michelle Savage</dc:creator>
  <cp:lastModifiedBy>Wavrin, Shelly</cp:lastModifiedBy>
  <cp:revision>412</cp:revision>
  <dcterms:modified xsi:type="dcterms:W3CDTF">2022-09-14T14:05:18Z</dcterms:modified>
</cp:coreProperties>
</file>