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63" r:id="rId4"/>
    <p:sldId id="259" r:id="rId5"/>
    <p:sldId id="260"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54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12B8CF-9B7C-4AE6-B889-5FBE580DF6A3}" type="datetimeFigureOut">
              <a:rPr lang="en-US" smtClean="0"/>
              <a:t>12/18/2015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425D04-8465-46C3-B25D-6CE0AB5DAFDF}" type="slidenum">
              <a:rPr lang="en-US" smtClean="0"/>
              <a:t>‹#›</a:t>
            </a:fld>
            <a:endParaRPr lang="en-US"/>
          </a:p>
        </p:txBody>
      </p:sp>
    </p:spTree>
    <p:extLst>
      <p:ext uri="{BB962C8B-B14F-4D97-AF65-F5344CB8AC3E}">
        <p14:creationId xmlns:p14="http://schemas.microsoft.com/office/powerpoint/2010/main" val="3970909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12B8CF-9B7C-4AE6-B889-5FBE580DF6A3}" type="datetimeFigureOut">
              <a:rPr lang="en-US" smtClean="0"/>
              <a:t>12/18/2015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425D04-8465-46C3-B25D-6CE0AB5DAFDF}" type="slidenum">
              <a:rPr lang="en-US" smtClean="0"/>
              <a:t>‹#›</a:t>
            </a:fld>
            <a:endParaRPr lang="en-US"/>
          </a:p>
        </p:txBody>
      </p:sp>
    </p:spTree>
    <p:extLst>
      <p:ext uri="{BB962C8B-B14F-4D97-AF65-F5344CB8AC3E}">
        <p14:creationId xmlns:p14="http://schemas.microsoft.com/office/powerpoint/2010/main" val="2017031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12B8CF-9B7C-4AE6-B889-5FBE580DF6A3}" type="datetimeFigureOut">
              <a:rPr lang="en-US" smtClean="0"/>
              <a:t>12/18/2015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425D04-8465-46C3-B25D-6CE0AB5DAFDF}" type="slidenum">
              <a:rPr lang="en-US" smtClean="0"/>
              <a:t>‹#›</a:t>
            </a:fld>
            <a:endParaRPr lang="en-US"/>
          </a:p>
        </p:txBody>
      </p:sp>
    </p:spTree>
    <p:extLst>
      <p:ext uri="{BB962C8B-B14F-4D97-AF65-F5344CB8AC3E}">
        <p14:creationId xmlns:p14="http://schemas.microsoft.com/office/powerpoint/2010/main" val="799077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12B8CF-9B7C-4AE6-B889-5FBE580DF6A3}" type="datetimeFigureOut">
              <a:rPr lang="en-US" smtClean="0"/>
              <a:t>12/18/2015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425D04-8465-46C3-B25D-6CE0AB5DAFDF}" type="slidenum">
              <a:rPr lang="en-US" smtClean="0"/>
              <a:t>‹#›</a:t>
            </a:fld>
            <a:endParaRPr lang="en-US"/>
          </a:p>
        </p:txBody>
      </p:sp>
    </p:spTree>
    <p:extLst>
      <p:ext uri="{BB962C8B-B14F-4D97-AF65-F5344CB8AC3E}">
        <p14:creationId xmlns:p14="http://schemas.microsoft.com/office/powerpoint/2010/main" val="75964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12B8CF-9B7C-4AE6-B889-5FBE580DF6A3}" type="datetimeFigureOut">
              <a:rPr lang="en-US" smtClean="0"/>
              <a:t>12/18/2015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425D04-8465-46C3-B25D-6CE0AB5DAFDF}" type="slidenum">
              <a:rPr lang="en-US" smtClean="0"/>
              <a:t>‹#›</a:t>
            </a:fld>
            <a:endParaRPr lang="en-US"/>
          </a:p>
        </p:txBody>
      </p:sp>
    </p:spTree>
    <p:extLst>
      <p:ext uri="{BB962C8B-B14F-4D97-AF65-F5344CB8AC3E}">
        <p14:creationId xmlns:p14="http://schemas.microsoft.com/office/powerpoint/2010/main" val="645440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12B8CF-9B7C-4AE6-B889-5FBE580DF6A3}" type="datetimeFigureOut">
              <a:rPr lang="en-US" smtClean="0"/>
              <a:t>12/18/2015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425D04-8465-46C3-B25D-6CE0AB5DAFDF}" type="slidenum">
              <a:rPr lang="en-US" smtClean="0"/>
              <a:t>‹#›</a:t>
            </a:fld>
            <a:endParaRPr lang="en-US"/>
          </a:p>
        </p:txBody>
      </p:sp>
    </p:spTree>
    <p:extLst>
      <p:ext uri="{BB962C8B-B14F-4D97-AF65-F5344CB8AC3E}">
        <p14:creationId xmlns:p14="http://schemas.microsoft.com/office/powerpoint/2010/main" val="1855530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12B8CF-9B7C-4AE6-B889-5FBE580DF6A3}" type="datetimeFigureOut">
              <a:rPr lang="en-US" smtClean="0"/>
              <a:t>12/18/2015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425D04-8465-46C3-B25D-6CE0AB5DAFDF}" type="slidenum">
              <a:rPr lang="en-US" smtClean="0"/>
              <a:t>‹#›</a:t>
            </a:fld>
            <a:endParaRPr lang="en-US"/>
          </a:p>
        </p:txBody>
      </p:sp>
    </p:spTree>
    <p:extLst>
      <p:ext uri="{BB962C8B-B14F-4D97-AF65-F5344CB8AC3E}">
        <p14:creationId xmlns:p14="http://schemas.microsoft.com/office/powerpoint/2010/main" val="4041754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12B8CF-9B7C-4AE6-B889-5FBE580DF6A3}" type="datetimeFigureOut">
              <a:rPr lang="en-US" smtClean="0"/>
              <a:t>12/18/2015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425D04-8465-46C3-B25D-6CE0AB5DAFDF}" type="slidenum">
              <a:rPr lang="en-US" smtClean="0"/>
              <a:t>‹#›</a:t>
            </a:fld>
            <a:endParaRPr lang="en-US"/>
          </a:p>
        </p:txBody>
      </p:sp>
    </p:spTree>
    <p:extLst>
      <p:ext uri="{BB962C8B-B14F-4D97-AF65-F5344CB8AC3E}">
        <p14:creationId xmlns:p14="http://schemas.microsoft.com/office/powerpoint/2010/main" val="346477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12B8CF-9B7C-4AE6-B889-5FBE580DF6A3}" type="datetimeFigureOut">
              <a:rPr lang="en-US" smtClean="0"/>
              <a:t>12/18/2015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425D04-8465-46C3-B25D-6CE0AB5DAFDF}" type="slidenum">
              <a:rPr lang="en-US" smtClean="0"/>
              <a:t>‹#›</a:t>
            </a:fld>
            <a:endParaRPr lang="en-US"/>
          </a:p>
        </p:txBody>
      </p:sp>
    </p:spTree>
    <p:extLst>
      <p:ext uri="{BB962C8B-B14F-4D97-AF65-F5344CB8AC3E}">
        <p14:creationId xmlns:p14="http://schemas.microsoft.com/office/powerpoint/2010/main" val="3380021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12B8CF-9B7C-4AE6-B889-5FBE580DF6A3}" type="datetimeFigureOut">
              <a:rPr lang="en-US" smtClean="0"/>
              <a:t>12/18/2015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425D04-8465-46C3-B25D-6CE0AB5DAFDF}" type="slidenum">
              <a:rPr lang="en-US" smtClean="0"/>
              <a:t>‹#›</a:t>
            </a:fld>
            <a:endParaRPr lang="en-US"/>
          </a:p>
        </p:txBody>
      </p:sp>
    </p:spTree>
    <p:extLst>
      <p:ext uri="{BB962C8B-B14F-4D97-AF65-F5344CB8AC3E}">
        <p14:creationId xmlns:p14="http://schemas.microsoft.com/office/powerpoint/2010/main" val="2126289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12B8CF-9B7C-4AE6-B889-5FBE580DF6A3}" type="datetimeFigureOut">
              <a:rPr lang="en-US" smtClean="0"/>
              <a:t>12/18/2015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425D04-8465-46C3-B25D-6CE0AB5DAFDF}" type="slidenum">
              <a:rPr lang="en-US" smtClean="0"/>
              <a:t>‹#›</a:t>
            </a:fld>
            <a:endParaRPr lang="en-US"/>
          </a:p>
        </p:txBody>
      </p:sp>
    </p:spTree>
    <p:extLst>
      <p:ext uri="{BB962C8B-B14F-4D97-AF65-F5344CB8AC3E}">
        <p14:creationId xmlns:p14="http://schemas.microsoft.com/office/powerpoint/2010/main" val="499713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12B8CF-9B7C-4AE6-B889-5FBE580DF6A3}" type="datetimeFigureOut">
              <a:rPr lang="en-US" smtClean="0"/>
              <a:t>12/18/2015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425D04-8465-46C3-B25D-6CE0AB5DAFDF}" type="slidenum">
              <a:rPr lang="en-US" smtClean="0"/>
              <a:t>‹#›</a:t>
            </a:fld>
            <a:endParaRPr lang="en-US"/>
          </a:p>
        </p:txBody>
      </p:sp>
    </p:spTree>
    <p:extLst>
      <p:ext uri="{BB962C8B-B14F-4D97-AF65-F5344CB8AC3E}">
        <p14:creationId xmlns:p14="http://schemas.microsoft.com/office/powerpoint/2010/main" val="2692862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19940" y="1494087"/>
            <a:ext cx="10349132" cy="2967574"/>
          </a:xfrm>
        </p:spPr>
        <p:txBody>
          <a:bodyPr>
            <a:normAutofit/>
          </a:bodyPr>
          <a:lstStyle/>
          <a:p>
            <a:r>
              <a:rPr lang="en-US" sz="3200" dirty="0" smtClean="0"/>
              <a:t>Data Quality Committee</a:t>
            </a:r>
          </a:p>
          <a:p>
            <a:r>
              <a:rPr lang="en-US" sz="3200" dirty="0" smtClean="0"/>
              <a:t>Questions </a:t>
            </a:r>
            <a:r>
              <a:rPr lang="en-US" sz="3200" dirty="0" smtClean="0"/>
              <a:t>for DQC related to Extension Analysis</a:t>
            </a:r>
          </a:p>
          <a:p>
            <a:r>
              <a:rPr lang="en-US" sz="3200" dirty="0" smtClean="0"/>
              <a:t>January </a:t>
            </a:r>
            <a:r>
              <a:rPr lang="en-US" sz="3200" dirty="0" smtClean="0"/>
              <a:t> 2016</a:t>
            </a:r>
            <a:endParaRPr lang="en-US" sz="3200" dirty="0"/>
          </a:p>
        </p:txBody>
      </p:sp>
    </p:spTree>
    <p:extLst>
      <p:ext uri="{BB962C8B-B14F-4D97-AF65-F5344CB8AC3E}">
        <p14:creationId xmlns:p14="http://schemas.microsoft.com/office/powerpoint/2010/main" val="649588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735652" y="656823"/>
            <a:ext cx="4481848" cy="5629677"/>
          </a:xfrm>
          <a:ln>
            <a:solidFill>
              <a:schemeClr val="tx1"/>
            </a:solidFill>
          </a:ln>
        </p:spPr>
        <p:txBody>
          <a:bodyPr/>
          <a:lstStyle/>
          <a:p>
            <a:pPr algn="l"/>
            <a:r>
              <a:rPr lang="en-US" b="1" u="sng" dirty="0" smtClean="0"/>
              <a:t>Question 1</a:t>
            </a:r>
            <a:r>
              <a:rPr lang="en-US" dirty="0" smtClean="0"/>
              <a:t>: To tag the disclosure of “Food, beverage and other” on the income statement, should the company use the US GAAP Taxonomy tag “Food and Beverage Revenue” or should the company create an extension? </a:t>
            </a:r>
            <a:endParaRPr lang="en-US" dirty="0"/>
          </a:p>
        </p:txBody>
      </p:sp>
      <p:sp>
        <p:nvSpPr>
          <p:cNvPr id="7" name="Subtitle 2"/>
          <p:cNvSpPr txBox="1">
            <a:spLocks/>
          </p:cNvSpPr>
          <p:nvPr/>
        </p:nvSpPr>
        <p:spPr>
          <a:xfrm>
            <a:off x="919052" y="644122"/>
            <a:ext cx="4481848" cy="5629677"/>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t>Income Statement</a:t>
            </a:r>
          </a:p>
          <a:p>
            <a:pPr algn="l"/>
            <a:endParaRPr lang="en-US" dirty="0"/>
          </a:p>
          <a:p>
            <a:pPr algn="l"/>
            <a:r>
              <a:rPr lang="en-US" dirty="0" smtClean="0"/>
              <a:t>Revenue:</a:t>
            </a:r>
          </a:p>
          <a:p>
            <a:pPr algn="l"/>
            <a:r>
              <a:rPr lang="en-US" dirty="0" smtClean="0"/>
              <a:t>  Casino                                       120</a:t>
            </a:r>
          </a:p>
          <a:p>
            <a:pPr algn="l"/>
            <a:r>
              <a:rPr lang="en-US" dirty="0" smtClean="0"/>
              <a:t>  Food, beverage and other     </a:t>
            </a:r>
            <a:r>
              <a:rPr lang="en-US" u="sng" dirty="0" smtClean="0"/>
              <a:t>  20</a:t>
            </a:r>
          </a:p>
          <a:p>
            <a:pPr algn="l"/>
            <a:r>
              <a:rPr lang="en-US" dirty="0" smtClean="0"/>
              <a:t>  Total revenue                           </a:t>
            </a:r>
            <a:r>
              <a:rPr lang="en-US" u="sng" dirty="0" smtClean="0"/>
              <a:t>140</a:t>
            </a:r>
            <a:endParaRPr lang="en-US" u="sng" dirty="0"/>
          </a:p>
        </p:txBody>
      </p:sp>
    </p:spTree>
    <p:extLst>
      <p:ext uri="{BB962C8B-B14F-4D97-AF65-F5344CB8AC3E}">
        <p14:creationId xmlns:p14="http://schemas.microsoft.com/office/powerpoint/2010/main" val="64123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735652" y="656823"/>
            <a:ext cx="4481848" cy="5629677"/>
          </a:xfrm>
          <a:ln>
            <a:solidFill>
              <a:schemeClr val="tx1"/>
            </a:solidFill>
          </a:ln>
        </p:spPr>
        <p:txBody>
          <a:bodyPr/>
          <a:lstStyle/>
          <a:p>
            <a:pPr algn="l"/>
            <a:r>
              <a:rPr lang="en-US" b="1" u="sng" dirty="0" smtClean="0"/>
              <a:t>Question 2</a:t>
            </a:r>
            <a:r>
              <a:rPr lang="en-US" dirty="0" smtClean="0"/>
              <a:t>: To tag the disclosure “Food, beverage, racing and other” should the company use the US GAAP Taxonomy tag “Food and Beverage Revenue” or should the company create an extension? </a:t>
            </a:r>
            <a:endParaRPr lang="en-US" dirty="0"/>
          </a:p>
        </p:txBody>
      </p:sp>
      <p:sp>
        <p:nvSpPr>
          <p:cNvPr id="4" name="Subtitle 2"/>
          <p:cNvSpPr txBox="1">
            <a:spLocks/>
          </p:cNvSpPr>
          <p:nvPr/>
        </p:nvSpPr>
        <p:spPr>
          <a:xfrm>
            <a:off x="919052" y="644122"/>
            <a:ext cx="4481848" cy="5629677"/>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t>Income Statement</a:t>
            </a:r>
          </a:p>
          <a:p>
            <a:pPr algn="l"/>
            <a:endParaRPr lang="en-US" dirty="0"/>
          </a:p>
          <a:p>
            <a:pPr algn="l"/>
            <a:r>
              <a:rPr lang="en-US" dirty="0" smtClean="0"/>
              <a:t>Revenue:</a:t>
            </a:r>
          </a:p>
          <a:p>
            <a:pPr algn="l"/>
            <a:r>
              <a:rPr lang="en-US" dirty="0" smtClean="0"/>
              <a:t>  Casino                                       120</a:t>
            </a:r>
          </a:p>
          <a:p>
            <a:pPr algn="l"/>
            <a:r>
              <a:rPr lang="en-US" dirty="0" smtClean="0"/>
              <a:t>  Food, beverage, racing </a:t>
            </a:r>
          </a:p>
          <a:p>
            <a:pPr algn="l"/>
            <a:r>
              <a:rPr lang="en-US" dirty="0"/>
              <a:t> </a:t>
            </a:r>
            <a:r>
              <a:rPr lang="en-US" dirty="0" smtClean="0"/>
              <a:t>     and other                             </a:t>
            </a:r>
            <a:r>
              <a:rPr lang="en-US" u="sng" dirty="0" smtClean="0"/>
              <a:t>  20</a:t>
            </a:r>
          </a:p>
          <a:p>
            <a:pPr algn="l"/>
            <a:r>
              <a:rPr lang="en-US" dirty="0" smtClean="0"/>
              <a:t>  Total revenue                           </a:t>
            </a:r>
            <a:r>
              <a:rPr lang="en-US" u="sng" dirty="0" smtClean="0"/>
              <a:t>140</a:t>
            </a:r>
            <a:endParaRPr lang="en-US" u="sng" dirty="0"/>
          </a:p>
        </p:txBody>
      </p:sp>
    </p:spTree>
    <p:extLst>
      <p:ext uri="{BB962C8B-B14F-4D97-AF65-F5344CB8AC3E}">
        <p14:creationId xmlns:p14="http://schemas.microsoft.com/office/powerpoint/2010/main" val="442354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974500" y="191396"/>
            <a:ext cx="7668658" cy="4406303"/>
          </a:xfrm>
          <a:prstGeom prst="rect">
            <a:avLst/>
          </a:prstGeom>
        </p:spPr>
      </p:pic>
      <p:sp>
        <p:nvSpPr>
          <p:cNvPr id="4" name="Subtitle 2"/>
          <p:cNvSpPr txBox="1">
            <a:spLocks/>
          </p:cNvSpPr>
          <p:nvPr/>
        </p:nvSpPr>
        <p:spPr>
          <a:xfrm>
            <a:off x="974500" y="4974991"/>
            <a:ext cx="10243000" cy="1569028"/>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The company's revenue disclosure on the face of income statement shows three types of </a:t>
            </a:r>
            <a:r>
              <a:rPr lang="en-US" dirty="0" smtClean="0"/>
              <a:t>revenue, </a:t>
            </a:r>
            <a:r>
              <a:rPr lang="en-US" dirty="0"/>
              <a:t>primarily </a:t>
            </a:r>
            <a:r>
              <a:rPr lang="en-US" dirty="0" smtClean="0"/>
              <a:t>sales to </a:t>
            </a:r>
            <a:r>
              <a:rPr lang="en-US" dirty="0"/>
              <a:t>hospitals. The company created extensions for all three </a:t>
            </a:r>
            <a:r>
              <a:rPr lang="en-US" dirty="0" smtClean="0"/>
              <a:t>Revenue items, including extensions for each of the Cost of Revenue items. See </a:t>
            </a:r>
            <a:r>
              <a:rPr lang="en-US" dirty="0"/>
              <a:t>next page for questions.</a:t>
            </a:r>
          </a:p>
        </p:txBody>
      </p:sp>
    </p:spTree>
    <p:extLst>
      <p:ext uri="{BB962C8B-B14F-4D97-AF65-F5344CB8AC3E}">
        <p14:creationId xmlns:p14="http://schemas.microsoft.com/office/powerpoint/2010/main" val="848389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035586" y="374573"/>
            <a:ext cx="10135517" cy="5982160"/>
          </a:xfrm>
        </p:spPr>
        <p:txBody>
          <a:bodyPr>
            <a:normAutofit/>
          </a:bodyPr>
          <a:lstStyle/>
          <a:p>
            <a:pPr algn="l"/>
            <a:r>
              <a:rPr lang="en-US" b="1" u="sng" dirty="0" smtClean="0"/>
              <a:t>Question 3</a:t>
            </a:r>
            <a:r>
              <a:rPr lang="en-US" dirty="0" smtClean="0"/>
              <a:t>: For </a:t>
            </a:r>
            <a:r>
              <a:rPr lang="en-US" dirty="0"/>
              <a:t>the disclosure of "Medical Equipment Solutions" a possible UGT element is "Sales Revenue, Goods" since that is the only revenue </a:t>
            </a:r>
            <a:r>
              <a:rPr lang="en-US" dirty="0" smtClean="0"/>
              <a:t>item on the company’s income statement </a:t>
            </a:r>
            <a:r>
              <a:rPr lang="en-US" dirty="0"/>
              <a:t>that pertains to goods. Although the UGT element "Sales Revenue, Goods" is somewhat broad to describe medical equipment solutions, </a:t>
            </a:r>
            <a:r>
              <a:rPr lang="en-US" dirty="0" smtClean="0"/>
              <a:t>is it an </a:t>
            </a:r>
            <a:r>
              <a:rPr lang="en-US" dirty="0"/>
              <a:t>appropriate since it is the UGT element that most closely matches the </a:t>
            </a:r>
            <a:r>
              <a:rPr lang="en-US" dirty="0" smtClean="0"/>
              <a:t>disclosure? Or should this disclosure be an extension? Or is there another tag in the UGT that is appropriate?</a:t>
            </a:r>
            <a:endParaRPr lang="en-US" dirty="0"/>
          </a:p>
          <a:p>
            <a:pPr algn="l"/>
            <a:r>
              <a:rPr lang="en-US" b="1" u="sng" dirty="0" smtClean="0"/>
              <a:t>Question 4</a:t>
            </a:r>
            <a:r>
              <a:rPr lang="en-US" dirty="0" smtClean="0"/>
              <a:t>: The </a:t>
            </a:r>
            <a:r>
              <a:rPr lang="en-US" dirty="0"/>
              <a:t>second and third types of revenue are primarily consulting services (based on descriptions in the footnotes). There is no UGT element with a revenue type that specifically, or generally, describes these types of service </a:t>
            </a:r>
            <a:r>
              <a:rPr lang="en-US" dirty="0" smtClean="0"/>
              <a:t>revenue. Is it </a:t>
            </a:r>
            <a:r>
              <a:rPr lang="en-US" dirty="0"/>
              <a:t>appropriate to create an extension for these two </a:t>
            </a:r>
            <a:r>
              <a:rPr lang="en-US" dirty="0" smtClean="0"/>
              <a:t>disclosures?</a:t>
            </a:r>
            <a:endParaRPr lang="en-US" dirty="0"/>
          </a:p>
          <a:p>
            <a:pPr algn="l"/>
            <a:r>
              <a:rPr lang="en-US" b="1" u="sng" dirty="0" smtClean="0"/>
              <a:t>Question 5</a:t>
            </a:r>
            <a:r>
              <a:rPr lang="en-US" dirty="0" smtClean="0"/>
              <a:t>: Another </a:t>
            </a:r>
            <a:r>
              <a:rPr lang="en-US" dirty="0"/>
              <a:t>option to eliminate the extensions that the company made for the </a:t>
            </a:r>
            <a:r>
              <a:rPr lang="en-US" dirty="0" smtClean="0"/>
              <a:t>Revenue </a:t>
            </a:r>
            <a:r>
              <a:rPr lang="en-US" dirty="0"/>
              <a:t>and </a:t>
            </a:r>
            <a:r>
              <a:rPr lang="en-US" dirty="0" smtClean="0"/>
              <a:t>Cost of Revenue </a:t>
            </a:r>
            <a:r>
              <a:rPr lang="en-US" dirty="0"/>
              <a:t>disclosures is to create a dimensional structure and use the “Revenue, Net” and the “Cost of Goods and Services Sold” elements from the </a:t>
            </a:r>
            <a:r>
              <a:rPr lang="en-US" dirty="0" smtClean="0"/>
              <a:t>UGT as the primary line item and create dimension members for a) Medical Equipment Solutions b) Clinical Engineering Solutions and c) Surgical Services. Would this be the best option for tagging these disclosures?</a:t>
            </a:r>
            <a:endParaRPr lang="en-US" dirty="0"/>
          </a:p>
        </p:txBody>
      </p:sp>
    </p:spTree>
    <p:extLst>
      <p:ext uri="{BB962C8B-B14F-4D97-AF65-F5344CB8AC3E}">
        <p14:creationId xmlns:p14="http://schemas.microsoft.com/office/powerpoint/2010/main" val="1322047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735652" y="656823"/>
            <a:ext cx="4481848" cy="5629677"/>
          </a:xfrm>
          <a:ln>
            <a:solidFill>
              <a:schemeClr val="tx1"/>
            </a:solidFill>
          </a:ln>
        </p:spPr>
        <p:txBody>
          <a:bodyPr>
            <a:normAutofit fontScale="92500" lnSpcReduction="10000"/>
          </a:bodyPr>
          <a:lstStyle/>
          <a:p>
            <a:pPr algn="l"/>
            <a:r>
              <a:rPr lang="en-US" dirty="0" smtClean="0"/>
              <a:t>The </a:t>
            </a:r>
            <a:r>
              <a:rPr lang="en-US" dirty="0"/>
              <a:t>company's income statement has a </a:t>
            </a:r>
            <a:r>
              <a:rPr lang="en-US" dirty="0" smtClean="0"/>
              <a:t>disclosure </a:t>
            </a:r>
            <a:r>
              <a:rPr lang="en-US" dirty="0"/>
              <a:t>for Royalty revenue and also has a </a:t>
            </a:r>
            <a:r>
              <a:rPr lang="en-US" dirty="0" smtClean="0"/>
              <a:t>disclosure </a:t>
            </a:r>
            <a:r>
              <a:rPr lang="en-US" dirty="0"/>
              <a:t>for Royalty revenue from related parties. The </a:t>
            </a:r>
            <a:r>
              <a:rPr lang="en-US" dirty="0" smtClean="0"/>
              <a:t>US GAAP Taxonomy </a:t>
            </a:r>
            <a:r>
              <a:rPr lang="en-US" dirty="0"/>
              <a:t>only has an element for royalty </a:t>
            </a:r>
            <a:r>
              <a:rPr lang="en-US" dirty="0" smtClean="0"/>
              <a:t>revenue.</a:t>
            </a:r>
          </a:p>
          <a:p>
            <a:pPr algn="l"/>
            <a:r>
              <a:rPr lang="en-US" b="1" u="sng" dirty="0" smtClean="0"/>
              <a:t>Question 6</a:t>
            </a:r>
            <a:r>
              <a:rPr lang="en-US" dirty="0" smtClean="0"/>
              <a:t>: For the disclosure “Royalties from related party” do you agree that an extension should be created? </a:t>
            </a:r>
          </a:p>
          <a:p>
            <a:pPr algn="l"/>
            <a:r>
              <a:rPr lang="en-US" b="1" u="sng" dirty="0" smtClean="0"/>
              <a:t>Question 7</a:t>
            </a:r>
            <a:r>
              <a:rPr lang="en-US" dirty="0" smtClean="0"/>
              <a:t>: For the disclosure “Royalties” should the company use the US GAAP Taxonomy tag “Royalty Revenue” or should the company create an extension since the company’s total royalty revenue is the sum of both “Royalties” and “Royalties from related party”?</a:t>
            </a:r>
            <a:endParaRPr lang="en-US" dirty="0"/>
          </a:p>
        </p:txBody>
      </p:sp>
      <p:pic>
        <p:nvPicPr>
          <p:cNvPr id="4" name="Picture 3"/>
          <p:cNvPicPr/>
          <p:nvPr/>
        </p:nvPicPr>
        <p:blipFill>
          <a:blip r:embed="rId2"/>
          <a:stretch>
            <a:fillRect/>
          </a:stretch>
        </p:blipFill>
        <p:spPr>
          <a:xfrm>
            <a:off x="375943" y="656822"/>
            <a:ext cx="6081127" cy="3310267"/>
          </a:xfrm>
          <a:prstGeom prst="rect">
            <a:avLst/>
          </a:prstGeom>
        </p:spPr>
      </p:pic>
    </p:spTree>
    <p:extLst>
      <p:ext uri="{BB962C8B-B14F-4D97-AF65-F5344CB8AC3E}">
        <p14:creationId xmlns:p14="http://schemas.microsoft.com/office/powerpoint/2010/main" val="3176763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525</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Rohman, Lou</dc:creator>
  <cp:lastModifiedBy>Rohman, Lou</cp:lastModifiedBy>
  <cp:revision>10</cp:revision>
  <dcterms:created xsi:type="dcterms:W3CDTF">2015-09-21T23:03:13Z</dcterms:created>
  <dcterms:modified xsi:type="dcterms:W3CDTF">2015-12-18T19:48:45Z</dcterms:modified>
</cp:coreProperties>
</file>