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8"/>
  </p:handoutMasterIdLst>
  <p:sldIdLst>
    <p:sldId id="256" r:id="rId2"/>
    <p:sldId id="268" r:id="rId3"/>
    <p:sldId id="270" r:id="rId4"/>
    <p:sldId id="269" r:id="rId5"/>
    <p:sldId id="259" r:id="rId6"/>
    <p:sldId id="260" r:id="rId7"/>
    <p:sldId id="267" r:id="rId8"/>
    <p:sldId id="271" r:id="rId9"/>
    <p:sldId id="262" r:id="rId10"/>
    <p:sldId id="264" r:id="rId11"/>
    <p:sldId id="272" r:id="rId12"/>
    <p:sldId id="273" r:id="rId13"/>
    <p:sldId id="265" r:id="rId14"/>
    <p:sldId id="274" r:id="rId15"/>
    <p:sldId id="26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47" autoAdjust="0"/>
  </p:normalViewPr>
  <p:slideViewPr>
    <p:cSldViewPr>
      <p:cViewPr varScale="1">
        <p:scale>
          <a:sx n="51" d="100"/>
          <a:sy n="51" d="100"/>
        </p:scale>
        <p:origin x="-73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1924-2DDD-4B11-BC70-2235B01C11FD}" type="datetimeFigureOut">
              <a:rPr lang="en-US" smtClean="0"/>
              <a:t>6/14/2019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E46C6-AE3C-43C8-9DE5-770E5B4B5B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259A4EA-7B8E-48F9-A6DB-9F1DDF889732}" type="datetimeFigureOut">
              <a:rPr lang="en-US" smtClean="0"/>
              <a:t>6/13/2019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6A01C9-309D-432E-902D-8B842B2095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Date  a scientist</a:t>
            </a:r>
            <a:br>
              <a:rPr lang="en-IN" dirty="0" smtClean="0"/>
            </a:br>
            <a:r>
              <a:rPr lang="en-IN" dirty="0" smtClean="0"/>
              <a:t>capstone project</a:t>
            </a:r>
            <a:br>
              <a:rPr lang="en-IN" dirty="0" smtClean="0"/>
            </a:br>
            <a:r>
              <a:rPr lang="en-IN" dirty="0" err="1" smtClean="0"/>
              <a:t>codecademy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N" dirty="0" smtClean="0"/>
              <a:t>Submitted by: </a:t>
            </a:r>
            <a:r>
              <a:rPr lang="en-IN" dirty="0" err="1" smtClean="0"/>
              <a:t>Gayathri</a:t>
            </a:r>
            <a:r>
              <a:rPr lang="en-IN" dirty="0" smtClean="0"/>
              <a:t> </a:t>
            </a:r>
            <a:r>
              <a:rPr lang="en-IN" dirty="0" err="1" smtClean="0"/>
              <a:t>Rajagopalan</a:t>
            </a:r>
            <a:endParaRPr lang="en-IN" dirty="0" smtClean="0"/>
          </a:p>
          <a:p>
            <a:pPr algn="l"/>
            <a:r>
              <a:rPr lang="en-IN" dirty="0" smtClean="0"/>
              <a:t>Date: 14 June 2019</a:t>
            </a:r>
          </a:p>
          <a:p>
            <a:pPr algn="l"/>
            <a:r>
              <a:rPr lang="en-IN" dirty="0" smtClean="0"/>
              <a:t>Pro-intensive course: </a:t>
            </a:r>
          </a:p>
          <a:p>
            <a:pPr algn="l"/>
            <a:r>
              <a:rPr lang="en-IN" dirty="0" smtClean="0"/>
              <a:t>Machine Learning  Fundamentals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395534"/>
          </a:xfrm>
        </p:spPr>
        <p:txBody>
          <a:bodyPr/>
          <a:lstStyle/>
          <a:p>
            <a:r>
              <a:rPr lang="en-IN" sz="3200" dirty="0" smtClean="0">
                <a:latin typeface="Arial Black" pitchFamily="34" charset="0"/>
              </a:rPr>
              <a:t>ACTUAL AGE VS PREDICTED AGE USING </a:t>
            </a:r>
            <a:r>
              <a:rPr lang="en-IN" sz="3200" dirty="0" smtClean="0">
                <a:latin typeface="Arial Black" pitchFamily="34" charset="0"/>
              </a:rPr>
              <a:t>K NEIGHBORS MODEL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438525"/>
            <a:ext cx="5543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609716"/>
          </a:xfrm>
        </p:spPr>
        <p:txBody>
          <a:bodyPr/>
          <a:lstStyle/>
          <a:p>
            <a:r>
              <a:rPr lang="en-IN" dirty="0" smtClean="0"/>
              <a:t>Question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0" y="2500306"/>
            <a:ext cx="5114778" cy="3103846"/>
          </a:xfrm>
        </p:spPr>
        <p:txBody>
          <a:bodyPr/>
          <a:lstStyle/>
          <a:p>
            <a:pPr algn="l"/>
            <a:r>
              <a:rPr lang="en-IN" b="1" dirty="0" smtClean="0"/>
              <a:t>Question 2: Can we use diet, lifestyle information(drinking/drugs/smoking habits) and age to predict body </a:t>
            </a:r>
            <a:r>
              <a:rPr lang="en-IN" b="1" dirty="0" smtClean="0"/>
              <a:t>type?</a:t>
            </a:r>
          </a:p>
          <a:p>
            <a:pPr algn="l"/>
            <a:r>
              <a:rPr lang="en-IN" b="1" dirty="0" smtClean="0"/>
              <a:t>Approaches used: </a:t>
            </a:r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K Nearest </a:t>
            </a:r>
            <a:r>
              <a:rPr lang="en-IN" b="1" dirty="0" err="1" smtClean="0"/>
              <a:t>Neighbors</a:t>
            </a:r>
            <a:endParaRPr lang="en-IN" b="1" dirty="0" smtClean="0"/>
          </a:p>
          <a:p>
            <a:pPr algn="l">
              <a:buFont typeface="Arial" pitchFamily="34" charset="0"/>
              <a:buChar char="•"/>
            </a:pPr>
            <a:r>
              <a:rPr lang="en-IN" b="1" dirty="0" smtClean="0"/>
              <a:t>Support Vector Machines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681154"/>
          </a:xfrm>
        </p:spPr>
        <p:txBody>
          <a:bodyPr/>
          <a:lstStyle/>
          <a:p>
            <a:r>
              <a:rPr lang="en-IN" sz="2800" dirty="0" smtClean="0"/>
              <a:t>K nearest </a:t>
            </a:r>
            <a:r>
              <a:rPr lang="en-IN" sz="2800" dirty="0" err="1" smtClean="0"/>
              <a:t>neighbors</a:t>
            </a:r>
            <a:r>
              <a:rPr lang="en-IN" sz="2800" dirty="0" smtClean="0"/>
              <a:t>(classification and confusion matrix)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Gayathri\Desktop\knn 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14620"/>
            <a:ext cx="6357982" cy="378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428604"/>
            <a:ext cx="5715008" cy="1714512"/>
          </a:xfrm>
        </p:spPr>
        <p:txBody>
          <a:bodyPr/>
          <a:lstStyle/>
          <a:p>
            <a:r>
              <a:rPr lang="en-IN" dirty="0" smtClean="0"/>
              <a:t>K nearest </a:t>
            </a:r>
            <a:r>
              <a:rPr lang="en-IN" dirty="0" err="1" smtClean="0"/>
              <a:t>neighbors</a:t>
            </a:r>
            <a:r>
              <a:rPr lang="en-IN" dirty="0" smtClean="0"/>
              <a:t>(contd.)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496"/>
            <a:ext cx="55816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681154"/>
          </a:xfrm>
        </p:spPr>
        <p:txBody>
          <a:bodyPr/>
          <a:lstStyle/>
          <a:p>
            <a:r>
              <a:rPr lang="en-IN" sz="2800" dirty="0" smtClean="0"/>
              <a:t>Support vector machines(classification </a:t>
            </a:r>
            <a:r>
              <a:rPr lang="en-IN" sz="2800" dirty="0" smtClean="0"/>
              <a:t>and confusion matrix</a:t>
            </a:r>
            <a:r>
              <a:rPr lang="en-IN" sz="4400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Gayathri\Desktop\svc re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3" y="2500306"/>
            <a:ext cx="6215106" cy="378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966906"/>
          </a:xfrm>
        </p:spPr>
        <p:txBody>
          <a:bodyPr/>
          <a:lstStyle/>
          <a:p>
            <a:r>
              <a:rPr lang="en-IN" dirty="0" smtClean="0"/>
              <a:t>Support vector machines(contd.)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857496"/>
            <a:ext cx="5781675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181220"/>
          </a:xfrm>
        </p:spPr>
        <p:txBody>
          <a:bodyPr/>
          <a:lstStyle/>
          <a:p>
            <a:r>
              <a:rPr lang="en-IN" dirty="0" smtClean="0"/>
              <a:t>Observations and inferences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0096" y="3000372"/>
            <a:ext cx="6003904" cy="331813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The accuracy of both models is around 0.28 and is too low to be considered</a:t>
            </a:r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Time to run the models is around 20 seconds</a:t>
            </a:r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Initial assumptions of predicting age and body type based on the selected features may need to be discarded</a:t>
            </a:r>
          </a:p>
          <a:p>
            <a:pPr algn="l">
              <a:buFont typeface="Arial" pitchFamily="34" charset="0"/>
              <a:buChar char="•"/>
            </a:pPr>
            <a:endParaRPr lang="en-IN" dirty="0" smtClean="0"/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Initial hypothesis may have been generic and further exploration/cleaning of data may be required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1071546"/>
            <a:ext cx="5777132" cy="1143008"/>
          </a:xfrm>
        </p:spPr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554" y="2714620"/>
            <a:ext cx="5114778" cy="1960838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q"/>
            </a:pPr>
            <a:r>
              <a:rPr lang="en-IN" dirty="0" smtClean="0"/>
              <a:t>Initial analysis of data and cleaning</a:t>
            </a:r>
          </a:p>
          <a:p>
            <a:pPr algn="l">
              <a:buFont typeface="Wingdings" pitchFamily="2" charset="2"/>
              <a:buChar char="q"/>
            </a:pPr>
            <a:r>
              <a:rPr lang="en-IN" dirty="0" smtClean="0"/>
              <a:t>Features to be analyzed</a:t>
            </a:r>
          </a:p>
          <a:p>
            <a:pPr algn="l">
              <a:buFont typeface="Wingdings" pitchFamily="2" charset="2"/>
              <a:buChar char="q"/>
            </a:pPr>
            <a:r>
              <a:rPr lang="en-IN" dirty="0" smtClean="0"/>
              <a:t>Questions</a:t>
            </a:r>
          </a:p>
          <a:p>
            <a:pPr algn="l">
              <a:buFont typeface="Wingdings" pitchFamily="2" charset="2"/>
              <a:buChar char="q"/>
            </a:pPr>
            <a:r>
              <a:rPr lang="en-IN" dirty="0" smtClean="0"/>
              <a:t>Graphs and algorithms used</a:t>
            </a:r>
          </a:p>
          <a:p>
            <a:pPr algn="l">
              <a:buFont typeface="Wingdings" pitchFamily="2" charset="2"/>
              <a:buChar char="q"/>
            </a:pPr>
            <a:r>
              <a:rPr lang="en-IN" dirty="0" smtClean="0"/>
              <a:t>Conclusion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7554" y="285728"/>
            <a:ext cx="5105400" cy="1395402"/>
          </a:xfrm>
        </p:spPr>
        <p:txBody>
          <a:bodyPr/>
          <a:lstStyle/>
          <a:p>
            <a:r>
              <a:rPr lang="en-IN" dirty="0" smtClean="0"/>
              <a:t>INITIAL ANALYSIS &amp; data cleaning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0" y="1714488"/>
            <a:ext cx="5114778" cy="492919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1600" dirty="0" smtClean="0"/>
              <a:t>From the profiles data set that was given, it was observed that many features were not relevant  for analysis and hence they were removed</a:t>
            </a:r>
          </a:p>
          <a:p>
            <a:pPr algn="l">
              <a:buFont typeface="Arial" pitchFamily="34" charset="0"/>
              <a:buChar char="•"/>
            </a:pPr>
            <a:endParaRPr lang="en-IN" sz="1600" dirty="0" smtClean="0"/>
          </a:p>
          <a:p>
            <a:pPr algn="l">
              <a:buFont typeface="Arial" pitchFamily="34" charset="0"/>
              <a:buChar char="•"/>
            </a:pPr>
            <a:r>
              <a:rPr lang="en-IN" sz="1600" dirty="0" smtClean="0"/>
              <a:t>The following features/columns were retained and any null/missing values were removed:</a:t>
            </a:r>
          </a:p>
          <a:p>
            <a:pPr algn="l">
              <a:buFont typeface="Arial" pitchFamily="34" charset="0"/>
              <a:buChar char="•"/>
            </a:pPr>
            <a:r>
              <a:rPr lang="en-IN" sz="1600" dirty="0" smtClean="0"/>
              <a:t>Age, body type, diet , drinks, drugs, height, smokes</a:t>
            </a:r>
          </a:p>
          <a:p>
            <a:pPr algn="l">
              <a:buFont typeface="Arial" pitchFamily="34" charset="0"/>
              <a:buChar char="•"/>
            </a:pPr>
            <a:endParaRPr lang="en-IN" sz="1600" dirty="0" smtClean="0"/>
          </a:p>
          <a:p>
            <a:pPr algn="l">
              <a:buFont typeface="Arial" pitchFamily="34" charset="0"/>
              <a:buChar char="•"/>
            </a:pPr>
            <a:r>
              <a:rPr lang="en-IN" sz="1600" dirty="0" smtClean="0"/>
              <a:t>Some of these columns were mapped to numeric values including the following: body type, diet, drinks, drugs and smokes</a:t>
            </a:r>
          </a:p>
          <a:p>
            <a:pPr algn="l">
              <a:buFont typeface="Arial" pitchFamily="34" charset="0"/>
              <a:buChar char="•"/>
            </a:pPr>
            <a:endParaRPr lang="en-IN" sz="1600" dirty="0" smtClean="0"/>
          </a:p>
          <a:p>
            <a:pPr algn="l">
              <a:buFont typeface="Arial" pitchFamily="34" charset="0"/>
              <a:buChar char="•"/>
            </a:pPr>
            <a:r>
              <a:rPr lang="en-IN" sz="1600" dirty="0" smtClean="0"/>
              <a:t>The user age base is right skewed, with the mean age around 33 years</a:t>
            </a:r>
          </a:p>
          <a:p>
            <a:pPr algn="l">
              <a:buFont typeface="Arial" pitchFamily="34" charset="0"/>
              <a:buChar char="•"/>
            </a:pPr>
            <a:endParaRPr lang="en-IN" sz="1600" dirty="0" smtClean="0"/>
          </a:p>
          <a:p>
            <a:pPr algn="l">
              <a:buFont typeface="Arial" pitchFamily="34" charset="0"/>
              <a:buChar char="•"/>
            </a:pPr>
            <a:r>
              <a:rPr lang="en-IN" sz="1600" dirty="0" smtClean="0"/>
              <a:t>Analysis of the body type feature reveals that users tend to be on the fitter side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681154"/>
          </a:xfrm>
        </p:spPr>
        <p:txBody>
          <a:bodyPr/>
          <a:lstStyle/>
          <a:p>
            <a:r>
              <a:rPr lang="en-IN" sz="3200" dirty="0" smtClean="0"/>
              <a:t>MAPPING COLUMNS TO NUMERIC VALUES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Gayathri\Desktop\mapping response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04" y="2857496"/>
            <a:ext cx="6572296" cy="359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966774"/>
          </a:xfrm>
        </p:spPr>
        <p:txBody>
          <a:bodyPr/>
          <a:lstStyle/>
          <a:p>
            <a:r>
              <a:rPr lang="en-IN" dirty="0" smtClean="0"/>
              <a:t>Age histogram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143116"/>
            <a:ext cx="6357950" cy="441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802" y="500042"/>
            <a:ext cx="5462590" cy="1214446"/>
          </a:xfrm>
        </p:spPr>
        <p:txBody>
          <a:bodyPr/>
          <a:lstStyle/>
          <a:p>
            <a:r>
              <a:rPr lang="en-IN" sz="3200" dirty="0" smtClean="0"/>
              <a:t>Body type responses histogram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214554"/>
            <a:ext cx="5686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609716"/>
          </a:xfrm>
        </p:spPr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0" y="2500306"/>
            <a:ext cx="5114778" cy="3103846"/>
          </a:xfrm>
        </p:spPr>
        <p:txBody>
          <a:bodyPr/>
          <a:lstStyle/>
          <a:p>
            <a:r>
              <a:rPr lang="en-IN" b="1" dirty="0" smtClean="0"/>
              <a:t>Question1: Can we predict age using diet, lifestyle(smoking, drinking, drug habits)  and body type to predict age?</a:t>
            </a:r>
          </a:p>
          <a:p>
            <a:endParaRPr lang="en-IN" b="1" dirty="0" smtClean="0"/>
          </a:p>
          <a:p>
            <a:r>
              <a:rPr lang="en-IN" b="1" dirty="0" smtClean="0"/>
              <a:t>Question 2: Can we use diet, lifestyle information(drinking/drugs/smoking habits) and age to </a:t>
            </a:r>
            <a:r>
              <a:rPr lang="en-IN" b="1" dirty="0" smtClean="0"/>
              <a:t>predict </a:t>
            </a:r>
            <a:r>
              <a:rPr lang="en-IN" b="1" dirty="0" smtClean="0"/>
              <a:t>body type?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609716"/>
          </a:xfrm>
        </p:spPr>
        <p:txBody>
          <a:bodyPr/>
          <a:lstStyle/>
          <a:p>
            <a:r>
              <a:rPr lang="en-IN" dirty="0" smtClean="0"/>
              <a:t>Question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0" y="2500306"/>
            <a:ext cx="5114778" cy="3103846"/>
          </a:xfrm>
        </p:spPr>
        <p:txBody>
          <a:bodyPr/>
          <a:lstStyle/>
          <a:p>
            <a:pPr algn="l"/>
            <a:r>
              <a:rPr lang="en-IN" b="1" dirty="0" smtClean="0"/>
              <a:t>Question1: Can we predict age using diet, lifestyle(smoking, drinking, drug habits)  and body type to predict age?</a:t>
            </a:r>
          </a:p>
          <a:p>
            <a:pPr algn="l"/>
            <a:endParaRPr lang="en-IN" b="1" dirty="0" smtClean="0"/>
          </a:p>
          <a:p>
            <a:pPr algn="l"/>
            <a:r>
              <a:rPr lang="en-IN" b="1" dirty="0" smtClean="0"/>
              <a:t>Approaches used: </a:t>
            </a:r>
          </a:p>
          <a:p>
            <a:pPr algn="l"/>
            <a:r>
              <a:rPr lang="en-IN" b="1" dirty="0" smtClean="0"/>
              <a:t>Multiple linear regression model</a:t>
            </a:r>
          </a:p>
          <a:p>
            <a:pPr algn="l"/>
            <a:r>
              <a:rPr lang="en-IN" b="1" dirty="0" smtClean="0"/>
              <a:t>K </a:t>
            </a:r>
            <a:r>
              <a:rPr lang="en-IN" b="1" dirty="0" err="1" smtClean="0"/>
              <a:t>Neighbors</a:t>
            </a:r>
            <a:r>
              <a:rPr lang="en-IN" b="1" dirty="0" smtClean="0"/>
              <a:t> </a:t>
            </a:r>
            <a:r>
              <a:rPr lang="en-IN" b="1" dirty="0" err="1" smtClean="0"/>
              <a:t>Regressor</a:t>
            </a:r>
            <a:r>
              <a:rPr lang="en-IN" b="1" dirty="0" smtClean="0"/>
              <a:t> Model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681154"/>
          </a:xfrm>
        </p:spPr>
        <p:txBody>
          <a:bodyPr/>
          <a:lstStyle/>
          <a:p>
            <a:r>
              <a:rPr lang="en-IN" sz="2800" dirty="0" smtClean="0">
                <a:latin typeface="Arial Black" pitchFamily="34" charset="0"/>
              </a:rPr>
              <a:t>ACTUAL AGE VS PREDICTED AGE USING LINEAR REGRESSION MODEL</a:t>
            </a:r>
            <a:endParaRPr lang="en-IN" sz="28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928934"/>
            <a:ext cx="59531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537</TotalTime>
  <Words>367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Date  a scientist capstone project codecademy</vt:lpstr>
      <vt:lpstr>TABLE OF CONTENTS</vt:lpstr>
      <vt:lpstr>INITIAL ANALYSIS &amp; data cleaning</vt:lpstr>
      <vt:lpstr>MAPPING COLUMNS TO NUMERIC VALUES</vt:lpstr>
      <vt:lpstr>Age histogram</vt:lpstr>
      <vt:lpstr>Body type responses histogram</vt:lpstr>
      <vt:lpstr>Questions</vt:lpstr>
      <vt:lpstr>Question 1</vt:lpstr>
      <vt:lpstr>ACTUAL AGE VS PREDICTED AGE USING LINEAR REGRESSION MODEL</vt:lpstr>
      <vt:lpstr>ACTUAL AGE VS PREDICTED AGE USING K NEIGHBORS MODEL</vt:lpstr>
      <vt:lpstr>Question 2</vt:lpstr>
      <vt:lpstr>K nearest neighbors(classification and confusion matrix)</vt:lpstr>
      <vt:lpstr>K nearest neighbors(contd.)</vt:lpstr>
      <vt:lpstr>Support vector machines(classification and confusion matrix)</vt:lpstr>
      <vt:lpstr>Support vector machines(contd.)</vt:lpstr>
      <vt:lpstr>Observations and inferences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 a scientist capstone project codecademy</dc:title>
  <dc:creator>Gayathri</dc:creator>
  <cp:lastModifiedBy>Gayathri</cp:lastModifiedBy>
  <cp:revision>5</cp:revision>
  <dcterms:created xsi:type="dcterms:W3CDTF">2019-06-13T17:48:05Z</dcterms:created>
  <dcterms:modified xsi:type="dcterms:W3CDTF">2019-06-14T02:45:19Z</dcterms:modified>
</cp:coreProperties>
</file>