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3" r:id="rId5"/>
    <p:sldId id="266" r:id="rId6"/>
    <p:sldId id="258" r:id="rId7"/>
    <p:sldId id="260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3/26/2019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4290"/>
            <a:ext cx="7851648" cy="321471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Data Analysis</a:t>
            </a:r>
            <a:br>
              <a:rPr lang="en-IN" sz="4400" dirty="0" smtClean="0"/>
            </a:br>
            <a:r>
              <a:rPr lang="en-IN" sz="4400" dirty="0" smtClean="0"/>
              <a:t>on </a:t>
            </a:r>
            <a:r>
              <a:rPr lang="en-IN" sz="4400" dirty="0" smtClean="0"/>
              <a:t>endangered </a:t>
            </a:r>
            <a:r>
              <a:rPr lang="en-IN" sz="4400" dirty="0" smtClean="0"/>
              <a:t>species</a:t>
            </a:r>
            <a:br>
              <a:rPr lang="en-IN" sz="4400" dirty="0" smtClean="0"/>
            </a:br>
            <a:r>
              <a:rPr lang="en-IN" sz="4400" dirty="0" smtClean="0"/>
              <a:t> </a:t>
            </a:r>
            <a:r>
              <a:rPr lang="en-IN" sz="4400" dirty="0" smtClean="0"/>
              <a:t>from several different </a:t>
            </a:r>
            <a:r>
              <a:rPr lang="en-IN" sz="4400" dirty="0" smtClean="0"/>
              <a:t>parks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Capstone Project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929066"/>
            <a:ext cx="7854696" cy="1752600"/>
          </a:xfrm>
        </p:spPr>
        <p:txBody>
          <a:bodyPr>
            <a:normAutofit/>
          </a:bodyPr>
          <a:lstStyle/>
          <a:p>
            <a:r>
              <a:rPr lang="en-IN" dirty="0" smtClean="0"/>
              <a:t>Course: Introduction to Data Analysis</a:t>
            </a:r>
          </a:p>
          <a:p>
            <a:r>
              <a:rPr lang="en-IN" dirty="0" smtClean="0"/>
              <a:t>Participant name: </a:t>
            </a:r>
            <a:r>
              <a:rPr lang="en-IN" dirty="0" err="1" smtClean="0"/>
              <a:t>Gayathri</a:t>
            </a:r>
            <a:r>
              <a:rPr lang="en-IN" dirty="0" smtClean="0"/>
              <a:t> </a:t>
            </a:r>
            <a:r>
              <a:rPr lang="en-IN" dirty="0" err="1" smtClean="0"/>
              <a:t>Rajagopalan</a:t>
            </a:r>
            <a:endParaRPr lang="en-IN" dirty="0" smtClean="0"/>
          </a:p>
          <a:p>
            <a:r>
              <a:rPr lang="en-IN" dirty="0" smtClean="0"/>
              <a:t>Participant email: gtri87@gmail.com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/>
              <a:t>Graph 2 – Weekly sheep sightings per park</a:t>
            </a:r>
            <a:endParaRPr lang="en-IN" sz="4000" dirty="0"/>
          </a:p>
        </p:txBody>
      </p:sp>
      <p:pic>
        <p:nvPicPr>
          <p:cNvPr id="6" name="Content Placeholder 5" descr="Sheepsighting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86314"/>
            <a:ext cx="8229600" cy="24871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dirty="0" smtClean="0"/>
              <a:t>Description of data </a:t>
            </a:r>
            <a:endParaRPr lang="en-IN" dirty="0" smtClean="0"/>
          </a:p>
          <a:p>
            <a:r>
              <a:rPr lang="en-IN" dirty="0" smtClean="0"/>
              <a:t>S</a:t>
            </a:r>
            <a:r>
              <a:rPr lang="en-IN" dirty="0" smtClean="0"/>
              <a:t>ignificance </a:t>
            </a:r>
            <a:r>
              <a:rPr lang="en-IN" dirty="0" smtClean="0"/>
              <a:t>calculations </a:t>
            </a:r>
            <a:r>
              <a:rPr lang="en-IN" dirty="0" smtClean="0"/>
              <a:t>for </a:t>
            </a:r>
            <a:r>
              <a:rPr lang="en-IN" dirty="0" smtClean="0"/>
              <a:t>endangered status between different categories of species.</a:t>
            </a:r>
          </a:p>
          <a:p>
            <a:r>
              <a:rPr lang="en-IN" dirty="0" smtClean="0"/>
              <a:t>A recommendation for </a:t>
            </a:r>
            <a:r>
              <a:rPr lang="en-IN" dirty="0" smtClean="0"/>
              <a:t>conservationists, </a:t>
            </a:r>
            <a:r>
              <a:rPr lang="en-IN" dirty="0" smtClean="0"/>
              <a:t>based </a:t>
            </a:r>
            <a:r>
              <a:rPr lang="en-IN" dirty="0" smtClean="0"/>
              <a:t>on </a:t>
            </a:r>
            <a:r>
              <a:rPr lang="en-IN" dirty="0" smtClean="0"/>
              <a:t>significance calculations</a:t>
            </a:r>
          </a:p>
          <a:p>
            <a:r>
              <a:rPr lang="en-IN" dirty="0" smtClean="0"/>
              <a:t>S</a:t>
            </a:r>
            <a:r>
              <a:rPr lang="en-IN" dirty="0" smtClean="0"/>
              <a:t>ample </a:t>
            </a:r>
            <a:r>
              <a:rPr lang="en-IN" dirty="0" smtClean="0"/>
              <a:t>size determination </a:t>
            </a:r>
            <a:r>
              <a:rPr lang="en-IN" dirty="0" smtClean="0"/>
              <a:t>for </a:t>
            </a:r>
            <a:r>
              <a:rPr lang="en-IN" dirty="0" smtClean="0"/>
              <a:t>the foot and mouth disease study</a:t>
            </a:r>
          </a:p>
          <a:p>
            <a:r>
              <a:rPr lang="en-IN" dirty="0" smtClean="0"/>
              <a:t>G</a:t>
            </a:r>
            <a:r>
              <a:rPr lang="en-IN" dirty="0" smtClean="0"/>
              <a:t>raphs created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Description of data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sz="2000" dirty="0" smtClean="0"/>
              <a:t>The data provides conservation related information about various species, including mammals, amphibians, birds, fish, reptiles, vascular and non-vascular plants</a:t>
            </a:r>
          </a:p>
          <a:p>
            <a:r>
              <a:rPr lang="en-IN" sz="2000" dirty="0" smtClean="0"/>
              <a:t>It lists their scientific and common names, and their conservation status</a:t>
            </a:r>
          </a:p>
          <a:p>
            <a:r>
              <a:rPr lang="en-IN" sz="2000" dirty="0" smtClean="0"/>
              <a:t>On analysis of data, the number of species under each conservation status is as follows:</a:t>
            </a:r>
          </a:p>
          <a:p>
            <a:pPr marL="822960" lvl="1" indent="-457200"/>
            <a:r>
              <a:rPr lang="en-IN" sz="1800" dirty="0" smtClean="0"/>
              <a:t>Endangered: 15</a:t>
            </a:r>
          </a:p>
          <a:p>
            <a:pPr marL="822960" lvl="1" indent="-457200"/>
            <a:r>
              <a:rPr lang="en-IN" sz="1800" dirty="0" smtClean="0"/>
              <a:t>Species of concern: 151</a:t>
            </a:r>
          </a:p>
          <a:p>
            <a:pPr marL="822960" lvl="1" indent="-457200"/>
            <a:r>
              <a:rPr lang="en-IN" sz="1800" dirty="0" smtClean="0"/>
              <a:t>Threatened: 10</a:t>
            </a:r>
          </a:p>
          <a:p>
            <a:pPr marL="822960" lvl="1" indent="-457200"/>
            <a:r>
              <a:rPr lang="en-IN" sz="1800" dirty="0" smtClean="0"/>
              <a:t>In Recovery: 4</a:t>
            </a:r>
          </a:p>
          <a:p>
            <a:pPr marL="822960" lvl="1" indent="-457200"/>
            <a:r>
              <a:rPr lang="en-IN" sz="1800" dirty="0" smtClean="0"/>
              <a:t>No Intervention: 5363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 of Data(contd.)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On further analysis of data, the conservation status for each category of species is as follows: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2643182"/>
          <a:ext cx="4572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 Protected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Protected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Amphibian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Mammal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Non-vascular plant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Reptile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Vascular plant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4216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P-value was calculated using the chi-squared test to find out if certain species were more endangered</a:t>
            </a:r>
          </a:p>
          <a:p>
            <a:r>
              <a:rPr lang="en-IN" dirty="0" smtClean="0"/>
              <a:t>Mammals and Birds: Chi-squared test was run on the following contingency table:[[30,146],[75,413]]. Resulting p-value: 0.688</a:t>
            </a:r>
          </a:p>
          <a:p>
            <a:r>
              <a:rPr lang="en-IN" dirty="0" smtClean="0"/>
              <a:t> Mammals and Reptiles: Chi-squared </a:t>
            </a:r>
            <a:r>
              <a:rPr lang="en-IN" dirty="0" smtClean="0"/>
              <a:t>test was run on the following contingency table:[[30,146</a:t>
            </a:r>
            <a:r>
              <a:rPr lang="en-IN" dirty="0" smtClean="0"/>
              <a:t>],[5,73]]. Resulting p-value: 0.038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1214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dirty="0" smtClean="0"/>
              <a:t/>
            </a:r>
            <a:br>
              <a:rPr lang="en-IN" sz="3100" dirty="0" smtClean="0"/>
            </a:br>
            <a:r>
              <a:rPr lang="en-IN" sz="3100" dirty="0" smtClean="0"/>
              <a:t>Significance calculations for endangered status between </a:t>
            </a:r>
            <a:r>
              <a:rPr lang="en-IN" sz="3100" dirty="0" smtClean="0"/>
              <a:t>             different </a:t>
            </a:r>
            <a:r>
              <a:rPr lang="en-IN" sz="3100" dirty="0" smtClean="0"/>
              <a:t>categories of species.</a:t>
            </a:r>
            <a:r>
              <a:rPr lang="en-IN" sz="5400" dirty="0" smtClean="0"/>
              <a:t/>
            </a:r>
            <a:br>
              <a:rPr lang="en-IN" sz="5400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Based on the calculation performed and the results of the chi-squared test, it can be concluded that certain types of species are more likely to be endangered.</a:t>
            </a:r>
          </a:p>
          <a:p>
            <a:r>
              <a:rPr lang="en-IN" dirty="0" smtClean="0"/>
              <a:t>Mammals and Birds: Since the p-value(0.688) was greater than 0.05, the difference between percentages of protected mammals and birds is not significant and is due to chance</a:t>
            </a:r>
          </a:p>
          <a:p>
            <a:r>
              <a:rPr lang="en-IN" dirty="0" smtClean="0"/>
              <a:t>Mammals and Reptiles: </a:t>
            </a:r>
            <a:r>
              <a:rPr lang="en-IN" dirty="0" smtClean="0"/>
              <a:t>Since the </a:t>
            </a:r>
            <a:r>
              <a:rPr lang="en-IN" dirty="0" smtClean="0"/>
              <a:t>p-value(0.038) </a:t>
            </a:r>
            <a:r>
              <a:rPr lang="en-IN" dirty="0" smtClean="0"/>
              <a:t>was </a:t>
            </a:r>
            <a:r>
              <a:rPr lang="en-IN" dirty="0" smtClean="0"/>
              <a:t>less </a:t>
            </a:r>
            <a:r>
              <a:rPr lang="en-IN" dirty="0" smtClean="0"/>
              <a:t>than 0.05, </a:t>
            </a:r>
            <a:r>
              <a:rPr lang="en-IN" dirty="0" smtClean="0"/>
              <a:t>there is a </a:t>
            </a:r>
            <a:r>
              <a:rPr lang="en-IN" dirty="0" smtClean="0"/>
              <a:t>difference </a:t>
            </a:r>
            <a:r>
              <a:rPr lang="en-IN" dirty="0" smtClean="0"/>
              <a:t>in the percentage of protected mammals and reptiles, that is significant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Sample </a:t>
            </a:r>
            <a:r>
              <a:rPr lang="en-IN" dirty="0" smtClean="0"/>
              <a:t>size determination </a:t>
            </a:r>
            <a:r>
              <a:rPr lang="en-IN" dirty="0" smtClean="0"/>
              <a:t>for </a:t>
            </a:r>
            <a:r>
              <a:rPr lang="en-IN" dirty="0" smtClean="0"/>
              <a:t>the foot and mouth disease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Given </a:t>
            </a:r>
            <a:r>
              <a:rPr lang="en-IN" dirty="0" smtClean="0"/>
              <a:t>a baseline of 15% occurrence of foot and mouth disease in sheep at Bryce National Park, </a:t>
            </a:r>
            <a:r>
              <a:rPr lang="en-IN" dirty="0" smtClean="0"/>
              <a:t>calculations were performed to ascertain the sample size needed, if  </a:t>
            </a:r>
            <a:r>
              <a:rPr lang="en-IN" dirty="0" smtClean="0"/>
              <a:t>scientists wanted to be sure that a &gt;5% drop </a:t>
            </a:r>
            <a:r>
              <a:rPr lang="en-IN" dirty="0" smtClean="0"/>
              <a:t>is </a:t>
            </a:r>
            <a:r>
              <a:rPr lang="en-IN" dirty="0" smtClean="0"/>
              <a:t>observed </a:t>
            </a:r>
            <a:r>
              <a:rPr lang="en-IN" dirty="0" smtClean="0"/>
              <a:t> in cases </a:t>
            </a:r>
            <a:r>
              <a:rPr lang="en-IN" dirty="0" smtClean="0"/>
              <a:t>of foot and mouth disease in the </a:t>
            </a:r>
            <a:r>
              <a:rPr lang="en-IN" dirty="0" smtClean="0"/>
              <a:t>sheep</a:t>
            </a:r>
          </a:p>
          <a:p>
            <a:r>
              <a:rPr lang="en-IN" dirty="0" smtClean="0"/>
              <a:t>The following values were used to calculate the sample size:</a:t>
            </a:r>
          </a:p>
          <a:p>
            <a:pPr lvl="1"/>
            <a:r>
              <a:rPr lang="en-IN" dirty="0" smtClean="0"/>
              <a:t>Baseline=15</a:t>
            </a:r>
          </a:p>
          <a:p>
            <a:pPr lvl="1"/>
            <a:r>
              <a:rPr lang="en-IN" dirty="0" smtClean="0"/>
              <a:t>Minimum detectable effect=100*5/15(where 5 is the percentage change scientists want to observe with confidence)</a:t>
            </a:r>
          </a:p>
          <a:p>
            <a:pPr lvl="1"/>
            <a:r>
              <a:rPr lang="en-IN" dirty="0" smtClean="0"/>
              <a:t>Default level of significance=90%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/>
              <a:t>Sample size determination for the foot and mouth disease </a:t>
            </a:r>
            <a:r>
              <a:rPr lang="en-IN" sz="4000" dirty="0" smtClean="0"/>
              <a:t>study(contd.)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From the above values, the sample size was calculated to be 870</a:t>
            </a:r>
          </a:p>
          <a:p>
            <a:r>
              <a:rPr lang="en-IN" dirty="0" smtClean="0"/>
              <a:t>Using the above figure for sample size, the number of weeks t</a:t>
            </a:r>
            <a:r>
              <a:rPr lang="en-IN" dirty="0" smtClean="0"/>
              <a:t>he scientists would </a:t>
            </a:r>
            <a:r>
              <a:rPr lang="en-IN" dirty="0" smtClean="0"/>
              <a:t>need to </a:t>
            </a:r>
            <a:r>
              <a:rPr lang="en-IN" dirty="0" smtClean="0"/>
              <a:t>spend, </a:t>
            </a:r>
            <a:r>
              <a:rPr lang="en-IN" dirty="0" smtClean="0"/>
              <a:t>to observe enough sheep </a:t>
            </a:r>
            <a:r>
              <a:rPr lang="en-IN" dirty="0" smtClean="0"/>
              <a:t>,was </a:t>
            </a:r>
            <a:r>
              <a:rPr lang="en-IN" dirty="0" smtClean="0"/>
              <a:t>calculated for Yellowstone National Park and Bryce National Park</a:t>
            </a:r>
          </a:p>
          <a:p>
            <a:pPr lvl="1"/>
            <a:r>
              <a:rPr lang="en-IN" dirty="0" smtClean="0"/>
              <a:t>For Yellowstone National Park : number of weeks </a:t>
            </a:r>
            <a:r>
              <a:rPr lang="en-IN" dirty="0" smtClean="0"/>
              <a:t>=sample size/507(number </a:t>
            </a:r>
            <a:r>
              <a:rPr lang="en-IN" dirty="0" smtClean="0"/>
              <a:t>of sheep observations)=1 week approximately</a:t>
            </a:r>
          </a:p>
          <a:p>
            <a:pPr lvl="1"/>
            <a:r>
              <a:rPr lang="en-IN" dirty="0" smtClean="0"/>
              <a:t>For Brice National Park: number of weeks </a:t>
            </a:r>
            <a:r>
              <a:rPr lang="en-IN" dirty="0" smtClean="0"/>
              <a:t>=sample size/250(number </a:t>
            </a:r>
            <a:r>
              <a:rPr lang="en-IN" dirty="0" smtClean="0"/>
              <a:t>of sheep observations)=2 </a:t>
            </a:r>
            <a:r>
              <a:rPr lang="en-IN" dirty="0" smtClean="0"/>
              <a:t>weeks </a:t>
            </a:r>
            <a:r>
              <a:rPr lang="en-IN" dirty="0" smtClean="0"/>
              <a:t>approximately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Graph 1 – conservation status by species</a:t>
            </a:r>
            <a:endParaRPr lang="en-IN" sz="3600" dirty="0"/>
          </a:p>
        </p:txBody>
      </p:sp>
      <p:pic>
        <p:nvPicPr>
          <p:cNvPr id="4" name="Content Placeholder 3" descr="conservation status by spec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57440"/>
            <a:ext cx="8229600" cy="314488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1818</TotalTime>
  <Words>529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Data Analysis on endangered species  from several different parks Capstone Project</vt:lpstr>
      <vt:lpstr>Index</vt:lpstr>
      <vt:lpstr>   Description of data  </vt:lpstr>
      <vt:lpstr>Description of Data(contd.)</vt:lpstr>
      <vt:lpstr> Significance calculations for endangered status between              different categories of species. </vt:lpstr>
      <vt:lpstr>Recommendation</vt:lpstr>
      <vt:lpstr>Sample size determination for the foot and mouth disease study</vt:lpstr>
      <vt:lpstr>Sample size determination for the foot and mouth disease study(contd.)</vt:lpstr>
      <vt:lpstr>Graph 1 – conservation status by species</vt:lpstr>
      <vt:lpstr>Graph 2 – Weekly sheep sightings per park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endangered species  from several different parks.</dc:title>
  <dc:creator>Gayathri</dc:creator>
  <cp:lastModifiedBy>Gayathri</cp:lastModifiedBy>
  <cp:revision>6</cp:revision>
  <dcterms:created xsi:type="dcterms:W3CDTF">2019-03-26T05:28:30Z</dcterms:created>
  <dcterms:modified xsi:type="dcterms:W3CDTF">2019-03-27T11:47:18Z</dcterms:modified>
</cp:coreProperties>
</file>