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56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BF7F"/>
    <a:srgbClr val="005B23"/>
    <a:srgbClr val="FFFFFF"/>
    <a:srgbClr val="545A20"/>
    <a:srgbClr val="44812B"/>
    <a:srgbClr val="EFF3BF"/>
    <a:srgbClr val="38E438"/>
    <a:srgbClr val="7EE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85" autoAdjust="0"/>
  </p:normalViewPr>
  <p:slideViewPr>
    <p:cSldViewPr snapToGrid="0">
      <p:cViewPr>
        <p:scale>
          <a:sx n="75" d="100"/>
          <a:sy n="75" d="100"/>
        </p:scale>
        <p:origin x="9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5905C-46EE-43D0-93C2-880F5F1C1328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751E5-4624-4127-A187-D31AA5B34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53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751E5-4624-4127-A187-D31AA5B34D1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735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4FC16-D9CD-4ECA-7146-0AB741BA3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D9117E-775D-0CE6-55D9-745088C0E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4DE5E-7FB1-81CE-6276-2A3289EFD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692A-F4D6-4427-9AAF-EBAB676D5133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F6554-99F8-AC06-111D-74C6C223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79FE2-A726-6406-C8AB-DC89CF7CF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193B-90E8-4B7C-B545-3F0E0B796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388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D5AA-FAB0-4F72-DA9F-4BE1DAE33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5F5FF-6EE0-6A54-AB1C-857D89E0F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A033E-6BE5-DA3E-D157-53B8B350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692A-F4D6-4427-9AAF-EBAB676D5133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54BDF-C42B-7930-EEDC-1AB8DED9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0494A-B1CE-1946-A46F-39B08761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193B-90E8-4B7C-B545-3F0E0B796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812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634690-7290-3735-B647-A87B9B61F9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CD252-DEA6-75A7-1403-DCB4C9C9C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3DF11-0430-9070-45A2-1F88266AA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692A-F4D6-4427-9AAF-EBAB676D5133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7EF1A-BED9-4464-C926-06103547E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E2032-0489-5B32-605F-E02CAAB3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193B-90E8-4B7C-B545-3F0E0B796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10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7E5B-52AA-801F-8085-639A0E7BA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3C833-FAD4-B0F2-55BD-99C67F856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F7475-887C-0737-7D3E-C409F5733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692A-F4D6-4427-9AAF-EBAB676D5133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5088B-D525-9599-545C-6EF22F93E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36A5B-302C-B811-FCEF-0F63975DF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193B-90E8-4B7C-B545-3F0E0B796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531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29A3E-485B-DE26-B737-1AC5D77D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9927D-F65A-25F1-E33B-9A63A9E2C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52E9C-242E-03E4-5B76-D04E5315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692A-F4D6-4427-9AAF-EBAB676D5133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A65-4BDC-C01F-5E47-B0AC5757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2A8E9-5479-BA12-5A29-E14402FDC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193B-90E8-4B7C-B545-3F0E0B796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872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2AC2-B63B-53F3-48FF-2FB2C5635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1164E-D4EC-F318-4CCD-B957D4BA1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DA752-8DDD-9C82-E71B-97671F0AA6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EDEDE-AC33-DED8-B8A8-8126E079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692A-F4D6-4427-9AAF-EBAB676D5133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3377A9-273A-FEF5-0363-FAECA01F7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C742F-791A-47BB-66BB-4E735021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193B-90E8-4B7C-B545-3F0E0B796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74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A9C1-0B7B-81BC-A0EE-9C61E6235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06C98-B096-54F5-8FBC-9EE048727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393CB4-87BF-BEFF-50C9-841006FC2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EC58B8-800E-F4B2-4A0B-6429A5AF3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EF07D2-08F1-D59A-97DC-51B6C6A1A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021E7-68A9-B994-5DA1-D8D8E8C8C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692A-F4D6-4427-9AAF-EBAB676D5133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79DA95-79FC-C613-A64F-ACE20DAC3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64F79-BD50-4A1C-46D7-2E496AA0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193B-90E8-4B7C-B545-3F0E0B796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54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81B1-6494-7D96-5328-BCB9B866B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AA0FF5-F795-E0BB-324D-A56422C50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692A-F4D6-4427-9AAF-EBAB676D5133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89524-5FA1-4E94-2B07-79311953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C8C54-1C58-07D6-2BF0-D63D97228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193B-90E8-4B7C-B545-3F0E0B796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157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E753C7-C9AC-B70E-3AFF-440DA31C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692A-F4D6-4427-9AAF-EBAB676D5133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68420-1322-C953-D4FD-0432DD610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750E4-EB68-5102-9E24-36689294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193B-90E8-4B7C-B545-3F0E0B796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44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71B10-E29F-25B9-5D95-672DE8D9D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A5799-9554-54A7-DC2F-0D57CD62C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6EC80-06A1-77A6-A6D0-851211443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519AB-6431-B4CC-98EF-8BA20C077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692A-F4D6-4427-9AAF-EBAB676D5133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183F2-5976-D602-06FD-1059DBDD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FD5FB-3B0F-487D-D5E7-01711826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193B-90E8-4B7C-B545-3F0E0B796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32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661C-E29C-F512-4194-5840ACE3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552044-E41E-2FAA-721E-AA1536FE84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5E3FB-ADEC-80F0-0104-6605D857E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BA74C-D403-B418-C818-4ED8016C3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6692A-F4D6-4427-9AAF-EBAB676D5133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94C9E-A7DE-E02E-FD41-A57A4FB6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F298F-F0EF-3BE1-8B5C-F8E12062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C193B-90E8-4B7C-B545-3F0E0B796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6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95ACEB-927D-93BD-A092-DC22A3E2E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61850-7551-7DCC-5790-4DA1E4CA3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42085-5A73-F5A7-10A8-1C70C5ED8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6692A-F4D6-4427-9AAF-EBAB676D5133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2A329-691C-5A86-D606-DE26766EF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76BDB-5972-2453-C963-7141A3422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C193B-90E8-4B7C-B545-3F0E0B7964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32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.xml"/><Relationship Id="rId7" Type="http://schemas.microsoft.com/office/2007/relationships/hdphoto" Target="../media/hdphoto1.wdp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B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AED8D2B-C586-D0F5-D1BD-AAD3266F959A}"/>
              </a:ext>
            </a:extLst>
          </p:cNvPr>
          <p:cNvSpPr/>
          <p:nvPr/>
        </p:nvSpPr>
        <p:spPr>
          <a:xfrm>
            <a:off x="-1" y="-93640"/>
            <a:ext cx="12187405" cy="2570536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FD5C9667-66F5-9885-7306-BCCC6BA41A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01" t="4234" r="48058" b="5355"/>
          <a:stretch>
            <a:fillRect/>
          </a:stretch>
        </p:blipFill>
        <p:spPr bwMode="auto">
          <a:xfrm rot="16200000">
            <a:off x="8156042" y="-396771"/>
            <a:ext cx="1068431" cy="698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3F1196B-FBCD-EFDC-975C-F1F66D7A7D68}"/>
              </a:ext>
            </a:extLst>
          </p:cNvPr>
          <p:cNvSpPr/>
          <p:nvPr/>
        </p:nvSpPr>
        <p:spPr>
          <a:xfrm>
            <a:off x="7145721" y="5980386"/>
            <a:ext cx="5046280" cy="87761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8DA628-9AFB-0DE6-1D63-03C19F066E07}"/>
              </a:ext>
            </a:extLst>
          </p:cNvPr>
          <p:cNvSpPr/>
          <p:nvPr/>
        </p:nvSpPr>
        <p:spPr>
          <a:xfrm>
            <a:off x="9553245" y="0"/>
            <a:ext cx="2481759" cy="161859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026CA2D-F63A-83E9-9B4C-EE6C19385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9000"/>
                    </a14:imgEffect>
                    <a14:imgEffect>
                      <a14:colorTemperature colorTemp="6526"/>
                    </a14:imgEffect>
                    <a14:imgEffect>
                      <a14:saturation sat="400000"/>
                    </a14:imgEffect>
                    <a14:imgEffect>
                      <a14:brightnessContrast contrast="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66" y="2595266"/>
            <a:ext cx="43815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4BB6BE-697B-A44F-27CF-60CB5B0888D5}"/>
              </a:ext>
            </a:extLst>
          </p:cNvPr>
          <p:cNvSpPr txBox="1"/>
          <p:nvPr/>
        </p:nvSpPr>
        <p:spPr>
          <a:xfrm>
            <a:off x="653480" y="299150"/>
            <a:ext cx="64922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Life Expectancy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2D1468-AFA2-64D6-DA67-48E796A2E6D8}"/>
              </a:ext>
            </a:extLst>
          </p:cNvPr>
          <p:cNvSpPr txBox="1"/>
          <p:nvPr/>
        </p:nvSpPr>
        <p:spPr>
          <a:xfrm>
            <a:off x="0" y="2257605"/>
            <a:ext cx="12192000" cy="400110"/>
          </a:xfrm>
          <a:prstGeom prst="rect">
            <a:avLst/>
          </a:prstGeom>
          <a:solidFill>
            <a:srgbClr val="005B23"/>
          </a:solidFill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Insights, Predictions &amp; Explainability                              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AD5C1-23BB-AAB4-027D-1697D0C071C5}"/>
              </a:ext>
            </a:extLst>
          </p:cNvPr>
          <p:cNvSpPr txBox="1"/>
          <p:nvPr/>
        </p:nvSpPr>
        <p:spPr>
          <a:xfrm>
            <a:off x="8424041" y="6066302"/>
            <a:ext cx="22584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rgbClr val="005B2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Presented by</a:t>
            </a:r>
          </a:p>
          <a:p>
            <a:pPr algn="ctr"/>
            <a:r>
              <a:rPr lang="en-IN" sz="2000" b="1" dirty="0">
                <a:solidFill>
                  <a:srgbClr val="005B2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Ritika Roy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769C9F-7BDF-2C25-67C0-AAC8CD5E3431}"/>
              </a:ext>
            </a:extLst>
          </p:cNvPr>
          <p:cNvSpPr txBox="1"/>
          <p:nvPr/>
        </p:nvSpPr>
        <p:spPr>
          <a:xfrm>
            <a:off x="9627479" y="158523"/>
            <a:ext cx="23332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005B2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Methods: </a:t>
            </a:r>
          </a:p>
          <a:p>
            <a:r>
              <a:rPr lang="en-IN" sz="2000" b="1" dirty="0">
                <a:solidFill>
                  <a:srgbClr val="005B2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Statistics + </a:t>
            </a:r>
          </a:p>
          <a:p>
            <a:r>
              <a:rPr lang="en-IN" sz="2000" b="1" dirty="0">
                <a:solidFill>
                  <a:srgbClr val="005B2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</a:t>
            </a:r>
          </a:p>
          <a:p>
            <a:r>
              <a:rPr lang="en-IN" sz="2000" b="1" dirty="0">
                <a:solidFill>
                  <a:srgbClr val="005B23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 SHAP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246789-8C74-6067-330E-282A8897675F}"/>
              </a:ext>
            </a:extLst>
          </p:cNvPr>
          <p:cNvSpPr/>
          <p:nvPr/>
        </p:nvSpPr>
        <p:spPr>
          <a:xfrm>
            <a:off x="9553245" y="1481963"/>
            <a:ext cx="2481759" cy="295154"/>
          </a:xfrm>
          <a:prstGeom prst="rect">
            <a:avLst/>
          </a:prstGeom>
          <a:solidFill>
            <a:srgbClr val="005B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2E7373D4-648D-8C94-ED3E-D87D257AEAE8}"/>
              </a:ext>
            </a:extLst>
          </p:cNvPr>
          <p:cNvSpPr/>
          <p:nvPr/>
        </p:nvSpPr>
        <p:spPr>
          <a:xfrm rot="16200000">
            <a:off x="5768209" y="6673415"/>
            <a:ext cx="2081050" cy="673972"/>
          </a:xfrm>
          <a:prstGeom prst="triangle">
            <a:avLst>
              <a:gd name="adj" fmla="val 54546"/>
            </a:avLst>
          </a:prstGeom>
          <a:solidFill>
            <a:srgbClr val="005B2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95EAD86D-B371-5AD1-96D4-839507C499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prstClr val="black"/>
              <a:srgbClr val="005B2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39" t="27264" r="42908" b="50458"/>
          <a:stretch>
            <a:fillRect/>
          </a:stretch>
        </p:blipFill>
        <p:spPr bwMode="auto">
          <a:xfrm>
            <a:off x="7874558" y="5891245"/>
            <a:ext cx="815700" cy="96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0462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BF7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1717C1-DB1B-4649-528D-F87694F60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0CA527C-4FBC-DDD0-9039-396154F9DC20}"/>
              </a:ext>
            </a:extLst>
          </p:cNvPr>
          <p:cNvSpPr/>
          <p:nvPr/>
        </p:nvSpPr>
        <p:spPr>
          <a:xfrm>
            <a:off x="-4597" y="5821310"/>
            <a:ext cx="12196597" cy="1036690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686468-A40B-B20B-8E64-0136E12BE626}"/>
              </a:ext>
            </a:extLst>
          </p:cNvPr>
          <p:cNvSpPr/>
          <p:nvPr/>
        </p:nvSpPr>
        <p:spPr>
          <a:xfrm>
            <a:off x="0" y="5043544"/>
            <a:ext cx="12192000" cy="777766"/>
          </a:xfrm>
          <a:prstGeom prst="rect">
            <a:avLst/>
          </a:prstGeom>
          <a:pattFill prst="smGrid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5A9DAC-3726-52B5-11F1-E22E17C87519}"/>
              </a:ext>
            </a:extLst>
          </p:cNvPr>
          <p:cNvSpPr/>
          <p:nvPr/>
        </p:nvSpPr>
        <p:spPr>
          <a:xfrm>
            <a:off x="0" y="4167992"/>
            <a:ext cx="12192000" cy="777766"/>
          </a:xfrm>
          <a:prstGeom prst="rect">
            <a:avLst/>
          </a:prstGeom>
          <a:pattFill prst="smGrid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B39EB6-283C-4DB6-BF60-BA83FB5DA759}"/>
              </a:ext>
            </a:extLst>
          </p:cNvPr>
          <p:cNvSpPr/>
          <p:nvPr/>
        </p:nvSpPr>
        <p:spPr>
          <a:xfrm>
            <a:off x="0" y="3301180"/>
            <a:ext cx="12192000" cy="777766"/>
          </a:xfrm>
          <a:prstGeom prst="rect">
            <a:avLst/>
          </a:prstGeom>
          <a:pattFill prst="smGrid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7922E2-95AA-56D3-50F5-FF33911A83B0}"/>
              </a:ext>
            </a:extLst>
          </p:cNvPr>
          <p:cNvSpPr/>
          <p:nvPr/>
        </p:nvSpPr>
        <p:spPr>
          <a:xfrm>
            <a:off x="0" y="2434085"/>
            <a:ext cx="12192000" cy="777766"/>
          </a:xfrm>
          <a:prstGeom prst="rect">
            <a:avLst/>
          </a:prstGeom>
          <a:pattFill prst="smGrid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07A240-79A7-061A-5FFA-270DEC9A007F}"/>
              </a:ext>
            </a:extLst>
          </p:cNvPr>
          <p:cNvSpPr/>
          <p:nvPr/>
        </p:nvSpPr>
        <p:spPr>
          <a:xfrm>
            <a:off x="0" y="1566041"/>
            <a:ext cx="12192000" cy="777766"/>
          </a:xfrm>
          <a:prstGeom prst="rect">
            <a:avLst/>
          </a:prstGeom>
          <a:pattFill prst="smGrid">
            <a:fgClr>
              <a:schemeClr val="accent6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9D0BF4-762D-75A0-1408-11DC837F06F5}"/>
              </a:ext>
            </a:extLst>
          </p:cNvPr>
          <p:cNvSpPr/>
          <p:nvPr/>
        </p:nvSpPr>
        <p:spPr>
          <a:xfrm>
            <a:off x="1566042" y="1566041"/>
            <a:ext cx="157655" cy="777766"/>
          </a:xfrm>
          <a:prstGeom prst="rect">
            <a:avLst/>
          </a:prstGeom>
          <a:solidFill>
            <a:srgbClr val="005B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2F9E3F-BC32-D4FF-8625-23B4F5B537C1}"/>
              </a:ext>
            </a:extLst>
          </p:cNvPr>
          <p:cNvSpPr/>
          <p:nvPr/>
        </p:nvSpPr>
        <p:spPr>
          <a:xfrm>
            <a:off x="0" y="0"/>
            <a:ext cx="12192000" cy="118766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580884-398B-F6F3-5F40-9827316A69CE}"/>
              </a:ext>
            </a:extLst>
          </p:cNvPr>
          <p:cNvSpPr txBox="1"/>
          <p:nvPr/>
        </p:nvSpPr>
        <p:spPr>
          <a:xfrm>
            <a:off x="115614" y="541338"/>
            <a:ext cx="41831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Objectives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5C39DCC-2CC9-23D5-C595-B0E255A409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005B2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9" t="50757" r="79158" b="26965"/>
          <a:stretch>
            <a:fillRect/>
          </a:stretch>
        </p:blipFill>
        <p:spPr bwMode="auto">
          <a:xfrm>
            <a:off x="687536" y="1503076"/>
            <a:ext cx="815700" cy="96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6943EC-953D-5AFC-7055-A99B9AF7CBF7}"/>
              </a:ext>
            </a:extLst>
          </p:cNvPr>
          <p:cNvSpPr txBox="1"/>
          <p:nvPr/>
        </p:nvSpPr>
        <p:spPr>
          <a:xfrm>
            <a:off x="1723697" y="1729007"/>
            <a:ext cx="592783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Analyzing global life expectancy variations</a:t>
            </a:r>
            <a:endParaRPr lang="en-IN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9F4399-4431-CA4A-5783-5D023FA4CB5A}"/>
              </a:ext>
            </a:extLst>
          </p:cNvPr>
          <p:cNvSpPr txBox="1"/>
          <p:nvPr/>
        </p:nvSpPr>
        <p:spPr>
          <a:xfrm>
            <a:off x="1718445" y="2614164"/>
            <a:ext cx="95057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Identifying health, economic &amp; lifestyle factors influencing lifespan</a:t>
            </a:r>
            <a:endParaRPr lang="en-IN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A3A4C3-1731-FE21-6814-D24DD3200631}"/>
              </a:ext>
            </a:extLst>
          </p:cNvPr>
          <p:cNvSpPr txBox="1"/>
          <p:nvPr/>
        </p:nvSpPr>
        <p:spPr>
          <a:xfrm>
            <a:off x="1786502" y="4381874"/>
            <a:ext cx="74702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Predicting life expectancy using machine learning</a:t>
            </a:r>
            <a:endParaRPr lang="en-IN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31ADA6-C73C-9CD6-8CDA-11EE583069E7}"/>
              </a:ext>
            </a:extLst>
          </p:cNvPr>
          <p:cNvSpPr txBox="1"/>
          <p:nvPr/>
        </p:nvSpPr>
        <p:spPr>
          <a:xfrm>
            <a:off x="1718445" y="5247760"/>
            <a:ext cx="74702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Making the model explainable with SHAP</a:t>
            </a:r>
            <a:endParaRPr lang="en-IN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F36398-B014-685E-F4E8-31DC7DEF3015}"/>
              </a:ext>
            </a:extLst>
          </p:cNvPr>
          <p:cNvSpPr txBox="1"/>
          <p:nvPr/>
        </p:nvSpPr>
        <p:spPr>
          <a:xfrm>
            <a:off x="1718445" y="3511107"/>
            <a:ext cx="74702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Comparing prediction with dataset median &amp; mode</a:t>
            </a:r>
            <a:endParaRPr lang="en-IN" sz="2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4B6A97-80BB-1354-C8CC-5775F928A1DF}"/>
              </a:ext>
            </a:extLst>
          </p:cNvPr>
          <p:cNvSpPr/>
          <p:nvPr/>
        </p:nvSpPr>
        <p:spPr>
          <a:xfrm>
            <a:off x="1566042" y="2438302"/>
            <a:ext cx="157655" cy="777766"/>
          </a:xfrm>
          <a:prstGeom prst="rect">
            <a:avLst/>
          </a:prstGeom>
          <a:solidFill>
            <a:srgbClr val="005B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ABBB2459-80B1-1382-8E9E-DA8670FCEE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005B2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94" t="27859" r="6653" b="49863"/>
          <a:stretch>
            <a:fillRect/>
          </a:stretch>
        </p:blipFill>
        <p:spPr bwMode="auto">
          <a:xfrm>
            <a:off x="687536" y="2312277"/>
            <a:ext cx="815700" cy="96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0FE8091-0BD7-EEAA-9D61-5C10A1166CB9}"/>
              </a:ext>
            </a:extLst>
          </p:cNvPr>
          <p:cNvSpPr/>
          <p:nvPr/>
        </p:nvSpPr>
        <p:spPr>
          <a:xfrm>
            <a:off x="1566042" y="3304188"/>
            <a:ext cx="157655" cy="777766"/>
          </a:xfrm>
          <a:prstGeom prst="rect">
            <a:avLst/>
          </a:prstGeom>
          <a:solidFill>
            <a:srgbClr val="005B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69610B01-B3D5-F4C2-AADD-1707E5500E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005B2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312" t="49838" r="7035" b="27884"/>
          <a:stretch>
            <a:fillRect/>
          </a:stretch>
        </p:blipFill>
        <p:spPr bwMode="auto">
          <a:xfrm>
            <a:off x="687536" y="3209693"/>
            <a:ext cx="815700" cy="96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0D9F539-753F-30D0-17E5-5D29FB9AC6A1}"/>
              </a:ext>
            </a:extLst>
          </p:cNvPr>
          <p:cNvSpPr/>
          <p:nvPr/>
        </p:nvSpPr>
        <p:spPr>
          <a:xfrm>
            <a:off x="1566042" y="4176449"/>
            <a:ext cx="157655" cy="777766"/>
          </a:xfrm>
          <a:prstGeom prst="rect">
            <a:avLst/>
          </a:prstGeom>
          <a:solidFill>
            <a:srgbClr val="005B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4">
            <a:extLst>
              <a:ext uri="{FF2B5EF4-FFF2-40B4-BE49-F238E27FC236}">
                <a16:creationId xmlns:a16="http://schemas.microsoft.com/office/drawing/2014/main" id="{194C04B8-C736-7885-AACB-C85895CCC9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005B2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75" t="70575" r="60172" b="7147"/>
          <a:stretch>
            <a:fillRect/>
          </a:stretch>
        </p:blipFill>
        <p:spPr bwMode="auto">
          <a:xfrm>
            <a:off x="687536" y="4081954"/>
            <a:ext cx="815700" cy="96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036593F-C5E6-93CA-5D69-4C5D4969192D}"/>
              </a:ext>
            </a:extLst>
          </p:cNvPr>
          <p:cNvSpPr/>
          <p:nvPr/>
        </p:nvSpPr>
        <p:spPr>
          <a:xfrm>
            <a:off x="1560791" y="5043544"/>
            <a:ext cx="157655" cy="777766"/>
          </a:xfrm>
          <a:prstGeom prst="rect">
            <a:avLst/>
          </a:prstGeom>
          <a:solidFill>
            <a:srgbClr val="005B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6F0AED58-1510-6F3B-5AB5-583698316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005B2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1" t="69981" r="78356" b="7741"/>
          <a:stretch>
            <a:fillRect/>
          </a:stretch>
        </p:blipFill>
        <p:spPr bwMode="auto">
          <a:xfrm>
            <a:off x="682285" y="4907009"/>
            <a:ext cx="815700" cy="96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764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BF7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B39EC0-789E-89C6-9831-62F9C71D8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74E3BB-830E-8D84-A796-ECD3F1191402}"/>
              </a:ext>
            </a:extLst>
          </p:cNvPr>
          <p:cNvSpPr/>
          <p:nvPr/>
        </p:nvSpPr>
        <p:spPr>
          <a:xfrm>
            <a:off x="0" y="0"/>
            <a:ext cx="12192000" cy="118766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4D175A-FB5E-D6F5-BEEB-6DC052B2FA9E}"/>
              </a:ext>
            </a:extLst>
          </p:cNvPr>
          <p:cNvSpPr txBox="1"/>
          <p:nvPr/>
        </p:nvSpPr>
        <p:spPr>
          <a:xfrm>
            <a:off x="115614" y="541338"/>
            <a:ext cx="41831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Dataset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C592E-6BD4-B153-A341-120A8D037462}"/>
              </a:ext>
            </a:extLst>
          </p:cNvPr>
          <p:cNvSpPr txBox="1"/>
          <p:nvPr/>
        </p:nvSpPr>
        <p:spPr>
          <a:xfrm>
            <a:off x="3043225" y="2512906"/>
            <a:ext cx="6529860" cy="3077766"/>
          </a:xfrm>
          <a:prstGeom prst="rect">
            <a:avLst/>
          </a:prstGeom>
          <a:pattFill prst="smGrid">
            <a:fgClr>
              <a:schemeClr val="bg1"/>
            </a:fgClr>
            <a:bgClr>
              <a:schemeClr val="accent6">
                <a:lumMod val="20000"/>
                <a:lumOff val="80000"/>
              </a:schemeClr>
            </a:bgClr>
          </a:pattFill>
          <a:ln w="57150">
            <a:solidFill>
              <a:srgbClr val="005B23">
                <a:alpha val="87000"/>
              </a:srgb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Source: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WHO (2000–2015)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Samples: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~2,900 records from 193 countries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Target Variable: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life_expectancy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Key Features: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Health: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adult_mortality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, immunization, HIV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Economy: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GDP, income composition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Lifestyle: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alcohol, BMI, schooling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Country status 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(developed/developing)</a:t>
            </a:r>
          </a:p>
          <a:p>
            <a:endParaRPr lang="en-IN" dirty="0"/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E8249E0E-8A3F-F6B6-3980-F8D910A38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8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091"/>
          <a:stretch>
            <a:fillRect/>
          </a:stretch>
        </p:blipFill>
        <p:spPr bwMode="auto">
          <a:xfrm>
            <a:off x="918296" y="1191755"/>
            <a:ext cx="2102069" cy="566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31659BAD-FAB6-91FB-EF9A-C3B08D3095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8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12"/>
          <a:stretch>
            <a:fillRect/>
          </a:stretch>
        </p:blipFill>
        <p:spPr bwMode="auto">
          <a:xfrm>
            <a:off x="-1" y="1187669"/>
            <a:ext cx="918297" cy="5666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>
            <a:extLst>
              <a:ext uri="{FF2B5EF4-FFF2-40B4-BE49-F238E27FC236}">
                <a16:creationId xmlns:a16="http://schemas.microsoft.com/office/drawing/2014/main" id="{E1EC9E4E-A837-48F7-50F4-E366597545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alphaModFix amt="8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54" r="30219"/>
          <a:stretch>
            <a:fillRect/>
          </a:stretch>
        </p:blipFill>
        <p:spPr bwMode="auto">
          <a:xfrm>
            <a:off x="9595945" y="1187669"/>
            <a:ext cx="2596056" cy="566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E6B1EB5-3ED3-3912-20A0-EE9ED156AADF}"/>
              </a:ext>
            </a:extLst>
          </p:cNvPr>
          <p:cNvSpPr/>
          <p:nvPr/>
        </p:nvSpPr>
        <p:spPr>
          <a:xfrm flipH="1">
            <a:off x="895433" y="1161938"/>
            <a:ext cx="45719" cy="5696062"/>
          </a:xfrm>
          <a:prstGeom prst="rect">
            <a:avLst/>
          </a:prstGeom>
          <a:solidFill>
            <a:srgbClr val="005B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614641FC-A0A6-0989-B27C-9180580B96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005B2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03" t="70689" r="42944" b="7033"/>
          <a:stretch>
            <a:fillRect/>
          </a:stretch>
        </p:blipFill>
        <p:spPr bwMode="auto">
          <a:xfrm>
            <a:off x="8668658" y="1636416"/>
            <a:ext cx="815700" cy="96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1AED2EE-6334-1CD5-92E7-CC3B1CE0951D}"/>
              </a:ext>
            </a:extLst>
          </p:cNvPr>
          <p:cNvSpPr/>
          <p:nvPr/>
        </p:nvSpPr>
        <p:spPr>
          <a:xfrm flipH="1">
            <a:off x="3010119" y="1187669"/>
            <a:ext cx="45719" cy="5696062"/>
          </a:xfrm>
          <a:prstGeom prst="rect">
            <a:avLst/>
          </a:prstGeom>
          <a:solidFill>
            <a:srgbClr val="005B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3822A9-7967-79E6-C795-2CCC495B1966}"/>
              </a:ext>
            </a:extLst>
          </p:cNvPr>
          <p:cNvSpPr/>
          <p:nvPr/>
        </p:nvSpPr>
        <p:spPr>
          <a:xfrm flipH="1">
            <a:off x="9553159" y="1177509"/>
            <a:ext cx="45719" cy="5696062"/>
          </a:xfrm>
          <a:prstGeom prst="rect">
            <a:avLst/>
          </a:prstGeom>
          <a:solidFill>
            <a:srgbClr val="005B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15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BF7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F0CF14-FBA2-9F55-CF6B-C83AB2D0B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274127-BDEF-E902-9728-C6C153017F06}"/>
              </a:ext>
            </a:extLst>
          </p:cNvPr>
          <p:cNvSpPr/>
          <p:nvPr/>
        </p:nvSpPr>
        <p:spPr>
          <a:xfrm>
            <a:off x="-4596" y="844826"/>
            <a:ext cx="6400426" cy="6013174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3BE9FD-E1DA-C373-2815-331736BDB72D}"/>
              </a:ext>
            </a:extLst>
          </p:cNvPr>
          <p:cNvSpPr/>
          <p:nvPr/>
        </p:nvSpPr>
        <p:spPr>
          <a:xfrm>
            <a:off x="0" y="0"/>
            <a:ext cx="12192000" cy="118766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19BA0-B8B1-7355-70DC-01E6DF486F28}"/>
              </a:ext>
            </a:extLst>
          </p:cNvPr>
          <p:cNvSpPr txBox="1"/>
          <p:nvPr/>
        </p:nvSpPr>
        <p:spPr>
          <a:xfrm>
            <a:off x="115614" y="541338"/>
            <a:ext cx="75673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Cleaning &amp; Preprocessing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0F74B-BF9B-1F14-7FFC-2E50EB809ABF}"/>
              </a:ext>
            </a:extLst>
          </p:cNvPr>
          <p:cNvSpPr txBox="1"/>
          <p:nvPr/>
        </p:nvSpPr>
        <p:spPr>
          <a:xfrm>
            <a:off x="405849" y="2281752"/>
            <a:ext cx="534890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Cleaned column names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Imputed missing values using: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Group-wise mean/median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2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Global median for fallback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Encoded categorical values (country, status)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Scaled features using </a:t>
            </a:r>
            <a:r>
              <a:rPr lang="en-US" sz="22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StandardScaler</a:t>
            </a:r>
            <a:endParaRPr lang="en-US" sz="2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sz="2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Final dataset: </a:t>
            </a:r>
            <a:r>
              <a:rPr lang="en-US" sz="2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Clean, balanced, ready</a:t>
            </a:r>
            <a:endParaRPr lang="en-IN" sz="2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28BFC-722A-43A5-E470-49A3B370451D}"/>
              </a:ext>
            </a:extLst>
          </p:cNvPr>
          <p:cNvSpPr txBox="1"/>
          <p:nvPr/>
        </p:nvSpPr>
        <p:spPr>
          <a:xfrm>
            <a:off x="6662530" y="1917853"/>
            <a:ext cx="5262769" cy="4154984"/>
          </a:xfrm>
          <a:prstGeom prst="rect">
            <a:avLst/>
          </a:prstGeom>
          <a:pattFill prst="smGrid">
            <a:fgClr>
              <a:schemeClr val="bg1"/>
            </a:fgClr>
            <a:bgClr>
              <a:schemeClr val="accent6">
                <a:lumMod val="20000"/>
                <a:lumOff val="80000"/>
              </a:schemeClr>
            </a:bgClr>
          </a:pattFill>
          <a:ln w="57150">
            <a:solidFill>
              <a:srgbClr val="005B23"/>
            </a:solidFill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200" b="1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Handling Missing Values</a:t>
            </a:r>
          </a:p>
          <a:p>
            <a:pPr lvl="1">
              <a:buFont typeface="+mj-lt"/>
              <a:buAutoNum type="arabicPeriod"/>
            </a:pPr>
            <a:r>
              <a:rPr lang="en-US" sz="22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Dropping rows where Life expectancy is missing (target variable)</a:t>
            </a:r>
          </a:p>
          <a:p>
            <a:pPr lvl="1">
              <a:buFont typeface="+mj-lt"/>
              <a:buAutoNum type="arabicPeriod"/>
            </a:pPr>
            <a:r>
              <a:rPr lang="en-US" sz="22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Filling numeric columns with an appropriate strategy</a:t>
            </a:r>
          </a:p>
          <a:p>
            <a:pPr lvl="1">
              <a:buFont typeface="+mj-lt"/>
              <a:buAutoNum type="arabicPeriod"/>
            </a:pPr>
            <a:r>
              <a:rPr lang="en-US" sz="22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Total expenditure: first by country mean, then fallback to global mean</a:t>
            </a:r>
          </a:p>
          <a:p>
            <a:pPr lvl="1">
              <a:buFont typeface="+mj-lt"/>
              <a:buAutoNum type="arabicPeriod"/>
            </a:pPr>
            <a:r>
              <a:rPr lang="en-US" sz="22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Schooling: first by country mean, then fallback to global mean</a:t>
            </a:r>
          </a:p>
          <a:p>
            <a:pPr lvl="1">
              <a:buFont typeface="+mj-lt"/>
              <a:buAutoNum type="arabicPeriod"/>
            </a:pPr>
            <a:r>
              <a:rPr lang="en-US" sz="2200" b="0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Using global mean for remaining features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DCA97B-E1A4-FB51-D5EF-AED236030988}"/>
              </a:ext>
            </a:extLst>
          </p:cNvPr>
          <p:cNvSpPr/>
          <p:nvPr/>
        </p:nvSpPr>
        <p:spPr>
          <a:xfrm rot="16200000" flipH="1">
            <a:off x="3123549" y="-1109475"/>
            <a:ext cx="45719" cy="6478967"/>
          </a:xfrm>
          <a:prstGeom prst="rect">
            <a:avLst/>
          </a:prstGeom>
          <a:solidFill>
            <a:srgbClr val="005B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D7ECEB-8F6C-72CF-4756-5EB7480AB0D1}"/>
              </a:ext>
            </a:extLst>
          </p:cNvPr>
          <p:cNvSpPr/>
          <p:nvPr/>
        </p:nvSpPr>
        <p:spPr>
          <a:xfrm rot="16200000" flipH="1">
            <a:off x="3116925" y="2680641"/>
            <a:ext cx="45719" cy="6478967"/>
          </a:xfrm>
          <a:prstGeom prst="rect">
            <a:avLst/>
          </a:prstGeom>
          <a:solidFill>
            <a:srgbClr val="005B2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E71C49F4-B10F-F017-2E9D-12997B9D65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005B2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70" t="6817" r="25377" b="70905"/>
          <a:stretch>
            <a:fillRect/>
          </a:stretch>
        </p:blipFill>
        <p:spPr bwMode="auto">
          <a:xfrm>
            <a:off x="5570192" y="1245629"/>
            <a:ext cx="815700" cy="96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A8DD7A60-BAA3-151A-8F3D-421D6086EB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005B2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94" t="27859" r="6653" b="49863"/>
          <a:stretch>
            <a:fillRect/>
          </a:stretch>
        </p:blipFill>
        <p:spPr bwMode="auto">
          <a:xfrm>
            <a:off x="0" y="5935797"/>
            <a:ext cx="815700" cy="96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225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BF7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3AE92C-A84C-29F3-A0F7-F5F04432B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544F17C-51FC-42D7-AA37-C2A03076076E}"/>
              </a:ext>
            </a:extLst>
          </p:cNvPr>
          <p:cNvSpPr txBox="1"/>
          <p:nvPr/>
        </p:nvSpPr>
        <p:spPr>
          <a:xfrm>
            <a:off x="815699" y="6188341"/>
            <a:ext cx="11518761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Best Model: Random Forest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2E5A96-A0D1-AA3C-DC6D-61A285D98DD9}"/>
              </a:ext>
            </a:extLst>
          </p:cNvPr>
          <p:cNvSpPr/>
          <p:nvPr/>
        </p:nvSpPr>
        <p:spPr>
          <a:xfrm>
            <a:off x="7830366" y="1311959"/>
            <a:ext cx="4134689" cy="5464445"/>
          </a:xfrm>
          <a:prstGeom prst="rect">
            <a:avLst/>
          </a:prstGeom>
          <a:noFill/>
          <a:ln w="57150">
            <a:solidFill>
              <a:srgbClr val="005B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08BF1C-BCBD-D255-A588-949597188726}"/>
              </a:ext>
            </a:extLst>
          </p:cNvPr>
          <p:cNvSpPr/>
          <p:nvPr/>
        </p:nvSpPr>
        <p:spPr>
          <a:xfrm>
            <a:off x="0" y="0"/>
            <a:ext cx="12192000" cy="118766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922E83-46E7-FDB1-BF2A-C2F81B233DBC}"/>
              </a:ext>
            </a:extLst>
          </p:cNvPr>
          <p:cNvSpPr txBox="1"/>
          <p:nvPr/>
        </p:nvSpPr>
        <p:spPr>
          <a:xfrm>
            <a:off x="115614" y="541338"/>
            <a:ext cx="7269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Machine Learning Models 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0565DB-318A-BA9B-556C-7BEE16CC848A}"/>
              </a:ext>
            </a:extLst>
          </p:cNvPr>
          <p:cNvSpPr txBox="1"/>
          <p:nvPr/>
        </p:nvSpPr>
        <p:spPr>
          <a:xfrm>
            <a:off x="226944" y="1493468"/>
            <a:ext cx="7352416" cy="1600438"/>
          </a:xfrm>
          <a:prstGeom prst="rect">
            <a:avLst/>
          </a:prstGeom>
          <a:pattFill prst="smGrid">
            <a:fgClr>
              <a:schemeClr val="bg1"/>
            </a:fgClr>
            <a:bgClr>
              <a:schemeClr val="accent6">
                <a:lumMod val="20000"/>
                <a:lumOff val="80000"/>
              </a:schemeClr>
            </a:bgClr>
          </a:pattFill>
          <a:ln w="57150">
            <a:solidFill>
              <a:srgbClr val="005B23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Split: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80% Train / 20%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Evaluated using: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R² Score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RMSE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Cross-Validation (K-Fold, 10 splits)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C7B3988-62C5-B8DE-0324-5D2AF94B9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278801"/>
              </p:ext>
            </p:extLst>
          </p:nvPr>
        </p:nvGraphicFramePr>
        <p:xfrm>
          <a:off x="1284717" y="4284434"/>
          <a:ext cx="4811283" cy="170688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494280">
                  <a:extLst>
                    <a:ext uri="{9D8B030D-6E8A-4147-A177-3AD203B41FA5}">
                      <a16:colId xmlns:a16="http://schemas.microsoft.com/office/drawing/2014/main" val="626539409"/>
                    </a:ext>
                  </a:extLst>
                </a:gridCol>
                <a:gridCol w="1356551">
                  <a:extLst>
                    <a:ext uri="{9D8B030D-6E8A-4147-A177-3AD203B41FA5}">
                      <a16:colId xmlns:a16="http://schemas.microsoft.com/office/drawing/2014/main" val="3409209903"/>
                    </a:ext>
                  </a:extLst>
                </a:gridCol>
                <a:gridCol w="960452">
                  <a:extLst>
                    <a:ext uri="{9D8B030D-6E8A-4147-A177-3AD203B41FA5}">
                      <a16:colId xmlns:a16="http://schemas.microsoft.com/office/drawing/2014/main" val="21773362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b="1"/>
                        <a:t>Model</a:t>
                      </a:r>
                      <a:endParaRPr lang="en-IN" sz="2200" b="1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b="1"/>
                        <a:t>R² Score</a:t>
                      </a:r>
                      <a:endParaRPr lang="en-IN" sz="2200" b="1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b="1" dirty="0"/>
                        <a:t>RMSE</a:t>
                      </a:r>
                      <a:endParaRPr lang="en-IN" sz="2200" b="1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36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/>
                        <a:t>Random Forest</a:t>
                      </a:r>
                      <a:endParaRPr lang="en-IN" sz="22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dirty="0"/>
                        <a:t>0.9688</a:t>
                      </a:r>
                      <a:endParaRPr lang="en-IN" sz="2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dirty="0"/>
                        <a:t>1.64</a:t>
                      </a:r>
                      <a:endParaRPr lang="en-IN" sz="2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01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/>
                        <a:t>XGBoost</a:t>
                      </a:r>
                      <a:endParaRPr lang="en-IN" sz="22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/>
                        <a:t>0.9671</a:t>
                      </a:r>
                      <a:endParaRPr lang="en-IN" sz="22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dirty="0"/>
                        <a:t>1.68</a:t>
                      </a:r>
                      <a:endParaRPr lang="en-IN" sz="2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6786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dirty="0"/>
                        <a:t>Gradient Boosting</a:t>
                      </a:r>
                      <a:endParaRPr lang="en-IN" sz="2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/>
                        <a:t>0.9502</a:t>
                      </a:r>
                      <a:endParaRPr lang="en-IN" sz="22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200" dirty="0"/>
                        <a:t>2.07</a:t>
                      </a:r>
                      <a:endParaRPr lang="en-IN" sz="22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89602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7F5B7CB-3B93-8729-30D2-76E1E4842B3B}"/>
              </a:ext>
            </a:extLst>
          </p:cNvPr>
          <p:cNvSpPr txBox="1"/>
          <p:nvPr/>
        </p:nvSpPr>
        <p:spPr>
          <a:xfrm>
            <a:off x="1753683" y="3764095"/>
            <a:ext cx="465648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u="sng" dirty="0">
                <a:latin typeface="Segoe UI" panose="020B0502040204020203" pitchFamily="34" charset="0"/>
                <a:cs typeface="Segoe UI" panose="020B0502040204020203" pitchFamily="34" charset="0"/>
              </a:rPr>
              <a:t>Model Results Comparison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57F0434F-2BF0-70B1-BF28-3E057DBBB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686" y="4016246"/>
            <a:ext cx="4104209" cy="274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1DF0D165-0718-4B1A-1371-A1E2E2AC6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686" y="1332279"/>
            <a:ext cx="4104209" cy="268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7DA73BFA-6E1A-6D65-4EC2-4428D5C413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prstClr val="black"/>
              <a:srgbClr val="005B2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00" t="48721" r="42847" b="29001"/>
          <a:stretch>
            <a:fillRect/>
          </a:stretch>
        </p:blipFill>
        <p:spPr bwMode="auto">
          <a:xfrm>
            <a:off x="0" y="5935797"/>
            <a:ext cx="815700" cy="96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792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BF7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46CB84-EE61-58CF-DD8A-4EEDE9065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91A9A5C-68FA-1A68-89AD-5B0576B20A99}"/>
              </a:ext>
            </a:extLst>
          </p:cNvPr>
          <p:cNvSpPr/>
          <p:nvPr/>
        </p:nvSpPr>
        <p:spPr>
          <a:xfrm>
            <a:off x="-4597" y="4780723"/>
            <a:ext cx="12067385" cy="1436550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FFCB44-21B3-9756-B2AC-8D5ECF4B3D24}"/>
              </a:ext>
            </a:extLst>
          </p:cNvPr>
          <p:cNvSpPr/>
          <p:nvPr/>
        </p:nvSpPr>
        <p:spPr>
          <a:xfrm>
            <a:off x="0" y="0"/>
            <a:ext cx="12192000" cy="118766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9DD9B1-F252-002B-799F-9B52ADC160B9}"/>
              </a:ext>
            </a:extLst>
          </p:cNvPr>
          <p:cNvSpPr txBox="1"/>
          <p:nvPr/>
        </p:nvSpPr>
        <p:spPr>
          <a:xfrm>
            <a:off x="115614" y="541338"/>
            <a:ext cx="5251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SHAP Value Summary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DC07E9-9F58-D5E0-B142-E4BC7565DAD0}"/>
              </a:ext>
            </a:extLst>
          </p:cNvPr>
          <p:cNvSpPr txBox="1"/>
          <p:nvPr/>
        </p:nvSpPr>
        <p:spPr>
          <a:xfrm>
            <a:off x="342899" y="1358493"/>
            <a:ext cx="671388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SHAP helps explain the "why" behind model decisions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Top contributors to life expectancy: schooling,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income_composition_of_resources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adult_mortality</a:t>
            </a: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2200" dirty="0" err="1">
                <a:latin typeface="Segoe UI" panose="020B0502040204020203" pitchFamily="34" charset="0"/>
                <a:cs typeface="Segoe UI" panose="020B0502040204020203" pitchFamily="34" charset="0"/>
              </a:rPr>
              <a:t>bmi</a:t>
            </a:r>
            <a:endParaRPr lang="en-US" sz="2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Segoe UI" panose="020B0502040204020203" pitchFamily="34" charset="0"/>
                <a:cs typeface="Segoe UI" panose="020B0502040204020203" pitchFamily="34" charset="0"/>
              </a:rPr>
              <a:t>SHAP shows both magnitude &amp; direction of influence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3133D82E-2F94-09D1-396B-447DA6287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488" y="1278980"/>
            <a:ext cx="4645301" cy="5499507"/>
          </a:xfrm>
          <a:prstGeom prst="rect">
            <a:avLst/>
          </a:prstGeom>
          <a:noFill/>
          <a:ln w="57150">
            <a:solidFill>
              <a:srgbClr val="005B2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35E2AF-8956-1D33-9629-1A4BB1411316}"/>
              </a:ext>
            </a:extLst>
          </p:cNvPr>
          <p:cNvSpPr txBox="1"/>
          <p:nvPr/>
        </p:nvSpPr>
        <p:spPr>
          <a:xfrm>
            <a:off x="342899" y="5037333"/>
            <a:ext cx="68530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 point is a country’s prediction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Helps visualize how features push predictions up or down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Supports fairer, more interpretable decision-making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7C8134DB-07F2-5D7A-7900-3178BC3412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005B2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44" t="7535" r="6603" b="70187"/>
          <a:stretch>
            <a:fillRect/>
          </a:stretch>
        </p:blipFill>
        <p:spPr bwMode="auto">
          <a:xfrm rot="16014825" flipH="1">
            <a:off x="6649277" y="6118781"/>
            <a:ext cx="815009" cy="96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2904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BF7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7DA9A8-71D1-D2BB-F16A-A8A72259C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4F82A1-5584-590D-E911-F77600A7C7A8}"/>
              </a:ext>
            </a:extLst>
          </p:cNvPr>
          <p:cNvSpPr/>
          <p:nvPr/>
        </p:nvSpPr>
        <p:spPr>
          <a:xfrm>
            <a:off x="8130208" y="1187669"/>
            <a:ext cx="4276797" cy="5774635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00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0CC64F-BD82-33F7-41BC-760F894B9C11}"/>
              </a:ext>
            </a:extLst>
          </p:cNvPr>
          <p:cNvSpPr/>
          <p:nvPr/>
        </p:nvSpPr>
        <p:spPr>
          <a:xfrm>
            <a:off x="0" y="0"/>
            <a:ext cx="12192000" cy="118766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A7EF9-3FA7-A7D6-B05C-3B4BE8948287}"/>
              </a:ext>
            </a:extLst>
          </p:cNvPr>
          <p:cNvSpPr txBox="1"/>
          <p:nvPr/>
        </p:nvSpPr>
        <p:spPr>
          <a:xfrm>
            <a:off x="115614" y="541338"/>
            <a:ext cx="7994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Prediction vs Median/Mode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FA8EFDB-4FB7-6736-26F7-0515873DD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33" y="1619552"/>
            <a:ext cx="7458075" cy="4610100"/>
          </a:xfrm>
          <a:prstGeom prst="rect">
            <a:avLst/>
          </a:prstGeom>
          <a:noFill/>
          <a:ln w="57150">
            <a:solidFill>
              <a:srgbClr val="005B23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43CF43-3AC2-330C-3C37-816C639E061F}"/>
              </a:ext>
            </a:extLst>
          </p:cNvPr>
          <p:cNvSpPr txBox="1"/>
          <p:nvPr/>
        </p:nvSpPr>
        <p:spPr>
          <a:xfrm>
            <a:off x="8323022" y="1619552"/>
            <a:ext cx="3672508" cy="3816429"/>
          </a:xfrm>
          <a:prstGeom prst="rect">
            <a:avLst/>
          </a:prstGeom>
          <a:pattFill prst="smGrid">
            <a:fgClr>
              <a:schemeClr val="bg1"/>
            </a:fgClr>
            <a:bgClr>
              <a:schemeClr val="accent6">
                <a:lumMod val="20000"/>
                <a:lumOff val="80000"/>
              </a:schemeClr>
            </a:bgClr>
          </a:pattFill>
          <a:ln w="57150">
            <a:solidFill>
              <a:srgbClr val="005B23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>
              <a:buFont typeface="Arial" panose="020B0604020202020204" pitchFamily="34" charset="0"/>
              <a:buChar char="•"/>
              <a:defRPr sz="2200" b="1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800100" lvl="1" indent="-342900">
              <a:buFont typeface="Arial" panose="020B0604020202020204" pitchFamily="34" charset="0"/>
              <a:buChar char="•"/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2pPr>
          </a:lstStyle>
          <a:p>
            <a:r>
              <a:rPr lang="en-US" dirty="0"/>
              <a:t>Highlights the model’s ability to personalize based on feature context</a:t>
            </a:r>
          </a:p>
          <a:p>
            <a:r>
              <a:rPr lang="en-US" dirty="0"/>
              <a:t>Majority of test data lies in 65–75 years range</a:t>
            </a:r>
          </a:p>
          <a:p>
            <a:r>
              <a:rPr lang="en-US" dirty="0"/>
              <a:t>A few developing countries are below 60</a:t>
            </a:r>
          </a:p>
          <a:p>
            <a:r>
              <a:rPr lang="en-US" dirty="0"/>
              <a:t>Mode value aligns well with actual spread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6A376BD2-CA25-BD45-24B8-EE8C45845C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005B2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5" t="25940" r="79682" b="51782"/>
          <a:stretch>
            <a:fillRect/>
          </a:stretch>
        </p:blipFill>
        <p:spPr bwMode="auto">
          <a:xfrm>
            <a:off x="11261033" y="5920437"/>
            <a:ext cx="815700" cy="96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192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B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B73DA34-6D24-67B1-00E6-60A5910865D2}"/>
              </a:ext>
            </a:extLst>
          </p:cNvPr>
          <p:cNvSpPr/>
          <p:nvPr/>
        </p:nvSpPr>
        <p:spPr>
          <a:xfrm>
            <a:off x="4886212" y="1187670"/>
            <a:ext cx="7305788" cy="5739778"/>
          </a:xfrm>
          <a:prstGeom prst="rect">
            <a:avLst/>
          </a:prstGeom>
          <a:solidFill>
            <a:schemeClr val="tx1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F35FF18-78D4-5613-63AF-5BAF0FCA611B}"/>
              </a:ext>
            </a:extLst>
          </p:cNvPr>
          <p:cNvSpPr/>
          <p:nvPr/>
        </p:nvSpPr>
        <p:spPr>
          <a:xfrm>
            <a:off x="0" y="0"/>
            <a:ext cx="12192000" cy="1187669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13FD0-0207-762D-31A8-E02F05A748AC}"/>
              </a:ext>
            </a:extLst>
          </p:cNvPr>
          <p:cNvSpPr txBox="1"/>
          <p:nvPr/>
        </p:nvSpPr>
        <p:spPr>
          <a:xfrm>
            <a:off x="115614" y="541338"/>
            <a:ext cx="41831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D875E-7915-18A6-45ED-B3F346C4D9C6}"/>
              </a:ext>
            </a:extLst>
          </p:cNvPr>
          <p:cNvSpPr txBox="1"/>
          <p:nvPr/>
        </p:nvSpPr>
        <p:spPr>
          <a:xfrm>
            <a:off x="5041272" y="3650238"/>
            <a:ext cx="7150728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ML models predict life expectancy with ~97%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SHAP reveals key interpretable patterns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Policy Advice: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Invest in education and preventive health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Tackle mortality via immunization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200" b="1" dirty="0">
                <a:latin typeface="Segoe UI" panose="020B0502040204020203" pitchFamily="34" charset="0"/>
                <a:cs typeface="Segoe UI" panose="020B0502040204020203" pitchFamily="34" charset="0"/>
              </a:rPr>
              <a:t>Consider schooling as strong lever for improving lifespan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1C79FB-243F-23BC-4F41-B9BD4F4B7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17" y="1462727"/>
            <a:ext cx="2340027" cy="17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BE88D08-374F-A6DC-0C12-3AA0E8E65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363" y="1467651"/>
            <a:ext cx="2340028" cy="17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C671DD8-F737-2A0E-BB96-2DAAAAB22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3855" y="1468963"/>
            <a:ext cx="2340028" cy="17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A6E911E0-17FE-4C8E-6B51-6B8BC9502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1248" y="1468963"/>
            <a:ext cx="4249316" cy="173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634EDA-0C52-A67A-41D0-05E1A7C4630B}"/>
              </a:ext>
            </a:extLst>
          </p:cNvPr>
          <p:cNvSpPr txBox="1"/>
          <p:nvPr/>
        </p:nvSpPr>
        <p:spPr>
          <a:xfrm>
            <a:off x="487017" y="3486433"/>
            <a:ext cx="424931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Schooling has a strong positive correlation with longer life.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Adult mortality and infant deaths reduce life expectancy significantly.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Healthcare spending, immunization rates, and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nutrition</a:t>
            </a:r>
            <a:r>
              <a:rPr lang="en-US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 (BMI) are major contributors.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i="0" dirty="0"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Developing countries showed significantly lower life expectancy than developed ones.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2ED996-F71D-0586-0CE8-9492CC817182}"/>
              </a:ext>
            </a:extLst>
          </p:cNvPr>
          <p:cNvSpPr/>
          <p:nvPr/>
        </p:nvSpPr>
        <p:spPr>
          <a:xfrm>
            <a:off x="441437" y="1462726"/>
            <a:ext cx="11309128" cy="1738801"/>
          </a:xfrm>
          <a:prstGeom prst="rect">
            <a:avLst/>
          </a:prstGeom>
          <a:noFill/>
          <a:ln w="57150">
            <a:solidFill>
              <a:srgbClr val="005B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719EDEDF-9891-DF45-FB60-0135EDE98D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duotone>
              <a:prstClr val="black"/>
              <a:srgbClr val="005B23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3" t="5881" r="78474" b="71841"/>
          <a:stretch>
            <a:fillRect/>
          </a:stretch>
        </p:blipFill>
        <p:spPr bwMode="auto">
          <a:xfrm>
            <a:off x="11297133" y="5865377"/>
            <a:ext cx="815700" cy="96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222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BF7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096AB8-3A1C-77AB-D774-1D00BEDAD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48C553-03D0-0386-031C-E1E0C0FC5E5B}"/>
              </a:ext>
            </a:extLst>
          </p:cNvPr>
          <p:cNvSpPr/>
          <p:nvPr/>
        </p:nvSpPr>
        <p:spPr>
          <a:xfrm>
            <a:off x="0" y="347869"/>
            <a:ext cx="12192000" cy="6112565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B4DD4A-4859-7B44-8549-66C2AECBC396}"/>
              </a:ext>
            </a:extLst>
          </p:cNvPr>
          <p:cNvSpPr txBox="1"/>
          <p:nvPr/>
        </p:nvSpPr>
        <p:spPr>
          <a:xfrm>
            <a:off x="1934475" y="2497976"/>
            <a:ext cx="9465708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5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FBF7F"/>
                </a:solidFill>
                <a:effectLst>
                  <a:glow rad="101600">
                    <a:schemeClr val="accent6">
                      <a:satMod val="175000"/>
                      <a:alpha val="40000"/>
                    </a:schemeClr>
                  </a:glo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579819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</TotalTime>
  <Words>447</Words>
  <Application>Microsoft Office PowerPoint</Application>
  <PresentationFormat>Widescreen</PresentationFormat>
  <Paragraphs>84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Oliva Roy</dc:creator>
  <cp:lastModifiedBy>Oliva Roy</cp:lastModifiedBy>
  <cp:revision>10</cp:revision>
  <dcterms:created xsi:type="dcterms:W3CDTF">2025-08-02T09:03:43Z</dcterms:created>
  <dcterms:modified xsi:type="dcterms:W3CDTF">2025-08-15T07:56:40Z</dcterms:modified>
</cp:coreProperties>
</file>