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80" r:id="rId3"/>
    <p:sldId id="281" r:id="rId4"/>
    <p:sldId id="286" r:id="rId5"/>
    <p:sldId id="282" r:id="rId6"/>
    <p:sldId id="283" r:id="rId7"/>
    <p:sldId id="284" r:id="rId8"/>
    <p:sldId id="266" r:id="rId9"/>
    <p:sldId id="278" r:id="rId10"/>
    <p:sldId id="279" r:id="rId11"/>
    <p:sldId id="267" r:id="rId12"/>
    <p:sldId id="268" r:id="rId13"/>
    <p:sldId id="270" r:id="rId14"/>
    <p:sldId id="285" r:id="rId15"/>
    <p:sldId id="257" r:id="rId16"/>
    <p:sldId id="259" r:id="rId17"/>
    <p:sldId id="260" r:id="rId18"/>
    <p:sldId id="261" r:id="rId19"/>
    <p:sldId id="262" r:id="rId20"/>
    <p:sldId id="263" r:id="rId21"/>
    <p:sldId id="264" r:id="rId22"/>
    <p:sldId id="265" r:id="rId23"/>
    <p:sldId id="288" r:id="rId24"/>
    <p:sldId id="289" r:id="rId25"/>
    <p:sldId id="290" r:id="rId26"/>
    <p:sldId id="269" r:id="rId27"/>
    <p:sldId id="291" r:id="rId28"/>
    <p:sldId id="272" r:id="rId29"/>
    <p:sldId id="271" r:id="rId30"/>
    <p:sldId id="273"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Rsbv94v/mRv0M47SH7zzs2P7O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9FCF2E-49F7-4867-95D6-DF6F2BF416EE}">
  <a:tblStyle styleId="{099FCF2E-49F7-4867-95D6-DF6F2BF416EE}"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10/27/2024</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19404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a-G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a-G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700981" y="1833342"/>
            <a:ext cx="9144000" cy="106172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ka-GE" dirty="0"/>
              <a:t>ლექცია </a:t>
            </a:r>
            <a:r>
              <a:rPr lang="en-US" dirty="0"/>
              <a:t>2</a:t>
            </a:r>
            <a:endParaRPr dirty="0"/>
          </a:p>
        </p:txBody>
      </p:sp>
      <p:sp>
        <p:nvSpPr>
          <p:cNvPr id="2" name="Rectangle 1">
            <a:extLst>
              <a:ext uri="{FF2B5EF4-FFF2-40B4-BE49-F238E27FC236}">
                <a16:creationId xmlns:a16="http://schemas.microsoft.com/office/drawing/2014/main" id="{EF6C2A67-6D37-4719-A881-5D56562F6E51}"/>
              </a:ext>
            </a:extLst>
          </p:cNvPr>
          <p:cNvSpPr/>
          <p:nvPr/>
        </p:nvSpPr>
        <p:spPr>
          <a:xfrm>
            <a:off x="3545745" y="3198167"/>
            <a:ext cx="6138219" cy="461665"/>
          </a:xfrm>
          <a:prstGeom prst="rect">
            <a:avLst/>
          </a:prstGeom>
        </p:spPr>
        <p:txBody>
          <a:bodyPr wrap="none">
            <a:spAutoFit/>
          </a:bodyPr>
          <a:lstStyle/>
          <a:p>
            <a:r>
              <a:rPr lang="ka-GE" sz="2400" dirty="0">
                <a:solidFill>
                  <a:srgbClr val="C00000"/>
                </a:solidFill>
              </a:rPr>
              <a:t>ქსელის ქვექსელებად დაყოფა (</a:t>
            </a:r>
            <a:r>
              <a:rPr lang="en-US" sz="2400" dirty="0">
                <a:solidFill>
                  <a:srgbClr val="C00000"/>
                </a:solidFill>
              </a:rPr>
              <a:t>Subnetting)</a:t>
            </a:r>
            <a:endParaRPr lang="ka-GE" sz="2400"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314073" y="196336"/>
            <a:ext cx="4414775" cy="475708"/>
          </a:xfrm>
          <a:prstGeom prst="rect">
            <a:avLst/>
          </a:prstGeom>
        </p:spPr>
        <p:txBody>
          <a:bodyPr vert="horz" wrap="square" lIns="0" tIns="0" rIns="0" bIns="0" rtlCol="0">
            <a:spAutoFit/>
          </a:bodyPr>
          <a:lstStyle/>
          <a:p>
            <a:pPr>
              <a:lnSpc>
                <a:spcPts val="3895"/>
              </a:lnSpc>
            </a:pPr>
            <a:r>
              <a:rPr lang="ka-GE" sz="2904" dirty="0">
                <a:solidFill>
                  <a:srgbClr val="0087A5"/>
                </a:solidFill>
                <a:latin typeface="Arial Unicode MS"/>
                <a:cs typeface="Arial Unicode MS"/>
              </a:rPr>
              <a:t>ქვესელების ფორმირება</a:t>
            </a:r>
          </a:p>
        </p:txBody>
      </p:sp>
      <p:sp>
        <p:nvSpPr>
          <p:cNvPr id="4" name="object 4"/>
          <p:cNvSpPr txBox="1"/>
          <p:nvPr/>
        </p:nvSpPr>
        <p:spPr>
          <a:xfrm>
            <a:off x="1819420" y="896615"/>
            <a:ext cx="5236387" cy="293735"/>
          </a:xfrm>
          <a:prstGeom prst="rect">
            <a:avLst/>
          </a:prstGeom>
        </p:spPr>
        <p:txBody>
          <a:bodyPr vert="horz" wrap="square" lIns="0" tIns="0" rIns="0" bIns="0" rtlCol="0">
            <a:spAutoFit/>
          </a:bodyPr>
          <a:lstStyle/>
          <a:p>
            <a:pPr>
              <a:lnSpc>
                <a:spcPts val="2437"/>
              </a:lnSpc>
            </a:pPr>
            <a:r>
              <a:rPr lang="ka-GE" sz="1815" dirty="0">
                <a:latin typeface="Arial Unicode MS"/>
                <a:cs typeface="Arial Unicode MS"/>
              </a:rPr>
              <a:t>ქვექსელების დაგეგმვის მაგალითი</a:t>
            </a:r>
            <a:endParaRPr sz="1815" dirty="0">
              <a:latin typeface="Arial Unicode MS"/>
              <a:cs typeface="Arial Unicode MS"/>
            </a:endParaRPr>
          </a:p>
        </p:txBody>
      </p:sp>
      <p:sp>
        <p:nvSpPr>
          <p:cNvPr id="5" name="object 5"/>
          <p:cNvSpPr txBox="1"/>
          <p:nvPr/>
        </p:nvSpPr>
        <p:spPr>
          <a:xfrm>
            <a:off x="3129195" y="1653890"/>
            <a:ext cx="1874630" cy="516488"/>
          </a:xfrm>
          <a:prstGeom prst="rect">
            <a:avLst/>
          </a:prstGeom>
        </p:spPr>
        <p:txBody>
          <a:bodyPr vert="horz" wrap="square" lIns="0" tIns="0" rIns="0" bIns="0" rtlCol="0">
            <a:spAutoFit/>
          </a:bodyPr>
          <a:lstStyle/>
          <a:p>
            <a:pPr>
              <a:lnSpc>
                <a:spcPts val="1443"/>
              </a:lnSpc>
            </a:pPr>
            <a:r>
              <a:rPr sz="1271" dirty="0">
                <a:latin typeface="Courier New"/>
                <a:cs typeface="Courier New"/>
              </a:rPr>
              <a:t>11000000</a:t>
            </a:r>
            <a:r>
              <a:rPr sz="1271" spc="1171" dirty="0">
                <a:latin typeface="Times New Roman"/>
                <a:cs typeface="Times New Roman"/>
              </a:rPr>
              <a:t> </a:t>
            </a:r>
            <a:r>
              <a:rPr sz="1271" dirty="0">
                <a:latin typeface="Courier New"/>
                <a:cs typeface="Courier New"/>
              </a:rPr>
              <a:t>10101000</a:t>
            </a:r>
          </a:p>
          <a:p>
            <a:pPr>
              <a:lnSpc>
                <a:spcPts val="1446"/>
              </a:lnSpc>
              <a:spcBef>
                <a:spcPts val="1196"/>
              </a:spcBef>
            </a:pPr>
            <a:r>
              <a:rPr sz="1271" dirty="0">
                <a:latin typeface="Courier New"/>
                <a:cs typeface="Courier New"/>
              </a:rPr>
              <a:t>11111111</a:t>
            </a:r>
            <a:r>
              <a:rPr sz="1271" spc="1171" dirty="0">
                <a:latin typeface="Times New Roman"/>
                <a:cs typeface="Times New Roman"/>
              </a:rPr>
              <a:t> </a:t>
            </a:r>
            <a:r>
              <a:rPr sz="1271" dirty="0">
                <a:latin typeface="Courier New"/>
                <a:cs typeface="Courier New"/>
              </a:rPr>
              <a:t>11111111</a:t>
            </a:r>
          </a:p>
        </p:txBody>
      </p:sp>
      <p:sp>
        <p:nvSpPr>
          <p:cNvPr id="6" name="object 6"/>
          <p:cNvSpPr txBox="1"/>
          <p:nvPr/>
        </p:nvSpPr>
        <p:spPr>
          <a:xfrm>
            <a:off x="5144985" y="1653890"/>
            <a:ext cx="1910822" cy="516488"/>
          </a:xfrm>
          <a:prstGeom prst="rect">
            <a:avLst/>
          </a:prstGeom>
        </p:spPr>
        <p:txBody>
          <a:bodyPr vert="horz" wrap="square" lIns="0" tIns="0" rIns="0" bIns="0" rtlCol="0">
            <a:spAutoFit/>
          </a:bodyPr>
          <a:lstStyle/>
          <a:p>
            <a:pPr>
              <a:lnSpc>
                <a:spcPts val="1443"/>
              </a:lnSpc>
            </a:pPr>
            <a:r>
              <a:rPr sz="1271" dirty="0">
                <a:latin typeface="Courier New"/>
                <a:cs typeface="Courier New"/>
              </a:rPr>
              <a:t>00000001</a:t>
            </a:r>
            <a:r>
              <a:rPr sz="1271" spc="1456" dirty="0">
                <a:latin typeface="Times New Roman"/>
                <a:cs typeface="Times New Roman"/>
              </a:rPr>
              <a:t> </a:t>
            </a:r>
            <a:r>
              <a:rPr sz="1271" dirty="0">
                <a:latin typeface="Courier New"/>
                <a:cs typeface="Courier New"/>
              </a:rPr>
              <a:t>00000000</a:t>
            </a:r>
          </a:p>
          <a:p>
            <a:pPr>
              <a:lnSpc>
                <a:spcPts val="1446"/>
              </a:lnSpc>
              <a:spcBef>
                <a:spcPts val="1196"/>
              </a:spcBef>
            </a:pPr>
            <a:r>
              <a:rPr sz="1271" dirty="0">
                <a:latin typeface="Courier New"/>
                <a:cs typeface="Courier New"/>
              </a:rPr>
              <a:t>11111111</a:t>
            </a:r>
            <a:r>
              <a:rPr sz="1271" spc="1456" dirty="0">
                <a:latin typeface="Times New Roman"/>
                <a:cs typeface="Times New Roman"/>
              </a:rPr>
              <a:t> </a:t>
            </a:r>
            <a:r>
              <a:rPr sz="1271" dirty="0">
                <a:latin typeface="Courier New"/>
                <a:cs typeface="Courier New"/>
              </a:rPr>
              <a:t>00000000</a:t>
            </a:r>
          </a:p>
        </p:txBody>
      </p:sp>
      <p:sp>
        <p:nvSpPr>
          <p:cNvPr id="7" name="object 7"/>
          <p:cNvSpPr txBox="1"/>
          <p:nvPr/>
        </p:nvSpPr>
        <p:spPr>
          <a:xfrm>
            <a:off x="7214488" y="1705779"/>
            <a:ext cx="2475861" cy="410369"/>
          </a:xfrm>
          <a:prstGeom prst="rect">
            <a:avLst/>
          </a:prstGeom>
        </p:spPr>
        <p:txBody>
          <a:bodyPr vert="horz" wrap="square" lIns="0" tIns="0" rIns="0" bIns="0" rtlCol="0">
            <a:spAutoFit/>
          </a:bodyPr>
          <a:lstStyle/>
          <a:p>
            <a:pPr>
              <a:lnSpc>
                <a:spcPts val="1707"/>
              </a:lnSpc>
            </a:pPr>
            <a:r>
              <a:rPr sz="1271" dirty="0">
                <a:latin typeface="Arial Unicode MS"/>
                <a:cs typeface="Arial Unicode MS"/>
              </a:rPr>
              <a:t>С</a:t>
            </a:r>
            <a:r>
              <a:rPr lang="en-US" sz="1271" dirty="0">
                <a:latin typeface="Arial Unicode MS"/>
                <a:cs typeface="Arial Unicode MS"/>
              </a:rPr>
              <a:t> </a:t>
            </a:r>
            <a:r>
              <a:rPr lang="ka-GE" sz="1271" dirty="0">
                <a:latin typeface="Arial Unicode MS"/>
                <a:cs typeface="Arial Unicode MS"/>
              </a:rPr>
              <a:t>კლასის ქსელი</a:t>
            </a:r>
            <a:endParaRPr sz="1271" dirty="0">
              <a:latin typeface="Arial Unicode MS"/>
              <a:cs typeface="Arial Unicode MS"/>
            </a:endParaRPr>
          </a:p>
          <a:p>
            <a:pPr>
              <a:lnSpc>
                <a:spcPts val="1524"/>
              </a:lnSpc>
            </a:pPr>
            <a:r>
              <a:rPr sz="1271" dirty="0">
                <a:latin typeface="Arial Unicode MS"/>
                <a:cs typeface="Arial Unicode MS"/>
              </a:rPr>
              <a:t>192.168.1.0/24</a:t>
            </a:r>
          </a:p>
        </p:txBody>
      </p:sp>
      <p:sp>
        <p:nvSpPr>
          <p:cNvPr id="8" name="object 8"/>
          <p:cNvSpPr txBox="1"/>
          <p:nvPr/>
        </p:nvSpPr>
        <p:spPr>
          <a:xfrm>
            <a:off x="7220251" y="2510187"/>
            <a:ext cx="791723" cy="181973"/>
          </a:xfrm>
          <a:prstGeom prst="rect">
            <a:avLst/>
          </a:prstGeom>
        </p:spPr>
        <p:txBody>
          <a:bodyPr vert="horz" wrap="square" lIns="0" tIns="0" rIns="0" bIns="0" rtlCol="0">
            <a:spAutoFit/>
          </a:bodyPr>
          <a:lstStyle/>
          <a:p>
            <a:pPr>
              <a:lnSpc>
                <a:spcPts val="1459"/>
              </a:lnSpc>
            </a:pPr>
            <a:r>
              <a:rPr lang="ka-GE" sz="1089" spc="-9" dirty="0">
                <a:latin typeface="Arial Unicode MS"/>
                <a:cs typeface="Arial Unicode MS"/>
              </a:rPr>
              <a:t>ქვექსელი</a:t>
            </a:r>
            <a:r>
              <a:rPr sz="1089" spc="-9" dirty="0">
                <a:latin typeface="Arial Unicode MS"/>
                <a:cs typeface="Arial Unicode MS"/>
              </a:rPr>
              <a:t> </a:t>
            </a:r>
            <a:r>
              <a:rPr sz="1089" dirty="0">
                <a:latin typeface="Arial Unicode MS"/>
                <a:cs typeface="Arial Unicode MS"/>
              </a:rPr>
              <a:t>1</a:t>
            </a:r>
          </a:p>
        </p:txBody>
      </p:sp>
      <p:sp>
        <p:nvSpPr>
          <p:cNvPr id="9" name="object 9"/>
          <p:cNvSpPr txBox="1"/>
          <p:nvPr/>
        </p:nvSpPr>
        <p:spPr>
          <a:xfrm>
            <a:off x="3152247" y="2627841"/>
            <a:ext cx="1861649" cy="516488"/>
          </a:xfrm>
          <a:prstGeom prst="rect">
            <a:avLst/>
          </a:prstGeom>
        </p:spPr>
        <p:txBody>
          <a:bodyPr vert="horz" wrap="square" lIns="0" tIns="0" rIns="0" bIns="0" rtlCol="0">
            <a:spAutoFit/>
          </a:bodyPr>
          <a:lstStyle/>
          <a:p>
            <a:pPr>
              <a:lnSpc>
                <a:spcPts val="1443"/>
              </a:lnSpc>
            </a:pPr>
            <a:r>
              <a:rPr sz="1271" dirty="0">
                <a:latin typeface="Courier New"/>
                <a:cs typeface="Courier New"/>
              </a:rPr>
              <a:t>11000000</a:t>
            </a:r>
            <a:r>
              <a:rPr sz="1271" spc="1071" dirty="0">
                <a:latin typeface="Times New Roman"/>
                <a:cs typeface="Times New Roman"/>
              </a:rPr>
              <a:t> </a:t>
            </a:r>
            <a:r>
              <a:rPr sz="1271" dirty="0">
                <a:latin typeface="Courier New"/>
                <a:cs typeface="Courier New"/>
              </a:rPr>
              <a:t>10101000</a:t>
            </a:r>
          </a:p>
          <a:p>
            <a:pPr>
              <a:lnSpc>
                <a:spcPts val="1443"/>
              </a:lnSpc>
              <a:spcBef>
                <a:spcPts val="1201"/>
              </a:spcBef>
            </a:pPr>
            <a:r>
              <a:rPr sz="1271" dirty="0">
                <a:latin typeface="Courier New"/>
                <a:cs typeface="Courier New"/>
              </a:rPr>
              <a:t>11111111</a:t>
            </a:r>
            <a:r>
              <a:rPr sz="1271" spc="1071" dirty="0">
                <a:latin typeface="Times New Roman"/>
                <a:cs typeface="Times New Roman"/>
              </a:rPr>
              <a:t> </a:t>
            </a:r>
            <a:r>
              <a:rPr sz="1271" dirty="0">
                <a:latin typeface="Courier New"/>
                <a:cs typeface="Courier New"/>
              </a:rPr>
              <a:t>11111111</a:t>
            </a:r>
          </a:p>
        </p:txBody>
      </p:sp>
      <p:sp>
        <p:nvSpPr>
          <p:cNvPr id="10" name="object 10"/>
          <p:cNvSpPr txBox="1"/>
          <p:nvPr/>
        </p:nvSpPr>
        <p:spPr>
          <a:xfrm>
            <a:off x="5142220" y="2627841"/>
            <a:ext cx="1898993" cy="516488"/>
          </a:xfrm>
          <a:prstGeom prst="rect">
            <a:avLst/>
          </a:prstGeom>
        </p:spPr>
        <p:txBody>
          <a:bodyPr vert="horz" wrap="square" lIns="0" tIns="0" rIns="0" bIns="0" rtlCol="0">
            <a:spAutoFit/>
          </a:bodyPr>
          <a:lstStyle/>
          <a:p>
            <a:pPr>
              <a:lnSpc>
                <a:spcPts val="1443"/>
              </a:lnSpc>
            </a:pPr>
            <a:r>
              <a:rPr sz="1271" dirty="0">
                <a:latin typeface="Courier New"/>
                <a:cs typeface="Courier New"/>
              </a:rPr>
              <a:t>00000001</a:t>
            </a:r>
            <a:r>
              <a:rPr sz="1271" spc="1364" dirty="0">
                <a:latin typeface="Times New Roman"/>
                <a:cs typeface="Times New Roman"/>
              </a:rPr>
              <a:t> </a:t>
            </a:r>
            <a:r>
              <a:rPr sz="1271" dirty="0">
                <a:latin typeface="Courier New"/>
                <a:cs typeface="Courier New"/>
              </a:rPr>
              <a:t>00000000</a:t>
            </a:r>
          </a:p>
          <a:p>
            <a:pPr>
              <a:lnSpc>
                <a:spcPts val="1443"/>
              </a:lnSpc>
              <a:spcBef>
                <a:spcPts val="1201"/>
              </a:spcBef>
            </a:pPr>
            <a:r>
              <a:rPr sz="1271" dirty="0">
                <a:latin typeface="Courier New"/>
                <a:cs typeface="Courier New"/>
              </a:rPr>
              <a:t>11111111</a:t>
            </a:r>
            <a:r>
              <a:rPr sz="1271" spc="1364" dirty="0">
                <a:latin typeface="Times New Roman"/>
                <a:cs typeface="Times New Roman"/>
              </a:rPr>
              <a:t> </a:t>
            </a:r>
            <a:r>
              <a:rPr sz="1271" dirty="0">
                <a:latin typeface="Courier New"/>
                <a:cs typeface="Courier New"/>
              </a:rPr>
              <a:t>11111000</a:t>
            </a:r>
          </a:p>
        </p:txBody>
      </p:sp>
      <p:sp>
        <p:nvSpPr>
          <p:cNvPr id="11" name="object 11"/>
          <p:cNvSpPr txBox="1"/>
          <p:nvPr/>
        </p:nvSpPr>
        <p:spPr>
          <a:xfrm>
            <a:off x="7220252" y="2676162"/>
            <a:ext cx="869867" cy="176074"/>
          </a:xfrm>
          <a:prstGeom prst="rect">
            <a:avLst/>
          </a:prstGeom>
        </p:spPr>
        <p:txBody>
          <a:bodyPr vert="horz" wrap="square" lIns="0" tIns="0" rIns="0" bIns="0" rtlCol="0">
            <a:spAutoFit/>
          </a:bodyPr>
          <a:lstStyle/>
          <a:p>
            <a:pPr>
              <a:lnSpc>
                <a:spcPts val="1459"/>
              </a:lnSpc>
            </a:pPr>
            <a:r>
              <a:rPr sz="1089" dirty="0">
                <a:latin typeface="Arial Unicode MS"/>
                <a:cs typeface="Arial Unicode MS"/>
              </a:rPr>
              <a:t>192.168.1.0</a:t>
            </a:r>
          </a:p>
        </p:txBody>
      </p:sp>
      <p:sp>
        <p:nvSpPr>
          <p:cNvPr id="12" name="object 12"/>
          <p:cNvSpPr txBox="1"/>
          <p:nvPr/>
        </p:nvSpPr>
        <p:spPr>
          <a:xfrm>
            <a:off x="7220251" y="3008113"/>
            <a:ext cx="1898993" cy="359073"/>
          </a:xfrm>
          <a:prstGeom prst="rect">
            <a:avLst/>
          </a:prstGeom>
        </p:spPr>
        <p:txBody>
          <a:bodyPr vert="horz" wrap="square" lIns="0" tIns="0" rIns="0" bIns="0" rtlCol="0">
            <a:spAutoFit/>
          </a:bodyPr>
          <a:lstStyle/>
          <a:p>
            <a:pPr>
              <a:lnSpc>
                <a:spcPts val="1459"/>
              </a:lnSpc>
            </a:pPr>
            <a:r>
              <a:rPr lang="ka-GE" sz="1089" dirty="0">
                <a:latin typeface="Arial Unicode MS"/>
                <a:cs typeface="Arial Unicode MS"/>
              </a:rPr>
              <a:t>ქვექსელის ნიღაბი</a:t>
            </a:r>
            <a:endParaRPr sz="1089" dirty="0">
              <a:latin typeface="Arial Unicode MS"/>
              <a:cs typeface="Arial Unicode MS"/>
            </a:endParaRPr>
          </a:p>
          <a:p>
            <a:pPr>
              <a:lnSpc>
                <a:spcPts val="1306"/>
              </a:lnSpc>
            </a:pPr>
            <a:r>
              <a:rPr sz="1089" dirty="0">
                <a:latin typeface="Arial Unicode MS"/>
                <a:cs typeface="Arial Unicode MS"/>
              </a:rPr>
              <a:t>255.255.255.248</a:t>
            </a:r>
          </a:p>
        </p:txBody>
      </p:sp>
      <p:sp>
        <p:nvSpPr>
          <p:cNvPr id="13" name="object 13"/>
          <p:cNvSpPr txBox="1"/>
          <p:nvPr/>
        </p:nvSpPr>
        <p:spPr>
          <a:xfrm>
            <a:off x="7225783" y="3484139"/>
            <a:ext cx="791723" cy="181973"/>
          </a:xfrm>
          <a:prstGeom prst="rect">
            <a:avLst/>
          </a:prstGeom>
        </p:spPr>
        <p:txBody>
          <a:bodyPr vert="horz" wrap="square" lIns="0" tIns="0" rIns="0" bIns="0" rtlCol="0">
            <a:spAutoFit/>
          </a:bodyPr>
          <a:lstStyle/>
          <a:p>
            <a:pPr>
              <a:lnSpc>
                <a:spcPts val="1459"/>
              </a:lnSpc>
            </a:pPr>
            <a:r>
              <a:rPr lang="ka-GE" sz="1089" dirty="0">
                <a:latin typeface="Arial Unicode MS"/>
                <a:cs typeface="Arial Unicode MS"/>
              </a:rPr>
              <a:t>ქვექსელი </a:t>
            </a:r>
            <a:r>
              <a:rPr sz="1089" dirty="0">
                <a:latin typeface="Arial Unicode MS"/>
                <a:cs typeface="Arial Unicode MS"/>
              </a:rPr>
              <a:t>2</a:t>
            </a:r>
          </a:p>
        </p:txBody>
      </p:sp>
      <p:sp>
        <p:nvSpPr>
          <p:cNvPr id="14" name="object 14"/>
          <p:cNvSpPr txBox="1"/>
          <p:nvPr/>
        </p:nvSpPr>
        <p:spPr>
          <a:xfrm>
            <a:off x="3131960" y="3619081"/>
            <a:ext cx="1866332" cy="516488"/>
          </a:xfrm>
          <a:prstGeom prst="rect">
            <a:avLst/>
          </a:prstGeom>
        </p:spPr>
        <p:txBody>
          <a:bodyPr vert="horz" wrap="square" lIns="0" tIns="0" rIns="0" bIns="0" rtlCol="0">
            <a:spAutoFit/>
          </a:bodyPr>
          <a:lstStyle/>
          <a:p>
            <a:pPr>
              <a:lnSpc>
                <a:spcPts val="1446"/>
              </a:lnSpc>
            </a:pPr>
            <a:r>
              <a:rPr sz="1271" dirty="0">
                <a:latin typeface="Courier New"/>
                <a:cs typeface="Courier New"/>
              </a:rPr>
              <a:t>11000000</a:t>
            </a:r>
            <a:r>
              <a:rPr sz="1271" spc="1105" dirty="0">
                <a:latin typeface="Times New Roman"/>
                <a:cs typeface="Times New Roman"/>
              </a:rPr>
              <a:t> </a:t>
            </a:r>
            <a:r>
              <a:rPr sz="1271" dirty="0">
                <a:latin typeface="Courier New"/>
                <a:cs typeface="Courier New"/>
              </a:rPr>
              <a:t>10101000</a:t>
            </a:r>
          </a:p>
          <a:p>
            <a:pPr>
              <a:lnSpc>
                <a:spcPts val="1443"/>
              </a:lnSpc>
              <a:spcBef>
                <a:spcPts val="1199"/>
              </a:spcBef>
            </a:pPr>
            <a:r>
              <a:rPr sz="1271" dirty="0">
                <a:latin typeface="Courier New"/>
                <a:cs typeface="Courier New"/>
              </a:rPr>
              <a:t>11111111</a:t>
            </a:r>
            <a:r>
              <a:rPr sz="1271" spc="1105" dirty="0">
                <a:latin typeface="Times New Roman"/>
                <a:cs typeface="Times New Roman"/>
              </a:rPr>
              <a:t> </a:t>
            </a:r>
            <a:r>
              <a:rPr sz="1271" dirty="0">
                <a:latin typeface="Courier New"/>
                <a:cs typeface="Courier New"/>
              </a:rPr>
              <a:t>11111111</a:t>
            </a:r>
          </a:p>
        </p:txBody>
      </p:sp>
      <p:sp>
        <p:nvSpPr>
          <p:cNvPr id="15" name="object 15"/>
          <p:cNvSpPr txBox="1"/>
          <p:nvPr/>
        </p:nvSpPr>
        <p:spPr>
          <a:xfrm>
            <a:off x="5130577" y="3619081"/>
            <a:ext cx="1903488" cy="516488"/>
          </a:xfrm>
          <a:prstGeom prst="rect">
            <a:avLst/>
          </a:prstGeom>
        </p:spPr>
        <p:txBody>
          <a:bodyPr vert="horz" wrap="square" lIns="0" tIns="0" rIns="0" bIns="0" rtlCol="0">
            <a:spAutoFit/>
          </a:bodyPr>
          <a:lstStyle/>
          <a:p>
            <a:pPr>
              <a:lnSpc>
                <a:spcPts val="1446"/>
              </a:lnSpc>
            </a:pPr>
            <a:r>
              <a:rPr sz="1271" dirty="0">
                <a:latin typeface="Courier New"/>
                <a:cs typeface="Courier New"/>
              </a:rPr>
              <a:t>00000001</a:t>
            </a:r>
            <a:r>
              <a:rPr sz="1271" spc="1400" dirty="0">
                <a:latin typeface="Times New Roman"/>
                <a:cs typeface="Times New Roman"/>
              </a:rPr>
              <a:t> </a:t>
            </a:r>
            <a:r>
              <a:rPr sz="1271" dirty="0">
                <a:latin typeface="Courier New"/>
                <a:cs typeface="Courier New"/>
              </a:rPr>
              <a:t>0000</a:t>
            </a:r>
            <a:r>
              <a:rPr sz="1271" dirty="0">
                <a:solidFill>
                  <a:srgbClr val="FF0000"/>
                </a:solidFill>
                <a:latin typeface="Courier New"/>
                <a:cs typeface="Courier New"/>
              </a:rPr>
              <a:t>1</a:t>
            </a:r>
            <a:r>
              <a:rPr sz="1271" dirty="0">
                <a:latin typeface="Courier New"/>
                <a:cs typeface="Courier New"/>
              </a:rPr>
              <a:t>000</a:t>
            </a:r>
          </a:p>
          <a:p>
            <a:pPr>
              <a:lnSpc>
                <a:spcPts val="1443"/>
              </a:lnSpc>
              <a:spcBef>
                <a:spcPts val="1199"/>
              </a:spcBef>
            </a:pPr>
            <a:r>
              <a:rPr sz="1271" dirty="0">
                <a:latin typeface="Courier New"/>
                <a:cs typeface="Courier New"/>
              </a:rPr>
              <a:t>11111111</a:t>
            </a:r>
            <a:r>
              <a:rPr sz="1271" spc="1400" dirty="0">
                <a:latin typeface="Times New Roman"/>
                <a:cs typeface="Times New Roman"/>
              </a:rPr>
              <a:t> </a:t>
            </a:r>
            <a:r>
              <a:rPr sz="1271" dirty="0">
                <a:latin typeface="Courier New"/>
                <a:cs typeface="Courier New"/>
              </a:rPr>
              <a:t>11111000</a:t>
            </a:r>
          </a:p>
        </p:txBody>
      </p:sp>
      <p:sp>
        <p:nvSpPr>
          <p:cNvPr id="16" name="object 16"/>
          <p:cNvSpPr txBox="1"/>
          <p:nvPr/>
        </p:nvSpPr>
        <p:spPr>
          <a:xfrm>
            <a:off x="7225783" y="3650113"/>
            <a:ext cx="869867" cy="176074"/>
          </a:xfrm>
          <a:prstGeom prst="rect">
            <a:avLst/>
          </a:prstGeom>
        </p:spPr>
        <p:txBody>
          <a:bodyPr vert="horz" wrap="square" lIns="0" tIns="0" rIns="0" bIns="0" rtlCol="0">
            <a:spAutoFit/>
          </a:bodyPr>
          <a:lstStyle/>
          <a:p>
            <a:pPr>
              <a:lnSpc>
                <a:spcPts val="1459"/>
              </a:lnSpc>
            </a:pPr>
            <a:r>
              <a:rPr sz="1089" dirty="0">
                <a:latin typeface="Arial Unicode MS"/>
                <a:cs typeface="Arial Unicode MS"/>
              </a:rPr>
              <a:t>192.168.1.8</a:t>
            </a:r>
          </a:p>
        </p:txBody>
      </p:sp>
      <p:sp>
        <p:nvSpPr>
          <p:cNvPr id="17" name="object 17"/>
          <p:cNvSpPr txBox="1"/>
          <p:nvPr/>
        </p:nvSpPr>
        <p:spPr>
          <a:xfrm>
            <a:off x="7225782" y="3981768"/>
            <a:ext cx="1893461" cy="359073"/>
          </a:xfrm>
          <a:prstGeom prst="rect">
            <a:avLst/>
          </a:prstGeom>
        </p:spPr>
        <p:txBody>
          <a:bodyPr vert="horz" wrap="square" lIns="0" tIns="0" rIns="0" bIns="0" rtlCol="0">
            <a:spAutoFit/>
          </a:bodyPr>
          <a:lstStyle/>
          <a:p>
            <a:pPr>
              <a:lnSpc>
                <a:spcPts val="1462"/>
              </a:lnSpc>
            </a:pPr>
            <a:r>
              <a:rPr lang="ka-GE" sz="1089" dirty="0">
                <a:latin typeface="Arial Unicode MS"/>
                <a:cs typeface="Arial Unicode MS"/>
              </a:rPr>
              <a:t>ქვექსელის ნიღაბი</a:t>
            </a:r>
            <a:endParaRPr sz="1089" dirty="0">
              <a:latin typeface="Arial Unicode MS"/>
              <a:cs typeface="Arial Unicode MS"/>
            </a:endParaRPr>
          </a:p>
          <a:p>
            <a:pPr>
              <a:lnSpc>
                <a:spcPts val="1309"/>
              </a:lnSpc>
              <a:spcBef>
                <a:spcPts val="45"/>
              </a:spcBef>
            </a:pPr>
            <a:r>
              <a:rPr sz="1089" dirty="0">
                <a:latin typeface="Arial Unicode MS"/>
                <a:cs typeface="Arial Unicode MS"/>
              </a:rPr>
              <a:t>255.255.255.248</a:t>
            </a:r>
          </a:p>
        </p:txBody>
      </p:sp>
      <p:sp>
        <p:nvSpPr>
          <p:cNvPr id="18" name="object 18"/>
          <p:cNvSpPr txBox="1"/>
          <p:nvPr/>
        </p:nvSpPr>
        <p:spPr>
          <a:xfrm>
            <a:off x="7231546" y="4493014"/>
            <a:ext cx="791723" cy="181973"/>
          </a:xfrm>
          <a:prstGeom prst="rect">
            <a:avLst/>
          </a:prstGeom>
        </p:spPr>
        <p:txBody>
          <a:bodyPr vert="horz" wrap="square" lIns="0" tIns="0" rIns="0" bIns="0" rtlCol="0">
            <a:spAutoFit/>
          </a:bodyPr>
          <a:lstStyle/>
          <a:p>
            <a:pPr>
              <a:lnSpc>
                <a:spcPts val="1459"/>
              </a:lnSpc>
            </a:pPr>
            <a:r>
              <a:rPr lang="ka-GE" sz="1089" dirty="0">
                <a:latin typeface="Arial Unicode MS"/>
                <a:cs typeface="Arial Unicode MS"/>
              </a:rPr>
              <a:t>ქვექსელი </a:t>
            </a:r>
            <a:r>
              <a:rPr sz="1089" spc="-9" dirty="0">
                <a:latin typeface="Arial Unicode MS"/>
                <a:cs typeface="Arial Unicode MS"/>
              </a:rPr>
              <a:t> </a:t>
            </a:r>
            <a:r>
              <a:rPr sz="1089" dirty="0">
                <a:latin typeface="Arial Unicode MS"/>
                <a:cs typeface="Arial Unicode MS"/>
              </a:rPr>
              <a:t>3</a:t>
            </a:r>
          </a:p>
        </p:txBody>
      </p:sp>
      <p:sp>
        <p:nvSpPr>
          <p:cNvPr id="19" name="object 19"/>
          <p:cNvSpPr txBox="1"/>
          <p:nvPr/>
        </p:nvSpPr>
        <p:spPr>
          <a:xfrm>
            <a:off x="3155244" y="4619541"/>
            <a:ext cx="1860035" cy="516488"/>
          </a:xfrm>
          <a:prstGeom prst="rect">
            <a:avLst/>
          </a:prstGeom>
        </p:spPr>
        <p:txBody>
          <a:bodyPr vert="horz" wrap="square" lIns="0" tIns="0" rIns="0" bIns="0" rtlCol="0">
            <a:spAutoFit/>
          </a:bodyPr>
          <a:lstStyle/>
          <a:p>
            <a:pPr>
              <a:lnSpc>
                <a:spcPts val="1443"/>
              </a:lnSpc>
            </a:pPr>
            <a:r>
              <a:rPr sz="1271" dirty="0">
                <a:latin typeface="Courier New"/>
                <a:cs typeface="Courier New"/>
              </a:rPr>
              <a:t>11000000</a:t>
            </a:r>
            <a:r>
              <a:rPr sz="1271" spc="1057" dirty="0">
                <a:latin typeface="Times New Roman"/>
                <a:cs typeface="Times New Roman"/>
              </a:rPr>
              <a:t> </a:t>
            </a:r>
            <a:r>
              <a:rPr sz="1271" dirty="0">
                <a:latin typeface="Courier New"/>
                <a:cs typeface="Courier New"/>
              </a:rPr>
              <a:t>10101000</a:t>
            </a:r>
          </a:p>
          <a:p>
            <a:pPr>
              <a:lnSpc>
                <a:spcPts val="1443"/>
              </a:lnSpc>
              <a:spcBef>
                <a:spcPts val="1201"/>
              </a:spcBef>
            </a:pPr>
            <a:r>
              <a:rPr sz="1271" dirty="0">
                <a:latin typeface="Courier New"/>
                <a:cs typeface="Courier New"/>
              </a:rPr>
              <a:t>11111111</a:t>
            </a:r>
            <a:r>
              <a:rPr sz="1271" spc="1057" dirty="0">
                <a:latin typeface="Times New Roman"/>
                <a:cs typeface="Times New Roman"/>
              </a:rPr>
              <a:t> </a:t>
            </a:r>
            <a:r>
              <a:rPr sz="1271" dirty="0">
                <a:latin typeface="Courier New"/>
                <a:cs typeface="Courier New"/>
              </a:rPr>
              <a:t>11111111</a:t>
            </a:r>
          </a:p>
        </p:txBody>
      </p:sp>
      <p:sp>
        <p:nvSpPr>
          <p:cNvPr id="20" name="object 20"/>
          <p:cNvSpPr txBox="1"/>
          <p:nvPr/>
        </p:nvSpPr>
        <p:spPr>
          <a:xfrm>
            <a:off x="5140836" y="4619541"/>
            <a:ext cx="1896226" cy="516488"/>
          </a:xfrm>
          <a:prstGeom prst="rect">
            <a:avLst/>
          </a:prstGeom>
        </p:spPr>
        <p:txBody>
          <a:bodyPr vert="horz" wrap="square" lIns="0" tIns="0" rIns="0" bIns="0" rtlCol="0">
            <a:spAutoFit/>
          </a:bodyPr>
          <a:lstStyle/>
          <a:p>
            <a:pPr>
              <a:lnSpc>
                <a:spcPts val="1443"/>
              </a:lnSpc>
            </a:pPr>
            <a:r>
              <a:rPr sz="1271" dirty="0">
                <a:latin typeface="Courier New"/>
                <a:cs typeface="Courier New"/>
              </a:rPr>
              <a:t>00000001</a:t>
            </a:r>
            <a:r>
              <a:rPr sz="1271" spc="1343" dirty="0">
                <a:latin typeface="Times New Roman"/>
                <a:cs typeface="Times New Roman"/>
              </a:rPr>
              <a:t> </a:t>
            </a:r>
            <a:r>
              <a:rPr sz="1271" dirty="0">
                <a:latin typeface="Courier New"/>
                <a:cs typeface="Courier New"/>
              </a:rPr>
              <a:t>000</a:t>
            </a:r>
            <a:r>
              <a:rPr sz="1271" dirty="0">
                <a:solidFill>
                  <a:srgbClr val="FF0000"/>
                </a:solidFill>
                <a:latin typeface="Courier New"/>
                <a:cs typeface="Courier New"/>
              </a:rPr>
              <a:t>10</a:t>
            </a:r>
            <a:r>
              <a:rPr sz="1271" dirty="0">
                <a:latin typeface="Courier New"/>
                <a:cs typeface="Courier New"/>
              </a:rPr>
              <a:t>000</a:t>
            </a:r>
          </a:p>
          <a:p>
            <a:pPr>
              <a:lnSpc>
                <a:spcPts val="1443"/>
              </a:lnSpc>
              <a:spcBef>
                <a:spcPts val="1201"/>
              </a:spcBef>
            </a:pPr>
            <a:r>
              <a:rPr sz="1271" dirty="0">
                <a:latin typeface="Courier New"/>
                <a:cs typeface="Courier New"/>
              </a:rPr>
              <a:t>11111111</a:t>
            </a:r>
            <a:r>
              <a:rPr sz="1271" spc="1343" dirty="0">
                <a:latin typeface="Times New Roman"/>
                <a:cs typeface="Times New Roman"/>
              </a:rPr>
              <a:t> </a:t>
            </a:r>
            <a:r>
              <a:rPr sz="1271" dirty="0">
                <a:latin typeface="Courier New"/>
                <a:cs typeface="Courier New"/>
              </a:rPr>
              <a:t>11111000</a:t>
            </a:r>
          </a:p>
        </p:txBody>
      </p:sp>
      <p:sp>
        <p:nvSpPr>
          <p:cNvPr id="21" name="object 21"/>
          <p:cNvSpPr txBox="1"/>
          <p:nvPr/>
        </p:nvSpPr>
        <p:spPr>
          <a:xfrm>
            <a:off x="7231546" y="4658989"/>
            <a:ext cx="946217" cy="176074"/>
          </a:xfrm>
          <a:prstGeom prst="rect">
            <a:avLst/>
          </a:prstGeom>
        </p:spPr>
        <p:txBody>
          <a:bodyPr vert="horz" wrap="square" lIns="0" tIns="0" rIns="0" bIns="0" rtlCol="0">
            <a:spAutoFit/>
          </a:bodyPr>
          <a:lstStyle/>
          <a:p>
            <a:pPr>
              <a:lnSpc>
                <a:spcPts val="1459"/>
              </a:lnSpc>
            </a:pPr>
            <a:r>
              <a:rPr sz="1089" dirty="0">
                <a:latin typeface="Arial Unicode MS"/>
                <a:cs typeface="Arial Unicode MS"/>
              </a:rPr>
              <a:t>192.168.1.16</a:t>
            </a:r>
          </a:p>
        </p:txBody>
      </p:sp>
      <p:sp>
        <p:nvSpPr>
          <p:cNvPr id="22" name="object 22"/>
          <p:cNvSpPr txBox="1"/>
          <p:nvPr/>
        </p:nvSpPr>
        <p:spPr>
          <a:xfrm>
            <a:off x="7231546" y="4990939"/>
            <a:ext cx="1414384" cy="181973"/>
          </a:xfrm>
          <a:prstGeom prst="rect">
            <a:avLst/>
          </a:prstGeom>
        </p:spPr>
        <p:txBody>
          <a:bodyPr vert="horz" wrap="square" lIns="0" tIns="0" rIns="0" bIns="0" rtlCol="0">
            <a:spAutoFit/>
          </a:bodyPr>
          <a:lstStyle/>
          <a:p>
            <a:pPr>
              <a:lnSpc>
                <a:spcPts val="1459"/>
              </a:lnSpc>
            </a:pPr>
            <a:r>
              <a:rPr lang="ka-GE" sz="1089" dirty="0">
                <a:latin typeface="Arial Unicode MS"/>
                <a:cs typeface="Arial Unicode MS"/>
              </a:rPr>
              <a:t>ქვექსელის ნიღაბი</a:t>
            </a:r>
            <a:endParaRPr sz="1089" dirty="0">
              <a:latin typeface="Arial Unicode MS"/>
              <a:cs typeface="Arial Unicode MS"/>
            </a:endParaRPr>
          </a:p>
        </p:txBody>
      </p:sp>
      <p:sp>
        <p:nvSpPr>
          <p:cNvPr id="23" name="object 23"/>
          <p:cNvSpPr txBox="1"/>
          <p:nvPr/>
        </p:nvSpPr>
        <p:spPr>
          <a:xfrm>
            <a:off x="7231546" y="5156914"/>
            <a:ext cx="1176670" cy="176074"/>
          </a:xfrm>
          <a:prstGeom prst="rect">
            <a:avLst/>
          </a:prstGeom>
        </p:spPr>
        <p:txBody>
          <a:bodyPr vert="horz" wrap="square" lIns="0" tIns="0" rIns="0" bIns="0" rtlCol="0">
            <a:spAutoFit/>
          </a:bodyPr>
          <a:lstStyle/>
          <a:p>
            <a:pPr>
              <a:lnSpc>
                <a:spcPts val="1459"/>
              </a:lnSpc>
            </a:pPr>
            <a:r>
              <a:rPr sz="1089" dirty="0">
                <a:latin typeface="Arial Unicode MS"/>
                <a:cs typeface="Arial Unicode MS"/>
              </a:rPr>
              <a:t>255.255.255.248</a:t>
            </a:r>
          </a:p>
        </p:txBody>
      </p:sp>
      <p:sp>
        <p:nvSpPr>
          <p:cNvPr id="24" name="object 24"/>
          <p:cNvSpPr txBox="1"/>
          <p:nvPr/>
        </p:nvSpPr>
        <p:spPr>
          <a:xfrm>
            <a:off x="7635188" y="5298188"/>
            <a:ext cx="345782" cy="259302"/>
          </a:xfrm>
          <a:prstGeom prst="rect">
            <a:avLst/>
          </a:prstGeom>
        </p:spPr>
        <p:txBody>
          <a:bodyPr vert="horz" wrap="square" lIns="0" tIns="0" rIns="0" bIns="0" rtlCol="0">
            <a:spAutoFit/>
          </a:bodyPr>
          <a:lstStyle/>
          <a:p>
            <a:pPr>
              <a:lnSpc>
                <a:spcPts val="2188"/>
              </a:lnSpc>
            </a:pPr>
            <a:r>
              <a:rPr sz="1634" dirty="0">
                <a:latin typeface="Arial Unicode MS"/>
                <a:cs typeface="Arial Unicode MS"/>
              </a:rPr>
              <a:t>…</a:t>
            </a:r>
          </a:p>
        </p:txBody>
      </p:sp>
      <p:sp>
        <p:nvSpPr>
          <p:cNvPr id="25" name="object 25"/>
          <p:cNvSpPr txBox="1"/>
          <p:nvPr/>
        </p:nvSpPr>
        <p:spPr>
          <a:xfrm>
            <a:off x="4931752" y="5344407"/>
            <a:ext cx="345782" cy="259302"/>
          </a:xfrm>
          <a:prstGeom prst="rect">
            <a:avLst/>
          </a:prstGeom>
        </p:spPr>
        <p:txBody>
          <a:bodyPr vert="horz" wrap="square" lIns="0" tIns="0" rIns="0" bIns="0" rtlCol="0">
            <a:spAutoFit/>
          </a:bodyPr>
          <a:lstStyle/>
          <a:p>
            <a:pPr>
              <a:lnSpc>
                <a:spcPts val="2188"/>
              </a:lnSpc>
            </a:pPr>
            <a:r>
              <a:rPr sz="1634" dirty="0">
                <a:latin typeface="Arial Unicode MS"/>
                <a:cs typeface="Arial Unicode MS"/>
              </a:rPr>
              <a:t>…</a:t>
            </a:r>
          </a:p>
        </p:txBody>
      </p:sp>
      <p:sp>
        <p:nvSpPr>
          <p:cNvPr id="26" name="object 26"/>
          <p:cNvSpPr txBox="1"/>
          <p:nvPr/>
        </p:nvSpPr>
        <p:spPr>
          <a:xfrm>
            <a:off x="7237424" y="5700483"/>
            <a:ext cx="869039" cy="181973"/>
          </a:xfrm>
          <a:prstGeom prst="rect">
            <a:avLst/>
          </a:prstGeom>
        </p:spPr>
        <p:txBody>
          <a:bodyPr vert="horz" wrap="square" lIns="0" tIns="0" rIns="0" bIns="0" rtlCol="0">
            <a:spAutoFit/>
          </a:bodyPr>
          <a:lstStyle/>
          <a:p>
            <a:pPr>
              <a:lnSpc>
                <a:spcPts val="1459"/>
              </a:lnSpc>
            </a:pPr>
            <a:r>
              <a:rPr lang="ka-GE" sz="1089" spc="-9" dirty="0">
                <a:latin typeface="Arial Unicode MS"/>
                <a:cs typeface="Arial Unicode MS"/>
              </a:rPr>
              <a:t>ქვექსელი </a:t>
            </a:r>
            <a:r>
              <a:rPr sz="1089" spc="-9" dirty="0">
                <a:latin typeface="Arial Unicode MS"/>
                <a:cs typeface="Arial Unicode MS"/>
              </a:rPr>
              <a:t> </a:t>
            </a:r>
            <a:r>
              <a:rPr sz="1089" dirty="0">
                <a:latin typeface="Arial Unicode MS"/>
                <a:cs typeface="Arial Unicode MS"/>
              </a:rPr>
              <a:t>20</a:t>
            </a:r>
          </a:p>
        </p:txBody>
      </p:sp>
      <p:sp>
        <p:nvSpPr>
          <p:cNvPr id="27" name="object 27"/>
          <p:cNvSpPr txBox="1"/>
          <p:nvPr/>
        </p:nvSpPr>
        <p:spPr>
          <a:xfrm>
            <a:off x="3135073" y="5818436"/>
            <a:ext cx="1858652" cy="516488"/>
          </a:xfrm>
          <a:prstGeom prst="rect">
            <a:avLst/>
          </a:prstGeom>
        </p:spPr>
        <p:txBody>
          <a:bodyPr vert="horz" wrap="square" lIns="0" tIns="0" rIns="0" bIns="0" rtlCol="0">
            <a:spAutoFit/>
          </a:bodyPr>
          <a:lstStyle/>
          <a:p>
            <a:pPr>
              <a:lnSpc>
                <a:spcPts val="1443"/>
              </a:lnSpc>
            </a:pPr>
            <a:r>
              <a:rPr sz="1271" dirty="0">
                <a:latin typeface="Courier New"/>
                <a:cs typeface="Courier New"/>
              </a:rPr>
              <a:t>11000000</a:t>
            </a:r>
            <a:r>
              <a:rPr sz="1271" spc="1046" dirty="0">
                <a:latin typeface="Times New Roman"/>
                <a:cs typeface="Times New Roman"/>
              </a:rPr>
              <a:t> </a:t>
            </a:r>
            <a:r>
              <a:rPr sz="1271" dirty="0">
                <a:latin typeface="Courier New"/>
                <a:cs typeface="Courier New"/>
              </a:rPr>
              <a:t>10101000</a:t>
            </a:r>
          </a:p>
          <a:p>
            <a:pPr>
              <a:lnSpc>
                <a:spcPts val="1443"/>
              </a:lnSpc>
              <a:spcBef>
                <a:spcPts val="1201"/>
              </a:spcBef>
            </a:pPr>
            <a:r>
              <a:rPr sz="1271" dirty="0">
                <a:latin typeface="Courier New"/>
                <a:cs typeface="Courier New"/>
              </a:rPr>
              <a:t>11111111</a:t>
            </a:r>
            <a:r>
              <a:rPr sz="1271" spc="1046" dirty="0">
                <a:latin typeface="Times New Roman"/>
                <a:cs typeface="Times New Roman"/>
              </a:rPr>
              <a:t> </a:t>
            </a:r>
            <a:r>
              <a:rPr sz="1271" dirty="0">
                <a:latin typeface="Courier New"/>
                <a:cs typeface="Courier New"/>
              </a:rPr>
              <a:t>11111111</a:t>
            </a:r>
          </a:p>
        </p:txBody>
      </p:sp>
      <p:sp>
        <p:nvSpPr>
          <p:cNvPr id="28" name="object 28"/>
          <p:cNvSpPr txBox="1"/>
          <p:nvPr/>
        </p:nvSpPr>
        <p:spPr>
          <a:xfrm>
            <a:off x="5116286" y="5818436"/>
            <a:ext cx="1894843" cy="516488"/>
          </a:xfrm>
          <a:prstGeom prst="rect">
            <a:avLst/>
          </a:prstGeom>
        </p:spPr>
        <p:txBody>
          <a:bodyPr vert="horz" wrap="square" lIns="0" tIns="0" rIns="0" bIns="0" rtlCol="0">
            <a:spAutoFit/>
          </a:bodyPr>
          <a:lstStyle/>
          <a:p>
            <a:pPr>
              <a:lnSpc>
                <a:spcPts val="1443"/>
              </a:lnSpc>
            </a:pPr>
            <a:r>
              <a:rPr sz="1271" dirty="0">
                <a:latin typeface="Courier New"/>
                <a:cs typeface="Courier New"/>
              </a:rPr>
              <a:t>00000001</a:t>
            </a:r>
            <a:r>
              <a:rPr sz="1271" spc="1332" dirty="0">
                <a:latin typeface="Times New Roman"/>
                <a:cs typeface="Times New Roman"/>
              </a:rPr>
              <a:t> </a:t>
            </a:r>
            <a:r>
              <a:rPr sz="1271" dirty="0">
                <a:solidFill>
                  <a:srgbClr val="FF0000"/>
                </a:solidFill>
                <a:latin typeface="Courier New"/>
                <a:cs typeface="Courier New"/>
              </a:rPr>
              <a:t>10011</a:t>
            </a:r>
            <a:r>
              <a:rPr sz="1271" dirty="0">
                <a:latin typeface="Courier New"/>
                <a:cs typeface="Courier New"/>
              </a:rPr>
              <a:t>000</a:t>
            </a:r>
          </a:p>
          <a:p>
            <a:pPr>
              <a:lnSpc>
                <a:spcPts val="1443"/>
              </a:lnSpc>
              <a:spcBef>
                <a:spcPts val="1201"/>
              </a:spcBef>
            </a:pPr>
            <a:r>
              <a:rPr sz="1271" dirty="0">
                <a:latin typeface="Courier New"/>
                <a:cs typeface="Courier New"/>
              </a:rPr>
              <a:t>11111111</a:t>
            </a:r>
            <a:r>
              <a:rPr sz="1271" spc="1332" dirty="0">
                <a:latin typeface="Times New Roman"/>
                <a:cs typeface="Times New Roman"/>
              </a:rPr>
              <a:t> </a:t>
            </a:r>
            <a:r>
              <a:rPr sz="1271" dirty="0">
                <a:latin typeface="Courier New"/>
                <a:cs typeface="Courier New"/>
              </a:rPr>
              <a:t>11111000</a:t>
            </a:r>
          </a:p>
        </p:txBody>
      </p:sp>
      <p:sp>
        <p:nvSpPr>
          <p:cNvPr id="29" name="object 29"/>
          <p:cNvSpPr txBox="1"/>
          <p:nvPr/>
        </p:nvSpPr>
        <p:spPr>
          <a:xfrm>
            <a:off x="7237424" y="5866458"/>
            <a:ext cx="1022824" cy="176074"/>
          </a:xfrm>
          <a:prstGeom prst="rect">
            <a:avLst/>
          </a:prstGeom>
        </p:spPr>
        <p:txBody>
          <a:bodyPr vert="horz" wrap="square" lIns="0" tIns="0" rIns="0" bIns="0" rtlCol="0">
            <a:spAutoFit/>
          </a:bodyPr>
          <a:lstStyle/>
          <a:p>
            <a:pPr>
              <a:lnSpc>
                <a:spcPts val="1459"/>
              </a:lnSpc>
            </a:pPr>
            <a:r>
              <a:rPr sz="1089" dirty="0">
                <a:latin typeface="Arial Unicode MS"/>
                <a:cs typeface="Arial Unicode MS"/>
              </a:rPr>
              <a:t>192.168.1.152</a:t>
            </a:r>
          </a:p>
        </p:txBody>
      </p:sp>
      <p:sp>
        <p:nvSpPr>
          <p:cNvPr id="30" name="object 30"/>
          <p:cNvSpPr txBox="1"/>
          <p:nvPr/>
        </p:nvSpPr>
        <p:spPr>
          <a:xfrm>
            <a:off x="7237424" y="6198685"/>
            <a:ext cx="1603352" cy="359073"/>
          </a:xfrm>
          <a:prstGeom prst="rect">
            <a:avLst/>
          </a:prstGeom>
        </p:spPr>
        <p:txBody>
          <a:bodyPr vert="horz" wrap="square" lIns="0" tIns="0" rIns="0" bIns="0" rtlCol="0">
            <a:spAutoFit/>
          </a:bodyPr>
          <a:lstStyle/>
          <a:p>
            <a:pPr>
              <a:lnSpc>
                <a:spcPts val="1459"/>
              </a:lnSpc>
            </a:pPr>
            <a:r>
              <a:rPr lang="ka-GE" sz="1089" dirty="0">
                <a:latin typeface="Arial Unicode MS"/>
                <a:cs typeface="Arial Unicode MS"/>
              </a:rPr>
              <a:t>ქვექსელის ნიღაბი</a:t>
            </a:r>
            <a:endParaRPr sz="1089" dirty="0">
              <a:latin typeface="Arial Unicode MS"/>
              <a:cs typeface="Arial Unicode MS"/>
            </a:endParaRPr>
          </a:p>
          <a:p>
            <a:pPr>
              <a:lnSpc>
                <a:spcPts val="1306"/>
              </a:lnSpc>
            </a:pPr>
            <a:r>
              <a:rPr sz="1089" dirty="0">
                <a:latin typeface="Arial Unicode MS"/>
                <a:cs typeface="Arial Unicode MS"/>
              </a:rPr>
              <a:t>255.255.255.248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p:nvPr/>
        </p:nvSpPr>
        <p:spPr>
          <a:xfrm>
            <a:off x="519113" y="450414"/>
            <a:ext cx="10996612" cy="216978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a-GE" sz="1800" b="1" dirty="0">
                <a:solidFill>
                  <a:schemeClr val="dk1"/>
                </a:solidFill>
                <a:latin typeface="Arial"/>
                <a:ea typeface="Arial"/>
                <a:cs typeface="Arial"/>
                <a:sym typeface="Arial"/>
              </a:rPr>
              <a:t>რამდენი ქვექსელის (საბნეტის) მუშაობა უნდა უზრუნველყოს მოცემულმა ნიღაბმა 255.255.255.224?</a:t>
            </a:r>
            <a:endParaRPr sz="18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a-GE" sz="1800" b="1" dirty="0">
                <a:solidFill>
                  <a:schemeClr val="dk1"/>
                </a:solidFill>
                <a:latin typeface="Arial"/>
                <a:ea typeface="Arial"/>
                <a:cs typeface="Arial"/>
                <a:sym typeface="Arial"/>
              </a:rPr>
              <a:t> რამდენი ჰოსტია დასაშვები თითოეული საბნეტისათვის?</a:t>
            </a:r>
            <a:endParaRPr lang="ka-GE" sz="18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a-GE" sz="1800" b="1" dirty="0">
                <a:solidFill>
                  <a:schemeClr val="dk1"/>
                </a:solidFill>
                <a:latin typeface="Arial"/>
                <a:ea typeface="Arial"/>
                <a:cs typeface="Arial"/>
                <a:sym typeface="Arial"/>
              </a:rPr>
              <a:t> 192.168.24.0 255.255.255.192 რა არის დასაშვები საბნეტები მოცემული </a:t>
            </a:r>
            <a:r>
              <a:rPr lang="en-US" sz="1800" b="1" dirty="0">
                <a:solidFill>
                  <a:schemeClr val="dk1"/>
                </a:solidFill>
                <a:latin typeface="Arial"/>
                <a:ea typeface="Arial"/>
                <a:cs typeface="Arial"/>
                <a:sym typeface="Arial"/>
              </a:rPr>
              <a:t>IP </a:t>
            </a:r>
            <a:r>
              <a:rPr lang="ka-GE" sz="1800" b="1" dirty="0">
                <a:solidFill>
                  <a:schemeClr val="dk1"/>
                </a:solidFill>
              </a:rPr>
              <a:t>მისამართის მიხედვით</a:t>
            </a:r>
            <a:r>
              <a:rPr lang="ka-GE" sz="1800" b="1" dirty="0">
                <a:solidFill>
                  <a:schemeClr val="dk1"/>
                </a:solidFill>
                <a:latin typeface="Arial"/>
                <a:ea typeface="Arial"/>
                <a:cs typeface="Arial"/>
                <a:sym typeface="Arial"/>
              </a:rPr>
              <a:t>?</a:t>
            </a:r>
            <a:endParaRPr lang="ka-GE" sz="18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a-GE" sz="1800" b="1" dirty="0">
                <a:solidFill>
                  <a:schemeClr val="dk1"/>
                </a:solidFill>
                <a:latin typeface="Arial"/>
                <a:ea typeface="Arial"/>
                <a:cs typeface="Arial"/>
                <a:sym typeface="Arial"/>
              </a:rPr>
              <a:t>რა უნდა იყოს ბროუდქასთ მისამართი თითოეული საბნეტისათვის?</a:t>
            </a:r>
            <a:endParaRPr sz="18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a-GE" sz="1800" b="1" dirty="0">
                <a:solidFill>
                  <a:schemeClr val="dk1"/>
                </a:solidFill>
                <a:latin typeface="Arial"/>
                <a:ea typeface="Arial"/>
                <a:cs typeface="Arial"/>
                <a:sym typeface="Arial"/>
              </a:rPr>
              <a:t> რა არის დასაშვები ჰოსტი თითოეული საბნეტისათვის?</a:t>
            </a:r>
            <a:endParaRPr sz="1800" b="0" i="0" dirty="0">
              <a:solidFill>
                <a:schemeClr val="dk1"/>
              </a:solidFill>
              <a:latin typeface="Arial"/>
              <a:ea typeface="Arial"/>
              <a:cs typeface="Arial"/>
              <a:sym typeface="Arial"/>
            </a:endParaRPr>
          </a:p>
        </p:txBody>
      </p:sp>
      <p:sp>
        <p:nvSpPr>
          <p:cNvPr id="160" name="Google Shape;160;p12"/>
          <p:cNvSpPr/>
          <p:nvPr/>
        </p:nvSpPr>
        <p:spPr>
          <a:xfrm>
            <a:off x="519113" y="3004660"/>
            <a:ext cx="11196638" cy="258532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a-GE" sz="1800" b="1" i="1">
                <a:solidFill>
                  <a:schemeClr val="dk1"/>
                </a:solidFill>
                <a:latin typeface="Arial"/>
                <a:ea typeface="Arial"/>
                <a:cs typeface="Arial"/>
                <a:sym typeface="Arial"/>
              </a:rPr>
              <a:t>რამდენი ქვექსელია? </a:t>
            </a:r>
            <a:r>
              <a:rPr lang="ka-GE"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a-GE" sz="1800">
                <a:solidFill>
                  <a:schemeClr val="dk1"/>
                </a:solidFill>
                <a:latin typeface="Arial"/>
                <a:ea typeface="Arial"/>
                <a:cs typeface="Arial"/>
                <a:sym typeface="Arial"/>
              </a:rPr>
              <a:t>2</a:t>
            </a:r>
            <a:r>
              <a:rPr lang="ka-GE" sz="1800" baseline="30000">
                <a:solidFill>
                  <a:schemeClr val="dk1"/>
                </a:solidFill>
                <a:latin typeface="Arial"/>
                <a:ea typeface="Arial"/>
                <a:cs typeface="Arial"/>
                <a:sym typeface="Arial"/>
              </a:rPr>
              <a:t>x</a:t>
            </a:r>
            <a:r>
              <a:rPr lang="ka-GE" sz="1800">
                <a:solidFill>
                  <a:schemeClr val="dk1"/>
                </a:solidFill>
                <a:latin typeface="Arial"/>
                <a:ea typeface="Arial"/>
                <a:cs typeface="Arial"/>
                <a:sym typeface="Arial"/>
              </a:rPr>
              <a:t>= ქვექსელების რაოდენობა.</a:t>
            </a:r>
            <a:endParaRPr/>
          </a:p>
          <a:p>
            <a:pPr marL="0" marR="0" lvl="0" indent="0" algn="l" rtl="0">
              <a:lnSpc>
                <a:spcPct val="150000"/>
              </a:lnSpc>
              <a:spcBef>
                <a:spcPts val="0"/>
              </a:spcBef>
              <a:spcAft>
                <a:spcPts val="0"/>
              </a:spcAft>
              <a:buNone/>
            </a:pPr>
            <a:r>
              <a:rPr lang="ka-GE" sz="1800">
                <a:solidFill>
                  <a:schemeClr val="dk1"/>
                </a:solidFill>
                <a:latin typeface="Arial"/>
                <a:ea typeface="Arial"/>
                <a:cs typeface="Arial"/>
                <a:sym typeface="Arial"/>
              </a:rPr>
              <a:t> x აქ არის “შენიღბული” ბიტების, ანუ ერთიანების აღმნიშვნელი. </a:t>
            </a:r>
            <a:endParaRPr sz="18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a-GE" sz="1800">
                <a:solidFill>
                  <a:schemeClr val="dk1"/>
                </a:solidFill>
                <a:latin typeface="Arial"/>
                <a:ea typeface="Arial"/>
                <a:cs typeface="Arial"/>
                <a:sym typeface="Arial"/>
              </a:rPr>
              <a:t>მაგ: 11000000 აქ არის ოთხი ერთიანი და თითო ერთიანი რადგან შეესაბამება 2 ბიტს, იქნება 2</a:t>
            </a:r>
            <a:r>
              <a:rPr lang="ka-GE" sz="1800" baseline="30000">
                <a:solidFill>
                  <a:schemeClr val="dk1"/>
                </a:solidFill>
                <a:latin typeface="Arial"/>
                <a:ea typeface="Arial"/>
                <a:cs typeface="Arial"/>
                <a:sym typeface="Arial"/>
              </a:rPr>
              <a:t>2</a:t>
            </a:r>
            <a:r>
              <a:rPr lang="ka-GE" sz="1800">
                <a:solidFill>
                  <a:schemeClr val="dk1"/>
                </a:solidFill>
                <a:latin typeface="Arial"/>
                <a:ea typeface="Arial"/>
                <a:cs typeface="Arial"/>
                <a:sym typeface="Arial"/>
              </a:rPr>
              <a:t> = 4, ეს ნიშნავს, რომ გვექნება სულ 4 ქვექსელი. ხოლო თითოეულ ქვექსელში შესაძლებელი იქნება 2</a:t>
            </a:r>
            <a:r>
              <a:rPr lang="ka-GE" sz="1800" baseline="30000">
                <a:solidFill>
                  <a:schemeClr val="dk1"/>
                </a:solidFill>
                <a:latin typeface="Arial"/>
                <a:ea typeface="Arial"/>
                <a:cs typeface="Arial"/>
                <a:sym typeface="Arial"/>
              </a:rPr>
              <a:t>6</a:t>
            </a:r>
            <a:r>
              <a:rPr lang="ka-GE" sz="1800">
                <a:solidFill>
                  <a:schemeClr val="dk1"/>
                </a:solidFill>
                <a:latin typeface="Arial"/>
                <a:ea typeface="Arial"/>
                <a:cs typeface="Arial"/>
                <a:sym typeface="Arial"/>
              </a:rPr>
              <a:t> -2 ჰოსტის დამისამართება </a:t>
            </a:r>
            <a:endParaRPr sz="1800" b="0" i="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p:nvPr/>
        </p:nvSpPr>
        <p:spPr>
          <a:xfrm>
            <a:off x="447675" y="597664"/>
            <a:ext cx="10639426" cy="383177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a-GE" sz="1800" b="1" i="1" dirty="0">
                <a:solidFill>
                  <a:schemeClr val="dk1"/>
                </a:solidFill>
                <a:latin typeface="Arial"/>
                <a:ea typeface="Arial"/>
                <a:cs typeface="Arial"/>
                <a:sym typeface="Arial"/>
              </a:rPr>
              <a:t>რამდენი ჰოსტია თითო ქვექსელში?</a:t>
            </a:r>
            <a:r>
              <a:rPr lang="ka-GE" sz="1800" dirty="0">
                <a:solidFill>
                  <a:schemeClr val="dk1"/>
                </a:solidFill>
                <a:latin typeface="Arial"/>
                <a:ea typeface="Arial"/>
                <a:cs typeface="Arial"/>
                <a:sym typeface="Arial"/>
              </a:rPr>
              <a:t> </a:t>
            </a:r>
            <a:endParaRPr sz="18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a-GE" sz="1800" dirty="0">
                <a:solidFill>
                  <a:schemeClr val="dk1"/>
                </a:solidFill>
                <a:latin typeface="Arial"/>
                <a:ea typeface="Arial"/>
                <a:cs typeface="Arial"/>
                <a:sym typeface="Arial"/>
              </a:rPr>
              <a:t>2</a:t>
            </a:r>
            <a:r>
              <a:rPr lang="ka-GE" sz="1800" baseline="30000" dirty="0">
                <a:solidFill>
                  <a:schemeClr val="dk1"/>
                </a:solidFill>
                <a:latin typeface="Arial"/>
                <a:ea typeface="Arial"/>
                <a:cs typeface="Arial"/>
                <a:sym typeface="Arial"/>
              </a:rPr>
              <a:t>y</a:t>
            </a:r>
            <a:r>
              <a:rPr lang="ka-GE" sz="1800" dirty="0">
                <a:solidFill>
                  <a:schemeClr val="dk1"/>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ka-GE" sz="1800" dirty="0">
                <a:solidFill>
                  <a:schemeClr val="dk1"/>
                </a:solidFill>
                <a:latin typeface="Arial"/>
                <a:ea typeface="Arial"/>
                <a:cs typeface="Arial"/>
                <a:sym typeface="Arial"/>
              </a:rPr>
              <a:t>y არის ანუ 0-ების აღმნიშვნელი. </a:t>
            </a:r>
            <a:endParaRPr lang="en-US" sz="18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a-GE" sz="1800" dirty="0">
                <a:solidFill>
                  <a:schemeClr val="dk1"/>
                </a:solidFill>
                <a:latin typeface="Arial"/>
                <a:ea typeface="Arial"/>
                <a:cs typeface="Arial"/>
                <a:sym typeface="Arial"/>
              </a:rPr>
              <a:t>მეოთხე ოქტეტში</a:t>
            </a:r>
            <a:endParaRPr lang="ka-GE" dirty="0"/>
          </a:p>
          <a:p>
            <a:pPr marL="0" marR="0" lvl="0" indent="0" algn="l" rtl="0">
              <a:lnSpc>
                <a:spcPct val="150000"/>
              </a:lnSpc>
              <a:spcBef>
                <a:spcPts val="0"/>
              </a:spcBef>
              <a:spcAft>
                <a:spcPts val="0"/>
              </a:spcAft>
              <a:buNone/>
            </a:pPr>
            <a:r>
              <a:rPr lang="ka-GE" sz="1800" dirty="0">
                <a:solidFill>
                  <a:schemeClr val="dk1"/>
                </a:solidFill>
                <a:latin typeface="Arial"/>
                <a:ea typeface="Arial"/>
                <a:cs typeface="Arial"/>
                <a:sym typeface="Arial"/>
              </a:rPr>
              <a:t>მაგალითად, მეოთხე ოქტეტში გვაქვს</a:t>
            </a:r>
            <a:endParaRPr dirty="0"/>
          </a:p>
          <a:p>
            <a:pPr marL="0" marR="0" lvl="0" indent="0" algn="l" rtl="0">
              <a:lnSpc>
                <a:spcPct val="150000"/>
              </a:lnSpc>
              <a:spcBef>
                <a:spcPts val="0"/>
              </a:spcBef>
              <a:spcAft>
                <a:spcPts val="0"/>
              </a:spcAft>
              <a:buNone/>
            </a:pPr>
            <a:r>
              <a:rPr lang="ka-GE" sz="1800" dirty="0">
                <a:solidFill>
                  <a:schemeClr val="dk1"/>
                </a:solidFill>
                <a:latin typeface="Arial"/>
                <a:ea typeface="Arial"/>
                <a:cs typeface="Arial"/>
                <a:sym typeface="Arial"/>
              </a:rPr>
              <a:t> 11111000 არის სამი 0 რომელსაც ასევე ავიყვანთ ხარისხში 2</a:t>
            </a:r>
            <a:r>
              <a:rPr lang="ka-GE" sz="1800" baseline="30000" dirty="0">
                <a:solidFill>
                  <a:schemeClr val="dk1"/>
                </a:solidFill>
                <a:latin typeface="Arial"/>
                <a:ea typeface="Arial"/>
                <a:cs typeface="Arial"/>
                <a:sym typeface="Arial"/>
              </a:rPr>
              <a:t>3</a:t>
            </a:r>
            <a:r>
              <a:rPr lang="ka-GE" sz="1800" dirty="0">
                <a:solidFill>
                  <a:schemeClr val="dk1"/>
                </a:solidFill>
                <a:latin typeface="Arial"/>
                <a:ea typeface="Arial"/>
                <a:cs typeface="Arial"/>
                <a:sym typeface="Arial"/>
              </a:rPr>
              <a:t> = 8</a:t>
            </a:r>
            <a:endParaRPr dirty="0"/>
          </a:p>
          <a:p>
            <a:pPr marL="0" marR="0" lvl="0" indent="0" algn="l" rtl="0">
              <a:lnSpc>
                <a:spcPct val="150000"/>
              </a:lnSpc>
              <a:spcBef>
                <a:spcPts val="0"/>
              </a:spcBef>
              <a:spcAft>
                <a:spcPts val="0"/>
              </a:spcAft>
              <a:buNone/>
            </a:pPr>
            <a:r>
              <a:rPr lang="ka-GE" sz="1800" dirty="0">
                <a:solidFill>
                  <a:schemeClr val="dk1"/>
                </a:solidFill>
                <a:latin typeface="Arial"/>
                <a:ea typeface="Arial"/>
                <a:cs typeface="Arial"/>
                <a:sym typeface="Arial"/>
              </a:rPr>
              <a:t>მიღებულ 8-ს ვაკლებთ 2-ს, რადგან </a:t>
            </a:r>
            <a:r>
              <a:rPr lang="ka-GE" sz="1800" dirty="0">
                <a:solidFill>
                  <a:srgbClr val="C00000"/>
                </a:solidFill>
                <a:latin typeface="Arial"/>
                <a:ea typeface="Arial"/>
                <a:cs typeface="Arial"/>
                <a:sym typeface="Arial"/>
              </a:rPr>
              <a:t>ქვექსელის პირველ და ბოლო მისამართი არ გამოიყენება ჰოსტების მისამარტებად, ვინაიდან, პირველი არის ქსელის მისამართი, ბოლო კი ბროუდქასთის. ამიტომ გვრჩება 6 დასაშვები ჰოსტი თითოეულ საბნეტში</a:t>
            </a:r>
            <a:r>
              <a:rPr lang="ka-GE" sz="1800" dirty="0">
                <a:solidFill>
                  <a:schemeClr val="dk1"/>
                </a:solidFill>
                <a:latin typeface="Arial"/>
                <a:ea typeface="Arial"/>
                <a:cs typeface="Arial"/>
                <a:sym typeface="Arial"/>
              </a:rPr>
              <a:t>.</a:t>
            </a:r>
            <a:endParaRPr sz="18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p:nvPr/>
        </p:nvSpPr>
        <p:spPr>
          <a:xfrm>
            <a:off x="573035" y="539347"/>
            <a:ext cx="11453813" cy="34163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a-GE" sz="1800" b="1" i="1" dirty="0">
                <a:solidFill>
                  <a:schemeClr val="dk1"/>
                </a:solidFill>
                <a:latin typeface="Arial"/>
                <a:ea typeface="Arial"/>
                <a:cs typeface="Arial"/>
                <a:sym typeface="Arial"/>
              </a:rPr>
              <a:t>რა არის ბროუდქასთ მისამართი თითოეული საბნეტისათვის?</a:t>
            </a:r>
            <a:endParaRPr dirty="0"/>
          </a:p>
          <a:p>
            <a:pPr marL="0" marR="0" lvl="0" indent="0" algn="l" rtl="0">
              <a:lnSpc>
                <a:spcPct val="150000"/>
              </a:lnSpc>
              <a:spcBef>
                <a:spcPts val="0"/>
              </a:spcBef>
              <a:spcAft>
                <a:spcPts val="0"/>
              </a:spcAft>
              <a:buNone/>
            </a:pPr>
            <a:r>
              <a:rPr lang="ka-GE" sz="1800" i="1" dirty="0">
                <a:solidFill>
                  <a:schemeClr val="dk1"/>
                </a:solidFill>
                <a:latin typeface="Arial"/>
                <a:ea typeface="Arial"/>
                <a:cs typeface="Arial"/>
                <a:sym typeface="Arial"/>
              </a:rPr>
              <a:t> </a:t>
            </a:r>
            <a:r>
              <a:rPr lang="ka-GE" sz="1800" dirty="0">
                <a:solidFill>
                  <a:schemeClr val="dk1"/>
                </a:solidFill>
                <a:latin typeface="Arial"/>
                <a:ea typeface="Arial"/>
                <a:cs typeface="Arial"/>
                <a:sym typeface="Arial"/>
              </a:rPr>
              <a:t> ბროუდქასთ მისამართი არის ქსელის ნიღბის ბოლო მნიშვნელობაში,</a:t>
            </a:r>
            <a:endParaRPr dirty="0"/>
          </a:p>
          <a:p>
            <a:pPr marL="0" marR="0" lvl="0" indent="0" algn="l" rtl="0">
              <a:lnSpc>
                <a:spcPct val="150000"/>
              </a:lnSpc>
              <a:spcBef>
                <a:spcPts val="0"/>
              </a:spcBef>
              <a:spcAft>
                <a:spcPts val="0"/>
              </a:spcAft>
              <a:buNone/>
            </a:pPr>
            <a:r>
              <a:rPr lang="ka-GE" sz="1800" dirty="0">
                <a:solidFill>
                  <a:schemeClr val="dk1"/>
                </a:solidFill>
                <a:latin typeface="Arial"/>
                <a:ea typeface="Arial"/>
                <a:cs typeface="Arial"/>
                <a:sym typeface="Arial"/>
              </a:rPr>
              <a:t> ჰოსტების აღმნიშვნელი 0-ები, შეცვლილი 1-ით. ჩვენს 11110000 შემთხვევაში, ბოლო ოთხი ნოლი იცვლება 1111-ით და აგვყავს ხარისხში 2</a:t>
            </a:r>
            <a:r>
              <a:rPr lang="ka-GE" sz="1800" baseline="30000" dirty="0">
                <a:solidFill>
                  <a:schemeClr val="dk1"/>
                </a:solidFill>
                <a:latin typeface="Arial"/>
                <a:ea typeface="Arial"/>
                <a:cs typeface="Arial"/>
                <a:sym typeface="Arial"/>
              </a:rPr>
              <a:t>4</a:t>
            </a:r>
            <a:r>
              <a:rPr lang="ka-GE" sz="1800" dirty="0">
                <a:solidFill>
                  <a:schemeClr val="dk1"/>
                </a:solidFill>
                <a:latin typeface="Arial"/>
                <a:ea typeface="Arial"/>
                <a:cs typeface="Arial"/>
                <a:sym typeface="Arial"/>
              </a:rPr>
              <a:t> = 16 გამოვაკლოთ აქ ჯამს რიცხვი ერთი, საბნეტის პირველი რიცხვი და მივიღებთ 15-ს, ეს იქნება ჩვენი პირველი საბნეტის ბროუდქასთი.</a:t>
            </a:r>
            <a:endParaRPr dirty="0"/>
          </a:p>
          <a:p>
            <a:pPr marL="0" marR="0" lvl="0" indent="0" algn="l" rtl="0">
              <a:lnSpc>
                <a:spcPct val="150000"/>
              </a:lnSpc>
              <a:spcBef>
                <a:spcPts val="0"/>
              </a:spcBef>
              <a:spcAft>
                <a:spcPts val="0"/>
              </a:spcAft>
              <a:buNone/>
            </a:pPr>
            <a:r>
              <a:rPr lang="ka-GE" sz="1800" dirty="0">
                <a:solidFill>
                  <a:schemeClr val="dk1"/>
                </a:solidFill>
                <a:latin typeface="Arial"/>
                <a:ea typeface="Arial"/>
                <a:cs typeface="Arial"/>
                <a:sym typeface="Arial"/>
              </a:rPr>
              <a:t>, ბროუდქასთის გამოთვლა უფრო მარტივადაც შეგვიძლია. ბროუდქასთი ყოველთვის არის შემდეგი საბნეტის წინა რიცხვი. ანუ, პირველი საბნეტი ჩვენ აქ გვაქვს 0, მომდევნო იწყება 16-ით და მარტივად – 16 წინ დგას 15. ე.ი. 0-ით დაწყებული საბნეტის ბროუდქასთი ყოფილა 15</a:t>
            </a:r>
            <a:endParaRPr sz="1800" i="0"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41060A-1716-4403-983F-1FD4704298A5}"/>
              </a:ext>
            </a:extLst>
          </p:cNvPr>
          <p:cNvSpPr/>
          <p:nvPr/>
        </p:nvSpPr>
        <p:spPr>
          <a:xfrm>
            <a:off x="634952" y="1224048"/>
            <a:ext cx="4485523" cy="2805320"/>
          </a:xfrm>
          <a:prstGeom prst="rect">
            <a:avLst/>
          </a:prstGeom>
        </p:spPr>
        <p:txBody>
          <a:bodyPr wrap="none">
            <a:spAutoFit/>
          </a:bodyPr>
          <a:lstStyle/>
          <a:p>
            <a:pPr>
              <a:lnSpc>
                <a:spcPct val="150000"/>
              </a:lnSpc>
            </a:pPr>
            <a:r>
              <a:rPr lang="ka-GE" sz="2000" dirty="0"/>
              <a:t>გვაქვს </a:t>
            </a:r>
            <a:r>
              <a:rPr lang="ka-GE" sz="2000" dirty="0">
                <a:solidFill>
                  <a:srgbClr val="C00000"/>
                </a:solidFill>
              </a:rPr>
              <a:t>192.168.14.14 /25 </a:t>
            </a:r>
          </a:p>
          <a:p>
            <a:pPr>
              <a:lnSpc>
                <a:spcPct val="150000"/>
              </a:lnSpc>
            </a:pPr>
            <a:r>
              <a:rPr lang="ka-GE" sz="2000" dirty="0"/>
              <a:t> </a:t>
            </a:r>
          </a:p>
          <a:p>
            <a:pPr>
              <a:lnSpc>
                <a:spcPct val="150000"/>
              </a:lnSpc>
            </a:pPr>
            <a:r>
              <a:rPr lang="en-US" sz="2000" dirty="0"/>
              <a:t>S/M 255.255.255.128</a:t>
            </a:r>
            <a:endParaRPr lang="ka-GE" sz="2000" dirty="0"/>
          </a:p>
          <a:p>
            <a:pPr>
              <a:lnSpc>
                <a:spcPct val="150000"/>
              </a:lnSpc>
            </a:pPr>
            <a:r>
              <a:rPr lang="en-US" sz="2000" dirty="0"/>
              <a:t>Network Address 192.168.14.0 </a:t>
            </a:r>
            <a:endParaRPr lang="ka-GE" sz="2000" dirty="0"/>
          </a:p>
          <a:p>
            <a:pPr>
              <a:lnSpc>
                <a:spcPct val="150000"/>
              </a:lnSpc>
            </a:pPr>
            <a:r>
              <a:rPr lang="en-US" sz="2000" dirty="0"/>
              <a:t>– Broadcast Address 192.168.14.127 </a:t>
            </a:r>
            <a:endParaRPr lang="ka-GE" sz="2000" dirty="0"/>
          </a:p>
          <a:p>
            <a:pPr>
              <a:lnSpc>
                <a:spcPct val="150000"/>
              </a:lnSpc>
            </a:pPr>
            <a:r>
              <a:rPr lang="en-US" sz="2000" dirty="0"/>
              <a:t>– Host Numbers 126</a:t>
            </a:r>
            <a:endParaRPr lang="ka-GE" sz="2000" dirty="0"/>
          </a:p>
        </p:txBody>
      </p:sp>
      <p:sp>
        <p:nvSpPr>
          <p:cNvPr id="3" name="TextBox 2">
            <a:extLst>
              <a:ext uri="{FF2B5EF4-FFF2-40B4-BE49-F238E27FC236}">
                <a16:creationId xmlns:a16="http://schemas.microsoft.com/office/drawing/2014/main" id="{240B21DB-62F1-48D2-B3DC-7B8AA1F16084}"/>
              </a:ext>
            </a:extLst>
          </p:cNvPr>
          <p:cNvSpPr txBox="1"/>
          <p:nvPr/>
        </p:nvSpPr>
        <p:spPr>
          <a:xfrm>
            <a:off x="798022" y="448887"/>
            <a:ext cx="7647709" cy="461665"/>
          </a:xfrm>
          <a:prstGeom prst="rect">
            <a:avLst/>
          </a:prstGeom>
          <a:noFill/>
        </p:spPr>
        <p:txBody>
          <a:bodyPr wrap="square" rtlCol="0">
            <a:spAutoFit/>
          </a:bodyPr>
          <a:lstStyle/>
          <a:p>
            <a:r>
              <a:rPr lang="ka-GE" sz="2400" dirty="0"/>
              <a:t>მაგალითი</a:t>
            </a:r>
          </a:p>
        </p:txBody>
      </p:sp>
    </p:spTree>
    <p:extLst>
      <p:ext uri="{BB962C8B-B14F-4D97-AF65-F5344CB8AC3E}">
        <p14:creationId xmlns:p14="http://schemas.microsoft.com/office/powerpoint/2010/main" val="295776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F58D-50BF-4521-9CB8-1153ECC10140}"/>
              </a:ext>
            </a:extLst>
          </p:cNvPr>
          <p:cNvSpPr>
            <a:spLocks noGrp="1"/>
          </p:cNvSpPr>
          <p:nvPr>
            <p:ph type="title"/>
          </p:nvPr>
        </p:nvSpPr>
        <p:spPr>
          <a:xfrm>
            <a:off x="574964" y="209117"/>
            <a:ext cx="10515600" cy="913101"/>
          </a:xfrm>
        </p:spPr>
        <p:txBody>
          <a:bodyPr>
            <a:normAutofit/>
          </a:bodyPr>
          <a:lstStyle/>
          <a:p>
            <a:r>
              <a:rPr lang="ka-GE" sz="2400" dirty="0"/>
              <a:t>მაგალითი:</a:t>
            </a:r>
          </a:p>
        </p:txBody>
      </p:sp>
      <p:sp>
        <p:nvSpPr>
          <p:cNvPr id="3" name="Content Placeholder 2">
            <a:extLst>
              <a:ext uri="{FF2B5EF4-FFF2-40B4-BE49-F238E27FC236}">
                <a16:creationId xmlns:a16="http://schemas.microsoft.com/office/drawing/2014/main" id="{5601D165-E704-4E21-8941-7C24B4080820}"/>
              </a:ext>
            </a:extLst>
          </p:cNvPr>
          <p:cNvSpPr>
            <a:spLocks noGrp="1"/>
          </p:cNvSpPr>
          <p:nvPr>
            <p:ph idx="1"/>
          </p:nvPr>
        </p:nvSpPr>
        <p:spPr>
          <a:xfrm>
            <a:off x="574964" y="980498"/>
            <a:ext cx="10515600" cy="3272847"/>
          </a:xfrm>
        </p:spPr>
        <p:txBody>
          <a:bodyPr>
            <a:normAutofit/>
          </a:bodyPr>
          <a:lstStyle/>
          <a:p>
            <a:pPr marL="0" indent="0">
              <a:buNone/>
            </a:pPr>
            <a:r>
              <a:rPr lang="ka-GE" sz="2400" dirty="0"/>
              <a:t>ჩვენ განვიხილეთ  </a:t>
            </a:r>
            <a:r>
              <a:rPr lang="en-US" sz="2400" dirty="0"/>
              <a:t>C </a:t>
            </a:r>
            <a:r>
              <a:rPr lang="ka-GE" sz="2400" dirty="0"/>
              <a:t>კლასის ქსელის ქვექსელებად დაყოფა, </a:t>
            </a:r>
            <a:r>
              <a:rPr lang="en-US" sz="2400" dirty="0"/>
              <a:t>A</a:t>
            </a:r>
            <a:r>
              <a:rPr lang="ka-GE" sz="2400" dirty="0"/>
              <a:t> და </a:t>
            </a:r>
            <a:r>
              <a:rPr lang="en-US" sz="2400" dirty="0"/>
              <a:t>B</a:t>
            </a:r>
            <a:r>
              <a:rPr lang="ka-GE" sz="2400" dirty="0"/>
              <a:t>კლასის ქსელებისთვისაც არის ზუსტად იგივე. განვიხილოთ მაგალითი:</a:t>
            </a:r>
          </a:p>
          <a:p>
            <a:pPr marL="0" indent="0">
              <a:buNone/>
            </a:pPr>
            <a:r>
              <a:rPr lang="ka-GE" sz="2400" dirty="0"/>
              <a:t> </a:t>
            </a:r>
            <a:r>
              <a:rPr lang="en-US" sz="2400" dirty="0"/>
              <a:t>B </a:t>
            </a:r>
            <a:r>
              <a:rPr lang="ka-GE" sz="2400" dirty="0"/>
              <a:t>კლასის ქსელი </a:t>
            </a:r>
            <a:r>
              <a:rPr lang="en-US" sz="2400" dirty="0"/>
              <a:t> </a:t>
            </a:r>
            <a:r>
              <a:rPr lang="en-US" sz="2400" dirty="0">
                <a:solidFill>
                  <a:srgbClr val="C00000"/>
                </a:solidFill>
              </a:rPr>
              <a:t>172.16.0.0 </a:t>
            </a:r>
            <a:r>
              <a:rPr lang="ka-GE" sz="2400" dirty="0"/>
              <a:t>/17</a:t>
            </a:r>
          </a:p>
          <a:p>
            <a:pPr marL="0" indent="0">
              <a:buNone/>
            </a:pPr>
            <a:r>
              <a:rPr lang="ka-GE" sz="2400" dirty="0"/>
              <a:t> ქვექსელის მასკა არის </a:t>
            </a:r>
            <a:r>
              <a:rPr lang="en-US" sz="2400" dirty="0">
                <a:solidFill>
                  <a:srgbClr val="C00000"/>
                </a:solidFill>
              </a:rPr>
              <a:t>255.255.0.0</a:t>
            </a:r>
            <a:r>
              <a:rPr lang="ka-GE" sz="2400" dirty="0">
                <a:solidFill>
                  <a:srgbClr val="C00000"/>
                </a:solidFill>
              </a:rPr>
              <a:t> , შეიქმნება მისგან 2 ქვექსელი</a:t>
            </a:r>
            <a:r>
              <a:rPr lang="ka-GE" sz="2400" dirty="0"/>
              <a:t>.</a:t>
            </a:r>
          </a:p>
        </p:txBody>
      </p:sp>
      <p:graphicFrame>
        <p:nvGraphicFramePr>
          <p:cNvPr id="4" name="Table 3">
            <a:extLst>
              <a:ext uri="{FF2B5EF4-FFF2-40B4-BE49-F238E27FC236}">
                <a16:creationId xmlns:a16="http://schemas.microsoft.com/office/drawing/2014/main" id="{2C419A89-7BF5-47E6-A77F-083970F1CBFF}"/>
              </a:ext>
            </a:extLst>
          </p:cNvPr>
          <p:cNvGraphicFramePr>
            <a:graphicFrameLocks noGrp="1"/>
          </p:cNvGraphicFramePr>
          <p:nvPr/>
        </p:nvGraphicFramePr>
        <p:xfrm>
          <a:off x="394855" y="2902798"/>
          <a:ext cx="10515600" cy="1948152"/>
        </p:xfrm>
        <a:graphic>
          <a:graphicData uri="http://schemas.openxmlformats.org/drawingml/2006/table">
            <a:tbl>
              <a:tblPr/>
              <a:tblGrid>
                <a:gridCol w="2103120">
                  <a:extLst>
                    <a:ext uri="{9D8B030D-6E8A-4147-A177-3AD203B41FA5}">
                      <a16:colId xmlns:a16="http://schemas.microsoft.com/office/drawing/2014/main" val="3898728229"/>
                    </a:ext>
                  </a:extLst>
                </a:gridCol>
                <a:gridCol w="2103120">
                  <a:extLst>
                    <a:ext uri="{9D8B030D-6E8A-4147-A177-3AD203B41FA5}">
                      <a16:colId xmlns:a16="http://schemas.microsoft.com/office/drawing/2014/main" val="3150974266"/>
                    </a:ext>
                  </a:extLst>
                </a:gridCol>
                <a:gridCol w="2103120">
                  <a:extLst>
                    <a:ext uri="{9D8B030D-6E8A-4147-A177-3AD203B41FA5}">
                      <a16:colId xmlns:a16="http://schemas.microsoft.com/office/drawing/2014/main" val="2044718720"/>
                    </a:ext>
                  </a:extLst>
                </a:gridCol>
                <a:gridCol w="2103120">
                  <a:extLst>
                    <a:ext uri="{9D8B030D-6E8A-4147-A177-3AD203B41FA5}">
                      <a16:colId xmlns:a16="http://schemas.microsoft.com/office/drawing/2014/main" val="109680768"/>
                    </a:ext>
                  </a:extLst>
                </a:gridCol>
                <a:gridCol w="2103120">
                  <a:extLst>
                    <a:ext uri="{9D8B030D-6E8A-4147-A177-3AD203B41FA5}">
                      <a16:colId xmlns:a16="http://schemas.microsoft.com/office/drawing/2014/main" val="2581731196"/>
                    </a:ext>
                  </a:extLst>
                </a:gridCol>
              </a:tblGrid>
              <a:tr h="487038">
                <a:tc>
                  <a:txBody>
                    <a:bodyPr/>
                    <a:lstStyle/>
                    <a:p>
                      <a:pPr algn="ctr"/>
                      <a:r>
                        <a:rPr lang="en-US" sz="1700" b="1" dirty="0">
                          <a:effectLst/>
                        </a:rPr>
                        <a:t>IP address</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b="1">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b="1">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b="1">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b="1">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277066021"/>
                  </a:ext>
                </a:extLst>
              </a:tr>
              <a:tr h="487038">
                <a:tc>
                  <a:txBody>
                    <a:bodyPr/>
                    <a:lstStyle/>
                    <a:p>
                      <a:pPr algn="ctr"/>
                      <a:endParaRPr lang="ka-GE" sz="1700" b="1">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b="1">
                          <a:solidFill>
                            <a:srgbClr val="FF0000"/>
                          </a:solidFill>
                          <a:effectLst/>
                        </a:rPr>
                        <a:t>10101100</a:t>
                      </a:r>
                      <a:endParaRPr lang="ka-GE" sz="1700" b="1">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b="1">
                          <a:solidFill>
                            <a:srgbClr val="FF0000"/>
                          </a:solidFill>
                          <a:effectLst/>
                        </a:rPr>
                        <a:t>00010000</a:t>
                      </a:r>
                      <a:endParaRPr lang="ka-GE" sz="1700" b="1">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b="1">
                          <a:solidFill>
                            <a:srgbClr val="FF0000"/>
                          </a:solidFill>
                          <a:effectLst/>
                        </a:rPr>
                        <a:t>01100100</a:t>
                      </a:r>
                      <a:endParaRPr lang="ka-GE" sz="1700" b="1">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b="1">
                          <a:effectLst/>
                        </a:rPr>
                        <a:t>10000000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850690989"/>
                  </a:ext>
                </a:extLst>
              </a:tr>
              <a:tr h="487038">
                <a:tc>
                  <a:txBody>
                    <a:bodyPr/>
                    <a:lstStyle/>
                    <a:p>
                      <a:pPr algn="ctr"/>
                      <a:r>
                        <a:rPr lang="en-US" sz="1700" b="1" dirty="0">
                          <a:effectLst/>
                        </a:rPr>
                        <a:t>Subnet mask</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b="1">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b="1">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b="1">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b="1">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612283265"/>
                  </a:ext>
                </a:extLst>
              </a:tr>
              <a:tr h="487038">
                <a:tc>
                  <a:txBody>
                    <a:bodyPr/>
                    <a:lstStyle/>
                    <a:p>
                      <a:pPr algn="ctr"/>
                      <a:endParaRPr lang="ka-GE" sz="1700" b="1">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b="1">
                          <a:solidFill>
                            <a:srgbClr val="FF0000"/>
                          </a:solidFill>
                          <a:effectLst/>
                        </a:rPr>
                        <a:t>11111111</a:t>
                      </a:r>
                      <a:endParaRPr lang="ka-GE" sz="1700" b="1">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b="1">
                          <a:solidFill>
                            <a:srgbClr val="FF0000"/>
                          </a:solidFill>
                          <a:effectLst/>
                        </a:rPr>
                        <a:t>11111111</a:t>
                      </a:r>
                      <a:endParaRPr lang="ka-GE" sz="1700" b="1">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b="1" dirty="0">
                          <a:solidFill>
                            <a:srgbClr val="FF0000"/>
                          </a:solidFill>
                          <a:effectLst/>
                        </a:rPr>
                        <a:t>0</a:t>
                      </a:r>
                      <a:r>
                        <a:rPr lang="ka-GE" sz="1700" b="1" dirty="0">
                          <a:solidFill>
                            <a:srgbClr val="000000"/>
                          </a:solidFill>
                          <a:effectLst/>
                        </a:rPr>
                        <a:t>0000000</a:t>
                      </a:r>
                      <a:endParaRPr lang="ka-GE" sz="1700" b="1" dirty="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b="1" dirty="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1544919137"/>
                  </a:ext>
                </a:extLst>
              </a:tr>
            </a:tbl>
          </a:graphicData>
        </a:graphic>
      </p:graphicFrame>
      <p:sp>
        <p:nvSpPr>
          <p:cNvPr id="5" name="Rectangle 4">
            <a:extLst>
              <a:ext uri="{FF2B5EF4-FFF2-40B4-BE49-F238E27FC236}">
                <a16:creationId xmlns:a16="http://schemas.microsoft.com/office/drawing/2014/main" id="{6A54B0D7-5A9A-486C-89EA-266FE261600E}"/>
              </a:ext>
            </a:extLst>
          </p:cNvPr>
          <p:cNvSpPr/>
          <p:nvPr/>
        </p:nvSpPr>
        <p:spPr>
          <a:xfrm>
            <a:off x="574964" y="5157609"/>
            <a:ext cx="10931236" cy="1200329"/>
          </a:xfrm>
          <a:prstGeom prst="rect">
            <a:avLst/>
          </a:prstGeom>
        </p:spPr>
        <p:txBody>
          <a:bodyPr wrap="square">
            <a:spAutoFit/>
          </a:bodyPr>
          <a:lstStyle/>
          <a:p>
            <a:r>
              <a:rPr lang="ka-GE" dirty="0"/>
              <a:t>თუ გვინდა შევქმნათ მეტი </a:t>
            </a:r>
            <a:r>
              <a:rPr lang="ka-GE" b="1" dirty="0">
                <a:solidFill>
                  <a:srgbClr val="C00000"/>
                </a:solidFill>
              </a:rPr>
              <a:t>ქვექსელი, უნდა ავიღოთ ბიტები ჰოსტის ნაწილიდან</a:t>
            </a:r>
            <a:r>
              <a:rPr lang="ka-GE" dirty="0"/>
              <a:t>. ყოველი ნასესხებ ბიტზე შეგიძლიათ გააორმაგოთ ქვექსელის რაოდენობა, 1 ბიტის სესხით ჩვენ ვქმნით 2 ქვექსელს ამ ერთი ქსელიდან. განსხვავება </a:t>
            </a:r>
            <a:r>
              <a:rPr lang="en-US" dirty="0"/>
              <a:t>C </a:t>
            </a:r>
            <a:r>
              <a:rPr lang="ka-GE" dirty="0"/>
              <a:t>კლასთან არის ის, რომ ჩვენ გვაქვს უფრო მეტი ჰოსტის ბიტები. ყველაფერია.</a:t>
            </a:r>
          </a:p>
        </p:txBody>
      </p:sp>
    </p:spTree>
    <p:extLst>
      <p:ext uri="{BB962C8B-B14F-4D97-AF65-F5344CB8AC3E}">
        <p14:creationId xmlns:p14="http://schemas.microsoft.com/office/powerpoint/2010/main" val="2542498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A230D-C3D8-4991-8376-1EC0EA1A50DA}"/>
              </a:ext>
            </a:extLst>
          </p:cNvPr>
          <p:cNvSpPr>
            <a:spLocks noGrp="1"/>
          </p:cNvSpPr>
          <p:nvPr>
            <p:ph idx="1"/>
          </p:nvPr>
        </p:nvSpPr>
        <p:spPr>
          <a:xfrm>
            <a:off x="671945" y="440171"/>
            <a:ext cx="10515600" cy="725360"/>
          </a:xfrm>
        </p:spPr>
        <p:txBody>
          <a:bodyPr>
            <a:normAutofit/>
          </a:bodyPr>
          <a:lstStyle/>
          <a:p>
            <a:pPr marL="0" indent="0">
              <a:buNone/>
            </a:pPr>
            <a:r>
              <a:rPr lang="ka-GE" sz="2400" dirty="0"/>
              <a:t>რა იქნება ახალი ქვექსელის ნიღაბი? ჩავწეროთ ნიღაბი ბინარულად:</a:t>
            </a:r>
          </a:p>
        </p:txBody>
      </p:sp>
      <p:graphicFrame>
        <p:nvGraphicFramePr>
          <p:cNvPr id="4" name="Table 3">
            <a:extLst>
              <a:ext uri="{FF2B5EF4-FFF2-40B4-BE49-F238E27FC236}">
                <a16:creationId xmlns:a16="http://schemas.microsoft.com/office/drawing/2014/main" id="{6BEDDE16-86A2-4BD9-9BFF-AD461F5D9056}"/>
              </a:ext>
            </a:extLst>
          </p:cNvPr>
          <p:cNvGraphicFramePr>
            <a:graphicFrameLocks noGrp="1"/>
          </p:cNvGraphicFramePr>
          <p:nvPr/>
        </p:nvGraphicFramePr>
        <p:xfrm>
          <a:off x="671945" y="1283892"/>
          <a:ext cx="10515600" cy="974076"/>
        </p:xfrm>
        <a:graphic>
          <a:graphicData uri="http://schemas.openxmlformats.org/drawingml/2006/table">
            <a:tbl>
              <a:tblPr/>
              <a:tblGrid>
                <a:gridCol w="2628900">
                  <a:extLst>
                    <a:ext uri="{9D8B030D-6E8A-4147-A177-3AD203B41FA5}">
                      <a16:colId xmlns:a16="http://schemas.microsoft.com/office/drawing/2014/main" val="2346939466"/>
                    </a:ext>
                  </a:extLst>
                </a:gridCol>
                <a:gridCol w="2628900">
                  <a:extLst>
                    <a:ext uri="{9D8B030D-6E8A-4147-A177-3AD203B41FA5}">
                      <a16:colId xmlns:a16="http://schemas.microsoft.com/office/drawing/2014/main" val="1394321247"/>
                    </a:ext>
                  </a:extLst>
                </a:gridCol>
                <a:gridCol w="2628900">
                  <a:extLst>
                    <a:ext uri="{9D8B030D-6E8A-4147-A177-3AD203B41FA5}">
                      <a16:colId xmlns:a16="http://schemas.microsoft.com/office/drawing/2014/main" val="168074973"/>
                    </a:ext>
                  </a:extLst>
                </a:gridCol>
                <a:gridCol w="2628900">
                  <a:extLst>
                    <a:ext uri="{9D8B030D-6E8A-4147-A177-3AD203B41FA5}">
                      <a16:colId xmlns:a16="http://schemas.microsoft.com/office/drawing/2014/main" val="2600040855"/>
                    </a:ext>
                  </a:extLst>
                </a:gridCol>
              </a:tblGrid>
              <a:tr h="487038">
                <a:tc>
                  <a:txBody>
                    <a:bodyPr/>
                    <a:lstStyle/>
                    <a:p>
                      <a:r>
                        <a:rPr lang="ka-GE" sz="1700" dirty="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ka-GE" sz="1700">
                          <a:effectLst/>
                        </a:rPr>
                        <a:t>128</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741039233"/>
                  </a:ext>
                </a:extLst>
              </a:tr>
              <a:tr h="487038">
                <a:tc>
                  <a:txBody>
                    <a:bodyPr/>
                    <a:lstStyle/>
                    <a:p>
                      <a:r>
                        <a:rPr lang="ka-GE" sz="1700">
                          <a:solidFill>
                            <a:srgbClr val="FF0000"/>
                          </a:solidFill>
                          <a:effectLst/>
                        </a:rPr>
                        <a:t>11111111</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r>
                        <a:rPr lang="ka-GE" sz="1700" dirty="0">
                          <a:solidFill>
                            <a:srgbClr val="FF0000"/>
                          </a:solidFill>
                          <a:effectLst/>
                        </a:rPr>
                        <a:t>11111111</a:t>
                      </a:r>
                      <a:endParaRPr lang="ka-GE" sz="1700" dirty="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r>
                        <a:rPr lang="ka-GE" sz="1700">
                          <a:solidFill>
                            <a:srgbClr val="FF0000"/>
                          </a:solidFill>
                          <a:effectLst/>
                        </a:rPr>
                        <a:t>1</a:t>
                      </a:r>
                      <a:r>
                        <a:rPr lang="ka-GE" sz="1700">
                          <a:solidFill>
                            <a:srgbClr val="000000"/>
                          </a:solidFill>
                          <a:effectLst/>
                        </a:rPr>
                        <a:t>0000000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r>
                        <a:rPr lang="ka-GE" sz="1700" dirty="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2023689988"/>
                  </a:ext>
                </a:extLst>
              </a:tr>
            </a:tbl>
          </a:graphicData>
        </a:graphic>
      </p:graphicFrame>
      <p:sp>
        <p:nvSpPr>
          <p:cNvPr id="5" name="Rectangle 4">
            <a:extLst>
              <a:ext uri="{FF2B5EF4-FFF2-40B4-BE49-F238E27FC236}">
                <a16:creationId xmlns:a16="http://schemas.microsoft.com/office/drawing/2014/main" id="{1CCA1779-22F6-47BF-9B73-DB43C65AE70E}"/>
              </a:ext>
            </a:extLst>
          </p:cNvPr>
          <p:cNvSpPr/>
          <p:nvPr/>
        </p:nvSpPr>
        <p:spPr>
          <a:xfrm>
            <a:off x="429491" y="2828835"/>
            <a:ext cx="10377054" cy="2517612"/>
          </a:xfrm>
          <a:prstGeom prst="rect">
            <a:avLst/>
          </a:prstGeom>
        </p:spPr>
        <p:txBody>
          <a:bodyPr wrap="square">
            <a:spAutoFit/>
          </a:bodyPr>
          <a:lstStyle/>
          <a:p>
            <a:pPr>
              <a:lnSpc>
                <a:spcPct val="150000"/>
              </a:lnSpc>
            </a:pPr>
            <a:r>
              <a:rPr lang="ka-GE" sz="1600" dirty="0"/>
              <a:t>როგორც ხედავთ, </a:t>
            </a:r>
            <a:r>
              <a:rPr lang="en-US" sz="1600" dirty="0"/>
              <a:t>subnet mask </a:t>
            </a:r>
            <a:r>
              <a:rPr lang="ka-GE" sz="1600" dirty="0"/>
              <a:t>იქნება 255.255.128.0 და ჩვენ გვაქვს 7+8 = 15 ჰოსტის ბიტი. რამდენად „დიდია“ ეს 2 ქვექსელი? ჩვენ გვაქვს 15 ბიტი, ჰოსტისთვის  ეს იქნება</a:t>
            </a:r>
          </a:p>
          <a:p>
            <a:pPr>
              <a:lnSpc>
                <a:spcPct val="150000"/>
              </a:lnSpc>
            </a:pPr>
            <a:r>
              <a:rPr lang="ka-GE" sz="1600" dirty="0"/>
              <a:t>2 </a:t>
            </a:r>
            <a:r>
              <a:rPr lang="ka-GE" sz="1600" baseline="50000" dirty="0"/>
              <a:t>15</a:t>
            </a:r>
            <a:r>
              <a:rPr lang="ka-GE" sz="1600" dirty="0"/>
              <a:t>= 32768</a:t>
            </a:r>
          </a:p>
          <a:p>
            <a:pPr>
              <a:lnSpc>
                <a:spcPct val="150000"/>
              </a:lnSpc>
            </a:pPr>
            <a:endParaRPr lang="ka-GE" sz="1600" baseline="50000" dirty="0"/>
          </a:p>
          <a:p>
            <a:pPr>
              <a:lnSpc>
                <a:spcPct val="150000"/>
              </a:lnSpc>
            </a:pPr>
            <a:r>
              <a:rPr lang="ka-GE" sz="1600" dirty="0"/>
              <a:t>გამოსაყენებელად ჰოსტისთვის  </a:t>
            </a:r>
            <a:r>
              <a:rPr lang="en-US" sz="1600" dirty="0"/>
              <a:t>IP </a:t>
            </a:r>
            <a:r>
              <a:rPr lang="ka-GE" sz="1600" dirty="0"/>
              <a:t>მისამართი იქნება </a:t>
            </a:r>
          </a:p>
          <a:p>
            <a:pPr>
              <a:lnSpc>
                <a:spcPct val="150000"/>
              </a:lnSpc>
            </a:pPr>
            <a:r>
              <a:rPr lang="ka-GE" sz="1600" dirty="0"/>
              <a:t>32768 – 2 = 32766</a:t>
            </a:r>
          </a:p>
          <a:p>
            <a:pPr>
              <a:lnSpc>
                <a:spcPct val="150000"/>
              </a:lnSpc>
            </a:pPr>
            <a:r>
              <a:rPr lang="ka-GE" sz="1600" dirty="0"/>
              <a:t>(-2 ქსელის და სამაუწყებლო მისამართის გამო)</a:t>
            </a:r>
          </a:p>
        </p:txBody>
      </p:sp>
    </p:spTree>
    <p:extLst>
      <p:ext uri="{BB962C8B-B14F-4D97-AF65-F5344CB8AC3E}">
        <p14:creationId xmlns:p14="http://schemas.microsoft.com/office/powerpoint/2010/main" val="196324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5FCB-0F15-43CF-9956-52803504CE68}"/>
              </a:ext>
            </a:extLst>
          </p:cNvPr>
          <p:cNvSpPr>
            <a:spLocks noGrp="1"/>
          </p:cNvSpPr>
          <p:nvPr>
            <p:ph type="title"/>
          </p:nvPr>
        </p:nvSpPr>
        <p:spPr>
          <a:xfrm>
            <a:off x="838200" y="281997"/>
            <a:ext cx="10515600" cy="812511"/>
          </a:xfrm>
        </p:spPr>
        <p:txBody>
          <a:bodyPr>
            <a:normAutofit fontScale="90000"/>
          </a:bodyPr>
          <a:lstStyle/>
          <a:p>
            <a:pPr algn="ctr"/>
            <a:r>
              <a:rPr lang="en-US" sz="2700" b="1" dirty="0">
                <a:solidFill>
                  <a:srgbClr val="C00000"/>
                </a:solidFill>
              </a:rPr>
              <a:t>Subnet 1:</a:t>
            </a:r>
            <a:br>
              <a:rPr lang="en-US" sz="3200" dirty="0"/>
            </a:br>
            <a:endParaRPr lang="ka-GE" sz="3200" dirty="0"/>
          </a:p>
        </p:txBody>
      </p:sp>
      <p:graphicFrame>
        <p:nvGraphicFramePr>
          <p:cNvPr id="4" name="Content Placeholder 3">
            <a:extLst>
              <a:ext uri="{FF2B5EF4-FFF2-40B4-BE49-F238E27FC236}">
                <a16:creationId xmlns:a16="http://schemas.microsoft.com/office/drawing/2014/main" id="{A3D60F08-DBBF-455D-A576-B6506AE9B6EA}"/>
              </a:ext>
            </a:extLst>
          </p:cNvPr>
          <p:cNvGraphicFramePr>
            <a:graphicFrameLocks noGrp="1"/>
          </p:cNvGraphicFramePr>
          <p:nvPr>
            <p:ph idx="1"/>
          </p:nvPr>
        </p:nvGraphicFramePr>
        <p:xfrm>
          <a:off x="838200" y="900544"/>
          <a:ext cx="10515600" cy="1948152"/>
        </p:xfrm>
        <a:graphic>
          <a:graphicData uri="http://schemas.openxmlformats.org/drawingml/2006/table">
            <a:tbl>
              <a:tblPr/>
              <a:tblGrid>
                <a:gridCol w="2103120">
                  <a:extLst>
                    <a:ext uri="{9D8B030D-6E8A-4147-A177-3AD203B41FA5}">
                      <a16:colId xmlns:a16="http://schemas.microsoft.com/office/drawing/2014/main" val="7116147"/>
                    </a:ext>
                  </a:extLst>
                </a:gridCol>
                <a:gridCol w="2103120">
                  <a:extLst>
                    <a:ext uri="{9D8B030D-6E8A-4147-A177-3AD203B41FA5}">
                      <a16:colId xmlns:a16="http://schemas.microsoft.com/office/drawing/2014/main" val="244447455"/>
                    </a:ext>
                  </a:extLst>
                </a:gridCol>
                <a:gridCol w="2103120">
                  <a:extLst>
                    <a:ext uri="{9D8B030D-6E8A-4147-A177-3AD203B41FA5}">
                      <a16:colId xmlns:a16="http://schemas.microsoft.com/office/drawing/2014/main" val="1846292344"/>
                    </a:ext>
                  </a:extLst>
                </a:gridCol>
                <a:gridCol w="2103120">
                  <a:extLst>
                    <a:ext uri="{9D8B030D-6E8A-4147-A177-3AD203B41FA5}">
                      <a16:colId xmlns:a16="http://schemas.microsoft.com/office/drawing/2014/main" val="99656866"/>
                    </a:ext>
                  </a:extLst>
                </a:gridCol>
                <a:gridCol w="2103120">
                  <a:extLst>
                    <a:ext uri="{9D8B030D-6E8A-4147-A177-3AD203B41FA5}">
                      <a16:colId xmlns:a16="http://schemas.microsoft.com/office/drawing/2014/main" val="1234080360"/>
                    </a:ext>
                  </a:extLst>
                </a:gridCol>
              </a:tblGrid>
              <a:tr h="487038">
                <a:tc>
                  <a:txBody>
                    <a:bodyPr/>
                    <a:lstStyle/>
                    <a:p>
                      <a:pPr algn="ctr"/>
                      <a:r>
                        <a:rPr lang="en-US" sz="1700" dirty="0">
                          <a:effectLst/>
                        </a:rPr>
                        <a:t>IP address</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300514183"/>
                  </a:ext>
                </a:extLst>
              </a:tr>
              <a:tr h="487038">
                <a:tc>
                  <a:txBody>
                    <a:bodyPr/>
                    <a:lstStyle/>
                    <a:p>
                      <a:pPr algn="ct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10101100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00010000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a:t>
                      </a:r>
                      <a:r>
                        <a:rPr lang="ka-GE" sz="1700">
                          <a:effectLst/>
                        </a:rPr>
                        <a:t>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1562511939"/>
                  </a:ext>
                </a:extLst>
              </a:tr>
              <a:tr h="487038">
                <a:tc>
                  <a:txBody>
                    <a:bodyPr/>
                    <a:lstStyle/>
                    <a:p>
                      <a:pPr algn="ctr"/>
                      <a:r>
                        <a:rPr lang="en-US" sz="1700">
                          <a:effectLst/>
                        </a:rPr>
                        <a:t>Subnet mask</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128</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755738435"/>
                  </a:ext>
                </a:extLst>
              </a:tr>
              <a:tr h="487038">
                <a:tc>
                  <a:txBody>
                    <a:bodyPr/>
                    <a:lstStyle/>
                    <a:p>
                      <a:pPr algn="ctr"/>
                      <a:endParaRPr lang="ka-GE" sz="1700" dirty="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11111111</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11111111</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a:t>
                      </a:r>
                      <a:r>
                        <a:rPr lang="ka-GE" sz="1700">
                          <a:effectLst/>
                        </a:rPr>
                        <a:t>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solidFill>
                            <a:srgbClr val="FF0000"/>
                          </a:solidFill>
                          <a:effectLst/>
                        </a:rPr>
                        <a:t>00</a:t>
                      </a:r>
                      <a:r>
                        <a:rPr lang="ka-GE" sz="1700" dirty="0">
                          <a:effectLst/>
                        </a:rPr>
                        <a:t>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3292106486"/>
                  </a:ext>
                </a:extLst>
              </a:tr>
            </a:tbl>
          </a:graphicData>
        </a:graphic>
      </p:graphicFrame>
      <p:sp>
        <p:nvSpPr>
          <p:cNvPr id="5" name="Rectangle 4">
            <a:extLst>
              <a:ext uri="{FF2B5EF4-FFF2-40B4-BE49-F238E27FC236}">
                <a16:creationId xmlns:a16="http://schemas.microsoft.com/office/drawing/2014/main" id="{667CB94D-A632-4B40-B29A-994A1E456E0D}"/>
              </a:ext>
            </a:extLst>
          </p:cNvPr>
          <p:cNvSpPr/>
          <p:nvPr/>
        </p:nvSpPr>
        <p:spPr>
          <a:xfrm>
            <a:off x="741218" y="3097911"/>
            <a:ext cx="1835824" cy="369332"/>
          </a:xfrm>
          <a:prstGeom prst="rect">
            <a:avLst/>
          </a:prstGeom>
        </p:spPr>
        <p:txBody>
          <a:bodyPr wrap="none">
            <a:spAutoFit/>
          </a:bodyPr>
          <a:lstStyle/>
          <a:p>
            <a:r>
              <a:rPr lang="en-US" b="0" i="0" dirty="0">
                <a:solidFill>
                  <a:srgbClr val="C00000"/>
                </a:solidFill>
                <a:effectLst/>
                <a:latin typeface="Titillium Web"/>
              </a:rPr>
              <a:t>Network address:</a:t>
            </a:r>
          </a:p>
        </p:txBody>
      </p:sp>
      <p:graphicFrame>
        <p:nvGraphicFramePr>
          <p:cNvPr id="6" name="Table 5">
            <a:extLst>
              <a:ext uri="{FF2B5EF4-FFF2-40B4-BE49-F238E27FC236}">
                <a16:creationId xmlns:a16="http://schemas.microsoft.com/office/drawing/2014/main" id="{0774312D-43A4-4529-8C13-2C821192E6FE}"/>
              </a:ext>
            </a:extLst>
          </p:cNvPr>
          <p:cNvGraphicFramePr>
            <a:graphicFrameLocks noGrp="1"/>
          </p:cNvGraphicFramePr>
          <p:nvPr/>
        </p:nvGraphicFramePr>
        <p:xfrm>
          <a:off x="741218" y="3522267"/>
          <a:ext cx="10515600" cy="974076"/>
        </p:xfrm>
        <a:graphic>
          <a:graphicData uri="http://schemas.openxmlformats.org/drawingml/2006/table">
            <a:tbl>
              <a:tblPr/>
              <a:tblGrid>
                <a:gridCol w="2628900">
                  <a:extLst>
                    <a:ext uri="{9D8B030D-6E8A-4147-A177-3AD203B41FA5}">
                      <a16:colId xmlns:a16="http://schemas.microsoft.com/office/drawing/2014/main" val="2205262418"/>
                    </a:ext>
                  </a:extLst>
                </a:gridCol>
                <a:gridCol w="2628900">
                  <a:extLst>
                    <a:ext uri="{9D8B030D-6E8A-4147-A177-3AD203B41FA5}">
                      <a16:colId xmlns:a16="http://schemas.microsoft.com/office/drawing/2014/main" val="557619143"/>
                    </a:ext>
                  </a:extLst>
                </a:gridCol>
                <a:gridCol w="2628900">
                  <a:extLst>
                    <a:ext uri="{9D8B030D-6E8A-4147-A177-3AD203B41FA5}">
                      <a16:colId xmlns:a16="http://schemas.microsoft.com/office/drawing/2014/main" val="1578891302"/>
                    </a:ext>
                  </a:extLst>
                </a:gridCol>
                <a:gridCol w="2628900">
                  <a:extLst>
                    <a:ext uri="{9D8B030D-6E8A-4147-A177-3AD203B41FA5}">
                      <a16:colId xmlns:a16="http://schemas.microsoft.com/office/drawing/2014/main" val="1996410208"/>
                    </a:ext>
                  </a:extLst>
                </a:gridCol>
              </a:tblGrid>
              <a:tr h="487038">
                <a:tc>
                  <a:txBody>
                    <a:bodyPr/>
                    <a:lstStyle/>
                    <a:p>
                      <a:pPr algn="ctr"/>
                      <a:r>
                        <a:rPr lang="ka-GE" sz="1700" dirty="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495389439"/>
                  </a:ext>
                </a:extLst>
              </a:tr>
              <a:tr h="487038">
                <a:tc>
                  <a:txBody>
                    <a:bodyPr/>
                    <a:lstStyle/>
                    <a:p>
                      <a:pPr algn="ctr"/>
                      <a:r>
                        <a:rPr lang="ka-GE" sz="1700">
                          <a:solidFill>
                            <a:srgbClr val="FF0000"/>
                          </a:solidFill>
                          <a:effectLst/>
                        </a:rPr>
                        <a:t>10101100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00010000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a:t>
                      </a:r>
                      <a:r>
                        <a:rPr lang="ka-GE" sz="1700">
                          <a:effectLst/>
                        </a:rPr>
                        <a:t>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565623525"/>
                  </a:ext>
                </a:extLst>
              </a:tr>
            </a:tbl>
          </a:graphicData>
        </a:graphic>
      </p:graphicFrame>
      <p:sp>
        <p:nvSpPr>
          <p:cNvPr id="7" name="Rectangle 6">
            <a:extLst>
              <a:ext uri="{FF2B5EF4-FFF2-40B4-BE49-F238E27FC236}">
                <a16:creationId xmlns:a16="http://schemas.microsoft.com/office/drawing/2014/main" id="{51E1EDF1-FB5B-4741-B830-2E4CE2D37CEF}"/>
              </a:ext>
            </a:extLst>
          </p:cNvPr>
          <p:cNvSpPr/>
          <p:nvPr/>
        </p:nvSpPr>
        <p:spPr>
          <a:xfrm>
            <a:off x="827809" y="4687119"/>
            <a:ext cx="10342418" cy="646331"/>
          </a:xfrm>
          <a:prstGeom prst="rect">
            <a:avLst/>
          </a:prstGeom>
        </p:spPr>
        <p:txBody>
          <a:bodyPr wrap="square">
            <a:spAutoFit/>
          </a:bodyPr>
          <a:lstStyle/>
          <a:p>
            <a:r>
              <a:rPr lang="ka-GE" dirty="0"/>
              <a:t>პირველი გამოსაყენებელი ჰოსტის </a:t>
            </a:r>
            <a:r>
              <a:rPr lang="en-US" dirty="0"/>
              <a:t>IP </a:t>
            </a:r>
            <a:r>
              <a:rPr lang="ka-GE" dirty="0"/>
              <a:t>მისამართი არის ის, რომელიც მოდის ქსელის მისამართის შემდეგ, </a:t>
            </a:r>
            <a:r>
              <a:rPr lang="en-US" dirty="0"/>
              <a:t>- </a:t>
            </a:r>
            <a:r>
              <a:rPr lang="ka-GE" dirty="0"/>
              <a:t>ეს არის 172.16.0.1.</a:t>
            </a:r>
          </a:p>
        </p:txBody>
      </p:sp>
      <p:graphicFrame>
        <p:nvGraphicFramePr>
          <p:cNvPr id="8" name="Table 7">
            <a:extLst>
              <a:ext uri="{FF2B5EF4-FFF2-40B4-BE49-F238E27FC236}">
                <a16:creationId xmlns:a16="http://schemas.microsoft.com/office/drawing/2014/main" id="{43EFDB96-E81E-421D-A092-D5D0A5BBCA1A}"/>
              </a:ext>
            </a:extLst>
          </p:cNvPr>
          <p:cNvGraphicFramePr>
            <a:graphicFrameLocks noGrp="1"/>
          </p:cNvGraphicFramePr>
          <p:nvPr/>
        </p:nvGraphicFramePr>
        <p:xfrm>
          <a:off x="741218" y="5337057"/>
          <a:ext cx="10515600" cy="974076"/>
        </p:xfrm>
        <a:graphic>
          <a:graphicData uri="http://schemas.openxmlformats.org/drawingml/2006/table">
            <a:tbl>
              <a:tblPr/>
              <a:tblGrid>
                <a:gridCol w="2628900">
                  <a:extLst>
                    <a:ext uri="{9D8B030D-6E8A-4147-A177-3AD203B41FA5}">
                      <a16:colId xmlns:a16="http://schemas.microsoft.com/office/drawing/2014/main" val="45355878"/>
                    </a:ext>
                  </a:extLst>
                </a:gridCol>
                <a:gridCol w="2628900">
                  <a:extLst>
                    <a:ext uri="{9D8B030D-6E8A-4147-A177-3AD203B41FA5}">
                      <a16:colId xmlns:a16="http://schemas.microsoft.com/office/drawing/2014/main" val="550660433"/>
                    </a:ext>
                  </a:extLst>
                </a:gridCol>
                <a:gridCol w="2628900">
                  <a:extLst>
                    <a:ext uri="{9D8B030D-6E8A-4147-A177-3AD203B41FA5}">
                      <a16:colId xmlns:a16="http://schemas.microsoft.com/office/drawing/2014/main" val="1069444931"/>
                    </a:ext>
                  </a:extLst>
                </a:gridCol>
                <a:gridCol w="2628900">
                  <a:extLst>
                    <a:ext uri="{9D8B030D-6E8A-4147-A177-3AD203B41FA5}">
                      <a16:colId xmlns:a16="http://schemas.microsoft.com/office/drawing/2014/main" val="2322702452"/>
                    </a:ext>
                  </a:extLst>
                </a:gridCol>
              </a:tblGrid>
              <a:tr h="487038">
                <a:tc>
                  <a:txBody>
                    <a:bodyPr/>
                    <a:lstStyle/>
                    <a:p>
                      <a:pPr algn="ctr"/>
                      <a:r>
                        <a:rPr lang="ka-GE" sz="170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925993284"/>
                  </a:ext>
                </a:extLst>
              </a:tr>
              <a:tr h="487038">
                <a:tc>
                  <a:txBody>
                    <a:bodyPr/>
                    <a:lstStyle/>
                    <a:p>
                      <a:pPr algn="ctr"/>
                      <a:r>
                        <a:rPr lang="ka-GE" sz="1700">
                          <a:solidFill>
                            <a:srgbClr val="FF0000"/>
                          </a:solidFill>
                          <a:effectLst/>
                        </a:rPr>
                        <a:t>10101100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00010000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a:t>
                      </a:r>
                      <a:r>
                        <a:rPr lang="ka-GE" sz="1700">
                          <a:effectLst/>
                        </a:rPr>
                        <a:t>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00000001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2694383410"/>
                  </a:ext>
                </a:extLst>
              </a:tr>
            </a:tbl>
          </a:graphicData>
        </a:graphic>
      </p:graphicFrame>
    </p:spTree>
    <p:extLst>
      <p:ext uri="{BB962C8B-B14F-4D97-AF65-F5344CB8AC3E}">
        <p14:creationId xmlns:p14="http://schemas.microsoft.com/office/powerpoint/2010/main" val="244996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44F63E-851C-4C5A-B88A-0A8CE68158E7}"/>
              </a:ext>
            </a:extLst>
          </p:cNvPr>
          <p:cNvSpPr/>
          <p:nvPr/>
        </p:nvSpPr>
        <p:spPr>
          <a:xfrm>
            <a:off x="687251" y="210188"/>
            <a:ext cx="3805850" cy="369332"/>
          </a:xfrm>
          <a:prstGeom prst="rect">
            <a:avLst/>
          </a:prstGeom>
        </p:spPr>
        <p:txBody>
          <a:bodyPr wrap="none">
            <a:spAutoFit/>
          </a:bodyPr>
          <a:lstStyle/>
          <a:p>
            <a:r>
              <a:rPr lang="ka-GE" dirty="0">
                <a:solidFill>
                  <a:srgbClr val="000000"/>
                </a:solidFill>
                <a:latin typeface="Sylfaen" panose="010A0502050306030303" pitchFamily="18" charset="0"/>
              </a:rPr>
              <a:t>ჰოსტის ბოლო </a:t>
            </a:r>
            <a:r>
              <a:rPr lang="en-US" b="0" i="0" dirty="0">
                <a:solidFill>
                  <a:srgbClr val="000000"/>
                </a:solidFill>
                <a:effectLst/>
                <a:latin typeface="Sylfaen" panose="010A0502050306030303" pitchFamily="18" charset="0"/>
              </a:rPr>
              <a:t>IP </a:t>
            </a:r>
            <a:r>
              <a:rPr lang="ka-GE" b="0" i="0" dirty="0">
                <a:solidFill>
                  <a:srgbClr val="000000"/>
                </a:solidFill>
                <a:effectLst/>
                <a:latin typeface="Sylfaen" panose="010A0502050306030303" pitchFamily="18" charset="0"/>
              </a:rPr>
              <a:t>მისამართი არის</a:t>
            </a:r>
            <a:r>
              <a:rPr lang="en-US" b="0" i="0" dirty="0">
                <a:solidFill>
                  <a:srgbClr val="000000"/>
                </a:solidFill>
                <a:effectLst/>
                <a:latin typeface="Sylfaen" panose="010A0502050306030303" pitchFamily="18" charset="0"/>
              </a:rPr>
              <a:t>:</a:t>
            </a:r>
          </a:p>
        </p:txBody>
      </p:sp>
      <p:sp>
        <p:nvSpPr>
          <p:cNvPr id="3" name="Rectangle 2">
            <a:extLst>
              <a:ext uri="{FF2B5EF4-FFF2-40B4-BE49-F238E27FC236}">
                <a16:creationId xmlns:a16="http://schemas.microsoft.com/office/drawing/2014/main" id="{6AC5684B-D992-45A3-8686-889C4ABDC0B1}"/>
              </a:ext>
            </a:extLst>
          </p:cNvPr>
          <p:cNvSpPr/>
          <p:nvPr/>
        </p:nvSpPr>
        <p:spPr>
          <a:xfrm>
            <a:off x="581890" y="579520"/>
            <a:ext cx="11055928" cy="369332"/>
          </a:xfrm>
          <a:prstGeom prst="rect">
            <a:avLst/>
          </a:prstGeom>
        </p:spPr>
        <p:txBody>
          <a:bodyPr wrap="square">
            <a:spAutoFit/>
          </a:bodyPr>
          <a:lstStyle/>
          <a:p>
            <a:r>
              <a:rPr lang="ka-GE" dirty="0"/>
              <a:t>172.16.127.254.</a:t>
            </a:r>
          </a:p>
        </p:txBody>
      </p:sp>
      <p:graphicFrame>
        <p:nvGraphicFramePr>
          <p:cNvPr id="4" name="Table 3">
            <a:extLst>
              <a:ext uri="{FF2B5EF4-FFF2-40B4-BE49-F238E27FC236}">
                <a16:creationId xmlns:a16="http://schemas.microsoft.com/office/drawing/2014/main" id="{286E487C-5E75-4AAE-9664-35042757628C}"/>
              </a:ext>
            </a:extLst>
          </p:cNvPr>
          <p:cNvGraphicFramePr>
            <a:graphicFrameLocks noGrp="1"/>
          </p:cNvGraphicFramePr>
          <p:nvPr/>
        </p:nvGraphicFramePr>
        <p:xfrm>
          <a:off x="477982" y="1228129"/>
          <a:ext cx="10515600" cy="974076"/>
        </p:xfrm>
        <a:graphic>
          <a:graphicData uri="http://schemas.openxmlformats.org/drawingml/2006/table">
            <a:tbl>
              <a:tblPr/>
              <a:tblGrid>
                <a:gridCol w="2628900">
                  <a:extLst>
                    <a:ext uri="{9D8B030D-6E8A-4147-A177-3AD203B41FA5}">
                      <a16:colId xmlns:a16="http://schemas.microsoft.com/office/drawing/2014/main" val="3193794423"/>
                    </a:ext>
                  </a:extLst>
                </a:gridCol>
                <a:gridCol w="2628900">
                  <a:extLst>
                    <a:ext uri="{9D8B030D-6E8A-4147-A177-3AD203B41FA5}">
                      <a16:colId xmlns:a16="http://schemas.microsoft.com/office/drawing/2014/main" val="3844494161"/>
                    </a:ext>
                  </a:extLst>
                </a:gridCol>
                <a:gridCol w="2628900">
                  <a:extLst>
                    <a:ext uri="{9D8B030D-6E8A-4147-A177-3AD203B41FA5}">
                      <a16:colId xmlns:a16="http://schemas.microsoft.com/office/drawing/2014/main" val="2744777158"/>
                    </a:ext>
                  </a:extLst>
                </a:gridCol>
                <a:gridCol w="2628900">
                  <a:extLst>
                    <a:ext uri="{9D8B030D-6E8A-4147-A177-3AD203B41FA5}">
                      <a16:colId xmlns:a16="http://schemas.microsoft.com/office/drawing/2014/main" val="2342419390"/>
                    </a:ext>
                  </a:extLst>
                </a:gridCol>
              </a:tblGrid>
              <a:tr h="487038">
                <a:tc>
                  <a:txBody>
                    <a:bodyPr/>
                    <a:lstStyle/>
                    <a:p>
                      <a:pPr algn="ctr"/>
                      <a:r>
                        <a:rPr lang="ka-GE" sz="170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127</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254</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415189616"/>
                  </a:ext>
                </a:extLst>
              </a:tr>
              <a:tr h="487038">
                <a:tc>
                  <a:txBody>
                    <a:bodyPr/>
                    <a:lstStyle/>
                    <a:p>
                      <a:pPr algn="ctr"/>
                      <a:r>
                        <a:rPr lang="ka-GE" sz="1700">
                          <a:solidFill>
                            <a:srgbClr val="FF0000"/>
                          </a:solidFill>
                          <a:effectLst/>
                        </a:rPr>
                        <a:t>10101100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00010000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a:t>
                      </a:r>
                      <a:r>
                        <a:rPr lang="ka-GE" sz="1700">
                          <a:effectLst/>
                        </a:rPr>
                        <a:t>1111111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11111110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1050263597"/>
                  </a:ext>
                </a:extLst>
              </a:tr>
            </a:tbl>
          </a:graphicData>
        </a:graphic>
      </p:graphicFrame>
      <p:sp>
        <p:nvSpPr>
          <p:cNvPr id="5" name="Rectangle 4">
            <a:extLst>
              <a:ext uri="{FF2B5EF4-FFF2-40B4-BE49-F238E27FC236}">
                <a16:creationId xmlns:a16="http://schemas.microsoft.com/office/drawing/2014/main" id="{259C37C9-0DC4-4F04-9A38-3FA1DAE58172}"/>
              </a:ext>
            </a:extLst>
          </p:cNvPr>
          <p:cNvSpPr/>
          <p:nvPr/>
        </p:nvSpPr>
        <p:spPr>
          <a:xfrm>
            <a:off x="687251" y="2607025"/>
            <a:ext cx="2369367" cy="369332"/>
          </a:xfrm>
          <a:prstGeom prst="rect">
            <a:avLst/>
          </a:prstGeom>
        </p:spPr>
        <p:txBody>
          <a:bodyPr wrap="none">
            <a:spAutoFit/>
          </a:bodyPr>
          <a:lstStyle/>
          <a:p>
            <a:r>
              <a:rPr lang="en-US" b="0" i="0" dirty="0">
                <a:solidFill>
                  <a:srgbClr val="000000"/>
                </a:solidFill>
                <a:effectLst/>
                <a:latin typeface="Titillium Web"/>
              </a:rPr>
              <a:t>Broadcast </a:t>
            </a:r>
            <a:r>
              <a:rPr lang="ka-GE" b="0" i="0" dirty="0">
                <a:solidFill>
                  <a:srgbClr val="000000"/>
                </a:solidFill>
                <a:effectLst/>
                <a:latin typeface="Titillium Web"/>
              </a:rPr>
              <a:t>მისამართი:</a:t>
            </a:r>
            <a:endParaRPr lang="en-US" b="0" i="0" dirty="0">
              <a:solidFill>
                <a:srgbClr val="000000"/>
              </a:solidFill>
              <a:effectLst/>
              <a:latin typeface="Titillium Web"/>
            </a:endParaRPr>
          </a:p>
        </p:txBody>
      </p:sp>
      <p:graphicFrame>
        <p:nvGraphicFramePr>
          <p:cNvPr id="6" name="Table 5">
            <a:extLst>
              <a:ext uri="{FF2B5EF4-FFF2-40B4-BE49-F238E27FC236}">
                <a16:creationId xmlns:a16="http://schemas.microsoft.com/office/drawing/2014/main" id="{8DE4FDB5-212D-4FAF-8538-3CAAF1036D60}"/>
              </a:ext>
            </a:extLst>
          </p:cNvPr>
          <p:cNvGraphicFramePr>
            <a:graphicFrameLocks noGrp="1"/>
          </p:cNvGraphicFramePr>
          <p:nvPr/>
        </p:nvGraphicFramePr>
        <p:xfrm>
          <a:off x="687251" y="3318832"/>
          <a:ext cx="10515600" cy="974076"/>
        </p:xfrm>
        <a:graphic>
          <a:graphicData uri="http://schemas.openxmlformats.org/drawingml/2006/table">
            <a:tbl>
              <a:tblPr/>
              <a:tblGrid>
                <a:gridCol w="2628900">
                  <a:extLst>
                    <a:ext uri="{9D8B030D-6E8A-4147-A177-3AD203B41FA5}">
                      <a16:colId xmlns:a16="http://schemas.microsoft.com/office/drawing/2014/main" val="3193534730"/>
                    </a:ext>
                  </a:extLst>
                </a:gridCol>
                <a:gridCol w="2628900">
                  <a:extLst>
                    <a:ext uri="{9D8B030D-6E8A-4147-A177-3AD203B41FA5}">
                      <a16:colId xmlns:a16="http://schemas.microsoft.com/office/drawing/2014/main" val="3328262105"/>
                    </a:ext>
                  </a:extLst>
                </a:gridCol>
                <a:gridCol w="2628900">
                  <a:extLst>
                    <a:ext uri="{9D8B030D-6E8A-4147-A177-3AD203B41FA5}">
                      <a16:colId xmlns:a16="http://schemas.microsoft.com/office/drawing/2014/main" val="3939399511"/>
                    </a:ext>
                  </a:extLst>
                </a:gridCol>
                <a:gridCol w="2628900">
                  <a:extLst>
                    <a:ext uri="{9D8B030D-6E8A-4147-A177-3AD203B41FA5}">
                      <a16:colId xmlns:a16="http://schemas.microsoft.com/office/drawing/2014/main" val="3483662913"/>
                    </a:ext>
                  </a:extLst>
                </a:gridCol>
              </a:tblGrid>
              <a:tr h="487038">
                <a:tc>
                  <a:txBody>
                    <a:bodyPr/>
                    <a:lstStyle/>
                    <a:p>
                      <a:pPr algn="ctr"/>
                      <a:r>
                        <a:rPr lang="ka-GE" sz="170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127</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635382110"/>
                  </a:ext>
                </a:extLst>
              </a:tr>
              <a:tr h="487038">
                <a:tc>
                  <a:txBody>
                    <a:bodyPr/>
                    <a:lstStyle/>
                    <a:p>
                      <a:pPr algn="ctr"/>
                      <a:r>
                        <a:rPr lang="ka-GE" sz="1700">
                          <a:solidFill>
                            <a:srgbClr val="FF0000"/>
                          </a:solidFill>
                          <a:effectLst/>
                        </a:rPr>
                        <a:t>11000000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10101000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a:t>
                      </a:r>
                      <a:r>
                        <a:rPr lang="ka-GE" sz="1700">
                          <a:solidFill>
                            <a:srgbClr val="000000"/>
                          </a:solidFill>
                          <a:effectLst/>
                        </a:rPr>
                        <a:t>1111111</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11111111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2738514006"/>
                  </a:ext>
                </a:extLst>
              </a:tr>
            </a:tbl>
          </a:graphicData>
        </a:graphic>
      </p:graphicFrame>
    </p:spTree>
    <p:extLst>
      <p:ext uri="{BB962C8B-B14F-4D97-AF65-F5344CB8AC3E}">
        <p14:creationId xmlns:p14="http://schemas.microsoft.com/office/powerpoint/2010/main" val="168374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3D4E8B-4464-4DA7-8F97-41A810FA4155}"/>
              </a:ext>
            </a:extLst>
          </p:cNvPr>
          <p:cNvSpPr/>
          <p:nvPr/>
        </p:nvSpPr>
        <p:spPr>
          <a:xfrm>
            <a:off x="4269024" y="293315"/>
            <a:ext cx="1477969" cy="523220"/>
          </a:xfrm>
          <a:prstGeom prst="rect">
            <a:avLst/>
          </a:prstGeom>
        </p:spPr>
        <p:txBody>
          <a:bodyPr wrap="none">
            <a:spAutoFit/>
          </a:bodyPr>
          <a:lstStyle/>
          <a:p>
            <a:r>
              <a:rPr lang="en-US" sz="2800" b="0" i="0" dirty="0">
                <a:solidFill>
                  <a:srgbClr val="C00000"/>
                </a:solidFill>
                <a:effectLst/>
                <a:latin typeface="Titillium Web"/>
              </a:rPr>
              <a:t>Subnet 2</a:t>
            </a:r>
          </a:p>
        </p:txBody>
      </p:sp>
      <p:sp>
        <p:nvSpPr>
          <p:cNvPr id="3" name="Rectangle 2">
            <a:extLst>
              <a:ext uri="{FF2B5EF4-FFF2-40B4-BE49-F238E27FC236}">
                <a16:creationId xmlns:a16="http://schemas.microsoft.com/office/drawing/2014/main" id="{F35EC5E3-9DD6-414B-AB92-3A467D86CACD}"/>
              </a:ext>
            </a:extLst>
          </p:cNvPr>
          <p:cNvSpPr/>
          <p:nvPr/>
        </p:nvSpPr>
        <p:spPr>
          <a:xfrm>
            <a:off x="387927" y="995395"/>
            <a:ext cx="11416145" cy="884666"/>
          </a:xfrm>
          <a:prstGeom prst="rect">
            <a:avLst/>
          </a:prstGeom>
        </p:spPr>
        <p:txBody>
          <a:bodyPr wrap="square">
            <a:spAutoFit/>
          </a:bodyPr>
          <a:lstStyle/>
          <a:p>
            <a:pPr>
              <a:lnSpc>
                <a:spcPct val="150000"/>
              </a:lnSpc>
            </a:pPr>
            <a:r>
              <a:rPr lang="ka-GE" dirty="0"/>
              <a:t>პირველი ქვექსელი დასრულდა 172.16.127.255-ზე, შემდეგი ხელმისაწვდომი მისამართით, რომელიც არის </a:t>
            </a:r>
            <a:r>
              <a:rPr lang="ka-GE" dirty="0">
                <a:solidFill>
                  <a:srgbClr val="C00000"/>
                </a:solidFill>
              </a:rPr>
              <a:t>172.16.128.0.</a:t>
            </a:r>
          </a:p>
        </p:txBody>
      </p:sp>
      <p:graphicFrame>
        <p:nvGraphicFramePr>
          <p:cNvPr id="4" name="Table 3">
            <a:extLst>
              <a:ext uri="{FF2B5EF4-FFF2-40B4-BE49-F238E27FC236}">
                <a16:creationId xmlns:a16="http://schemas.microsoft.com/office/drawing/2014/main" id="{3FE5C437-ADD5-461C-8C74-9D25DD14DA07}"/>
              </a:ext>
            </a:extLst>
          </p:cNvPr>
          <p:cNvGraphicFramePr>
            <a:graphicFrameLocks noGrp="1"/>
          </p:cNvGraphicFramePr>
          <p:nvPr/>
        </p:nvGraphicFramePr>
        <p:xfrm>
          <a:off x="544038" y="1941304"/>
          <a:ext cx="10515600" cy="1941576"/>
        </p:xfrm>
        <a:graphic>
          <a:graphicData uri="http://schemas.openxmlformats.org/drawingml/2006/table">
            <a:tbl>
              <a:tblPr/>
              <a:tblGrid>
                <a:gridCol w="2103120">
                  <a:extLst>
                    <a:ext uri="{9D8B030D-6E8A-4147-A177-3AD203B41FA5}">
                      <a16:colId xmlns:a16="http://schemas.microsoft.com/office/drawing/2014/main" val="4172072136"/>
                    </a:ext>
                  </a:extLst>
                </a:gridCol>
                <a:gridCol w="2103120">
                  <a:extLst>
                    <a:ext uri="{9D8B030D-6E8A-4147-A177-3AD203B41FA5}">
                      <a16:colId xmlns:a16="http://schemas.microsoft.com/office/drawing/2014/main" val="76560897"/>
                    </a:ext>
                  </a:extLst>
                </a:gridCol>
                <a:gridCol w="2103120">
                  <a:extLst>
                    <a:ext uri="{9D8B030D-6E8A-4147-A177-3AD203B41FA5}">
                      <a16:colId xmlns:a16="http://schemas.microsoft.com/office/drawing/2014/main" val="2455297554"/>
                    </a:ext>
                  </a:extLst>
                </a:gridCol>
                <a:gridCol w="2103120">
                  <a:extLst>
                    <a:ext uri="{9D8B030D-6E8A-4147-A177-3AD203B41FA5}">
                      <a16:colId xmlns:a16="http://schemas.microsoft.com/office/drawing/2014/main" val="686193314"/>
                    </a:ext>
                  </a:extLst>
                </a:gridCol>
                <a:gridCol w="2103120">
                  <a:extLst>
                    <a:ext uri="{9D8B030D-6E8A-4147-A177-3AD203B41FA5}">
                      <a16:colId xmlns:a16="http://schemas.microsoft.com/office/drawing/2014/main" val="3809957054"/>
                    </a:ext>
                  </a:extLst>
                </a:gridCol>
              </a:tblGrid>
              <a:tr h="369274">
                <a:tc>
                  <a:txBody>
                    <a:bodyPr/>
                    <a:lstStyle/>
                    <a:p>
                      <a:pPr algn="ctr"/>
                      <a:r>
                        <a:rPr lang="en-US" sz="1700">
                          <a:effectLst/>
                        </a:rPr>
                        <a:t>IP address</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dirty="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128</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414237451"/>
                  </a:ext>
                </a:extLst>
              </a:tr>
              <a:tr h="487038">
                <a:tc>
                  <a:txBody>
                    <a:bodyPr/>
                    <a:lstStyle/>
                    <a:p>
                      <a:pPr algn="ct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10101100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00010000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10000000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2678096784"/>
                  </a:ext>
                </a:extLst>
              </a:tr>
              <a:tr h="487038">
                <a:tc>
                  <a:txBody>
                    <a:bodyPr/>
                    <a:lstStyle/>
                    <a:p>
                      <a:pPr algn="ctr"/>
                      <a:r>
                        <a:rPr lang="en-US" sz="1700">
                          <a:effectLst/>
                        </a:rPr>
                        <a:t>Subnet mask</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128</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465811042"/>
                  </a:ext>
                </a:extLst>
              </a:tr>
              <a:tr h="487038">
                <a:tc>
                  <a:txBody>
                    <a:bodyPr/>
                    <a:lstStyle/>
                    <a:p>
                      <a:pPr algn="ct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11111111</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11111111</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a:t>
                      </a:r>
                      <a:r>
                        <a:rPr lang="ka-GE" sz="1700">
                          <a:effectLst/>
                        </a:rPr>
                        <a:t>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3773796050"/>
                  </a:ext>
                </a:extLst>
              </a:tr>
            </a:tbl>
          </a:graphicData>
        </a:graphic>
      </p:graphicFrame>
      <p:sp>
        <p:nvSpPr>
          <p:cNvPr id="5" name="Rectangle 4">
            <a:extLst>
              <a:ext uri="{FF2B5EF4-FFF2-40B4-BE49-F238E27FC236}">
                <a16:creationId xmlns:a16="http://schemas.microsoft.com/office/drawing/2014/main" id="{DA4EE3B2-6FA2-4144-8C82-C3C5BAFB7A99}"/>
              </a:ext>
            </a:extLst>
          </p:cNvPr>
          <p:cNvSpPr/>
          <p:nvPr/>
        </p:nvSpPr>
        <p:spPr>
          <a:xfrm>
            <a:off x="544038" y="3944123"/>
            <a:ext cx="1835824" cy="369332"/>
          </a:xfrm>
          <a:prstGeom prst="rect">
            <a:avLst/>
          </a:prstGeom>
        </p:spPr>
        <p:txBody>
          <a:bodyPr wrap="none">
            <a:spAutoFit/>
          </a:bodyPr>
          <a:lstStyle/>
          <a:p>
            <a:r>
              <a:rPr lang="en-US" b="0" i="0" dirty="0">
                <a:solidFill>
                  <a:srgbClr val="C00000"/>
                </a:solidFill>
                <a:effectLst/>
                <a:latin typeface="Titillium Web"/>
              </a:rPr>
              <a:t>Network address:</a:t>
            </a:r>
          </a:p>
        </p:txBody>
      </p:sp>
      <p:graphicFrame>
        <p:nvGraphicFramePr>
          <p:cNvPr id="6" name="Table 5">
            <a:extLst>
              <a:ext uri="{FF2B5EF4-FFF2-40B4-BE49-F238E27FC236}">
                <a16:creationId xmlns:a16="http://schemas.microsoft.com/office/drawing/2014/main" id="{8C110970-0425-4C7E-BB6A-F915052B2658}"/>
              </a:ext>
            </a:extLst>
          </p:cNvPr>
          <p:cNvGraphicFramePr>
            <a:graphicFrameLocks noGrp="1"/>
          </p:cNvGraphicFramePr>
          <p:nvPr/>
        </p:nvGraphicFramePr>
        <p:xfrm>
          <a:off x="544038" y="4594910"/>
          <a:ext cx="10515600" cy="974076"/>
        </p:xfrm>
        <a:graphic>
          <a:graphicData uri="http://schemas.openxmlformats.org/drawingml/2006/table">
            <a:tbl>
              <a:tblPr/>
              <a:tblGrid>
                <a:gridCol w="2628900">
                  <a:extLst>
                    <a:ext uri="{9D8B030D-6E8A-4147-A177-3AD203B41FA5}">
                      <a16:colId xmlns:a16="http://schemas.microsoft.com/office/drawing/2014/main" val="3150868699"/>
                    </a:ext>
                  </a:extLst>
                </a:gridCol>
                <a:gridCol w="2628900">
                  <a:extLst>
                    <a:ext uri="{9D8B030D-6E8A-4147-A177-3AD203B41FA5}">
                      <a16:colId xmlns:a16="http://schemas.microsoft.com/office/drawing/2014/main" val="2740407380"/>
                    </a:ext>
                  </a:extLst>
                </a:gridCol>
                <a:gridCol w="2628900">
                  <a:extLst>
                    <a:ext uri="{9D8B030D-6E8A-4147-A177-3AD203B41FA5}">
                      <a16:colId xmlns:a16="http://schemas.microsoft.com/office/drawing/2014/main" val="466236182"/>
                    </a:ext>
                  </a:extLst>
                </a:gridCol>
                <a:gridCol w="2628900">
                  <a:extLst>
                    <a:ext uri="{9D8B030D-6E8A-4147-A177-3AD203B41FA5}">
                      <a16:colId xmlns:a16="http://schemas.microsoft.com/office/drawing/2014/main" val="2599747921"/>
                    </a:ext>
                  </a:extLst>
                </a:gridCol>
              </a:tblGrid>
              <a:tr h="487038">
                <a:tc>
                  <a:txBody>
                    <a:bodyPr/>
                    <a:lstStyle/>
                    <a:p>
                      <a:pPr algn="ctr"/>
                      <a:r>
                        <a:rPr lang="ka-GE" sz="170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128</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34724045"/>
                  </a:ext>
                </a:extLst>
              </a:tr>
              <a:tr h="487038">
                <a:tc>
                  <a:txBody>
                    <a:bodyPr/>
                    <a:lstStyle/>
                    <a:p>
                      <a:pPr algn="ctr"/>
                      <a:r>
                        <a:rPr lang="ka-GE" sz="1700">
                          <a:solidFill>
                            <a:srgbClr val="FF0000"/>
                          </a:solidFill>
                          <a:effectLst/>
                        </a:rPr>
                        <a:t>10101100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00010000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a:t>
                      </a:r>
                      <a:r>
                        <a:rPr lang="ka-GE" sz="1700">
                          <a:effectLst/>
                        </a:rPr>
                        <a:t>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3344585163"/>
                  </a:ext>
                </a:extLst>
              </a:tr>
            </a:tbl>
          </a:graphicData>
        </a:graphic>
      </p:graphicFrame>
    </p:spTree>
    <p:extLst>
      <p:ext uri="{BB962C8B-B14F-4D97-AF65-F5344CB8AC3E}">
        <p14:creationId xmlns:p14="http://schemas.microsoft.com/office/powerpoint/2010/main" val="37136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24BE39-9CB2-4D3D-AFC7-0BBF3E7CA992}"/>
              </a:ext>
            </a:extLst>
          </p:cNvPr>
          <p:cNvSpPr/>
          <p:nvPr/>
        </p:nvSpPr>
        <p:spPr>
          <a:xfrm>
            <a:off x="4510436" y="384428"/>
            <a:ext cx="3031599" cy="461665"/>
          </a:xfrm>
          <a:prstGeom prst="rect">
            <a:avLst/>
          </a:prstGeom>
        </p:spPr>
        <p:txBody>
          <a:bodyPr wrap="none">
            <a:spAutoFit/>
          </a:bodyPr>
          <a:lstStyle/>
          <a:p>
            <a:r>
              <a:rPr lang="ka-GE" sz="2400" b="1">
                <a:solidFill>
                  <a:srgbClr val="C00000"/>
                </a:solidFill>
              </a:rPr>
              <a:t>ქვექსელების შექმნა </a:t>
            </a:r>
          </a:p>
        </p:txBody>
      </p:sp>
      <p:sp>
        <p:nvSpPr>
          <p:cNvPr id="3" name="Rectangle 2">
            <a:extLst>
              <a:ext uri="{FF2B5EF4-FFF2-40B4-BE49-F238E27FC236}">
                <a16:creationId xmlns:a16="http://schemas.microsoft.com/office/drawing/2014/main" id="{1440D0A3-E017-4BDB-AE2D-F75A84856287}"/>
              </a:ext>
            </a:extLst>
          </p:cNvPr>
          <p:cNvSpPr/>
          <p:nvPr/>
        </p:nvSpPr>
        <p:spPr>
          <a:xfrm>
            <a:off x="614515" y="1301425"/>
            <a:ext cx="11066207" cy="4316631"/>
          </a:xfrm>
          <a:prstGeom prst="rect">
            <a:avLst/>
          </a:prstGeom>
        </p:spPr>
        <p:txBody>
          <a:bodyPr wrap="square">
            <a:spAutoFit/>
          </a:bodyPr>
          <a:lstStyle/>
          <a:p>
            <a:pPr algn="just">
              <a:lnSpc>
                <a:spcPct val="200000"/>
              </a:lnSpc>
            </a:pPr>
            <a:r>
              <a:rPr lang="ka-GE" sz="2000" dirty="0"/>
              <a:t>ქვექსელების შექმნა ქსელის მისამართს ყოფს მცირე ნაწილებად, რაც საშუალებას იძლევა უფრო ეფექტურად იქნას გამოყენებული სამისამართო სივრცე და უფრო ადვილია ქსელის მართვა. აღნიშნული მეთოდით ერთიანი სამისამართო სივრცე დაყოფილი რამოდენიმე ნაწილად, შეიძლება განაწილდეს რამოდენიმე ლოკალური ქსელზე მის დასამისამართებლად. ზოგჯერ პატარა ქსელისთვის არ არის აუცილებელი ქვექსელად დაყოფა. ქვექსელად დაყოფა არის აუცილებელი როდესაც საქმე გვაქვს გვაქვს დიდი ზომის ქსელებთან. ქვექსელად დაყოფისთვის იყენებენ ქვექსელის ნიღაბს</a:t>
            </a:r>
          </a:p>
        </p:txBody>
      </p:sp>
    </p:spTree>
    <p:extLst>
      <p:ext uri="{BB962C8B-B14F-4D97-AF65-F5344CB8AC3E}">
        <p14:creationId xmlns:p14="http://schemas.microsoft.com/office/powerpoint/2010/main" val="3889703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4D15C-4EDB-4E54-88FC-79FDB0F8CFFB}"/>
              </a:ext>
            </a:extLst>
          </p:cNvPr>
          <p:cNvSpPr/>
          <p:nvPr/>
        </p:nvSpPr>
        <p:spPr>
          <a:xfrm>
            <a:off x="964956" y="321025"/>
            <a:ext cx="4688143" cy="369332"/>
          </a:xfrm>
          <a:prstGeom prst="rect">
            <a:avLst/>
          </a:prstGeom>
        </p:spPr>
        <p:txBody>
          <a:bodyPr wrap="none">
            <a:spAutoFit/>
          </a:bodyPr>
          <a:lstStyle/>
          <a:p>
            <a:r>
              <a:rPr lang="ka-GE" b="1" i="0" dirty="0">
                <a:solidFill>
                  <a:srgbClr val="C00000"/>
                </a:solidFill>
                <a:effectLst/>
                <a:latin typeface="Titillium Web"/>
              </a:rPr>
              <a:t>ჰოსტის პირველი გამოყენებადი </a:t>
            </a:r>
            <a:r>
              <a:rPr lang="en-US" b="1" i="0" dirty="0">
                <a:solidFill>
                  <a:srgbClr val="C00000"/>
                </a:solidFill>
                <a:effectLst/>
                <a:latin typeface="Titillium Web"/>
              </a:rPr>
              <a:t>IP address:</a:t>
            </a:r>
          </a:p>
        </p:txBody>
      </p:sp>
      <p:graphicFrame>
        <p:nvGraphicFramePr>
          <p:cNvPr id="3" name="Table 2">
            <a:extLst>
              <a:ext uri="{FF2B5EF4-FFF2-40B4-BE49-F238E27FC236}">
                <a16:creationId xmlns:a16="http://schemas.microsoft.com/office/drawing/2014/main" id="{39997BB7-72D2-437A-966D-2A2A2FAC067B}"/>
              </a:ext>
            </a:extLst>
          </p:cNvPr>
          <p:cNvGraphicFramePr>
            <a:graphicFrameLocks noGrp="1"/>
          </p:cNvGraphicFramePr>
          <p:nvPr/>
        </p:nvGraphicFramePr>
        <p:xfrm>
          <a:off x="574963" y="923456"/>
          <a:ext cx="10515600" cy="974076"/>
        </p:xfrm>
        <a:graphic>
          <a:graphicData uri="http://schemas.openxmlformats.org/drawingml/2006/table">
            <a:tbl>
              <a:tblPr/>
              <a:tblGrid>
                <a:gridCol w="2628900">
                  <a:extLst>
                    <a:ext uri="{9D8B030D-6E8A-4147-A177-3AD203B41FA5}">
                      <a16:colId xmlns:a16="http://schemas.microsoft.com/office/drawing/2014/main" val="637730552"/>
                    </a:ext>
                  </a:extLst>
                </a:gridCol>
                <a:gridCol w="2628900">
                  <a:extLst>
                    <a:ext uri="{9D8B030D-6E8A-4147-A177-3AD203B41FA5}">
                      <a16:colId xmlns:a16="http://schemas.microsoft.com/office/drawing/2014/main" val="4120238522"/>
                    </a:ext>
                  </a:extLst>
                </a:gridCol>
                <a:gridCol w="2628900">
                  <a:extLst>
                    <a:ext uri="{9D8B030D-6E8A-4147-A177-3AD203B41FA5}">
                      <a16:colId xmlns:a16="http://schemas.microsoft.com/office/drawing/2014/main" val="1128632408"/>
                    </a:ext>
                  </a:extLst>
                </a:gridCol>
                <a:gridCol w="2628900">
                  <a:extLst>
                    <a:ext uri="{9D8B030D-6E8A-4147-A177-3AD203B41FA5}">
                      <a16:colId xmlns:a16="http://schemas.microsoft.com/office/drawing/2014/main" val="908736206"/>
                    </a:ext>
                  </a:extLst>
                </a:gridCol>
              </a:tblGrid>
              <a:tr h="487038">
                <a:tc>
                  <a:txBody>
                    <a:bodyPr/>
                    <a:lstStyle/>
                    <a:p>
                      <a:pPr algn="ctr"/>
                      <a:r>
                        <a:rPr lang="ka-GE" sz="170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dirty="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128</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91502181"/>
                  </a:ext>
                </a:extLst>
              </a:tr>
              <a:tr h="487038">
                <a:tc>
                  <a:txBody>
                    <a:bodyPr/>
                    <a:lstStyle/>
                    <a:p>
                      <a:pPr algn="ctr"/>
                      <a:r>
                        <a:rPr lang="ka-GE" sz="1700" dirty="0">
                          <a:solidFill>
                            <a:srgbClr val="FF0000"/>
                          </a:solidFill>
                          <a:effectLst/>
                        </a:rPr>
                        <a:t>10101100</a:t>
                      </a:r>
                      <a:endParaRPr lang="ka-GE" sz="1700" dirty="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00010000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a:t>
                      </a:r>
                      <a:r>
                        <a:rPr lang="ka-GE" sz="1700">
                          <a:effectLst/>
                        </a:rPr>
                        <a:t>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00000001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2472110344"/>
                  </a:ext>
                </a:extLst>
              </a:tr>
            </a:tbl>
          </a:graphicData>
        </a:graphic>
      </p:graphicFrame>
      <p:sp>
        <p:nvSpPr>
          <p:cNvPr id="4" name="Rectangle 3">
            <a:extLst>
              <a:ext uri="{FF2B5EF4-FFF2-40B4-BE49-F238E27FC236}">
                <a16:creationId xmlns:a16="http://schemas.microsoft.com/office/drawing/2014/main" id="{41B443E0-432C-442B-8F72-FB11ACCA1B2D}"/>
              </a:ext>
            </a:extLst>
          </p:cNvPr>
          <p:cNvSpPr/>
          <p:nvPr/>
        </p:nvSpPr>
        <p:spPr>
          <a:xfrm>
            <a:off x="825796" y="2130631"/>
            <a:ext cx="4793941" cy="369332"/>
          </a:xfrm>
          <a:prstGeom prst="rect">
            <a:avLst/>
          </a:prstGeom>
        </p:spPr>
        <p:txBody>
          <a:bodyPr wrap="none">
            <a:spAutoFit/>
          </a:bodyPr>
          <a:lstStyle/>
          <a:p>
            <a:r>
              <a:rPr lang="en-US" b="1" i="0" dirty="0">
                <a:solidFill>
                  <a:srgbClr val="C00000"/>
                </a:solidFill>
                <a:effectLst/>
                <a:latin typeface="Titillium Web"/>
              </a:rPr>
              <a:t>Host</a:t>
            </a:r>
            <a:r>
              <a:rPr lang="ka-GE" b="1" i="0" dirty="0">
                <a:solidFill>
                  <a:srgbClr val="C00000"/>
                </a:solidFill>
                <a:effectLst/>
                <a:latin typeface="Titillium Web"/>
              </a:rPr>
              <a:t>-ის ბოლო გამოყენებადი </a:t>
            </a:r>
            <a:r>
              <a:rPr lang="en-US" b="1" i="0" dirty="0">
                <a:solidFill>
                  <a:srgbClr val="C00000"/>
                </a:solidFill>
                <a:effectLst/>
                <a:latin typeface="Titillium Web"/>
              </a:rPr>
              <a:t>IP </a:t>
            </a:r>
            <a:r>
              <a:rPr lang="ka-GE" b="1" i="0" dirty="0">
                <a:solidFill>
                  <a:srgbClr val="C00000"/>
                </a:solidFill>
                <a:effectLst/>
                <a:latin typeface="Titillium Web"/>
              </a:rPr>
              <a:t>მისამართი</a:t>
            </a:r>
            <a:r>
              <a:rPr lang="en-US" b="1" i="0" dirty="0">
                <a:solidFill>
                  <a:srgbClr val="C00000"/>
                </a:solidFill>
                <a:effectLst/>
                <a:latin typeface="Titillium Web"/>
              </a:rPr>
              <a:t>:</a:t>
            </a:r>
          </a:p>
        </p:txBody>
      </p:sp>
      <p:graphicFrame>
        <p:nvGraphicFramePr>
          <p:cNvPr id="5" name="Table 4">
            <a:extLst>
              <a:ext uri="{FF2B5EF4-FFF2-40B4-BE49-F238E27FC236}">
                <a16:creationId xmlns:a16="http://schemas.microsoft.com/office/drawing/2014/main" id="{F6D8C612-0245-441A-8784-DC84A001492C}"/>
              </a:ext>
            </a:extLst>
          </p:cNvPr>
          <p:cNvGraphicFramePr>
            <a:graphicFrameLocks noGrp="1"/>
          </p:cNvGraphicFramePr>
          <p:nvPr/>
        </p:nvGraphicFramePr>
        <p:xfrm>
          <a:off x="574963" y="2733062"/>
          <a:ext cx="10515600" cy="974076"/>
        </p:xfrm>
        <a:graphic>
          <a:graphicData uri="http://schemas.openxmlformats.org/drawingml/2006/table">
            <a:tbl>
              <a:tblPr/>
              <a:tblGrid>
                <a:gridCol w="2628900">
                  <a:extLst>
                    <a:ext uri="{9D8B030D-6E8A-4147-A177-3AD203B41FA5}">
                      <a16:colId xmlns:a16="http://schemas.microsoft.com/office/drawing/2014/main" val="3047147081"/>
                    </a:ext>
                  </a:extLst>
                </a:gridCol>
                <a:gridCol w="2628900">
                  <a:extLst>
                    <a:ext uri="{9D8B030D-6E8A-4147-A177-3AD203B41FA5}">
                      <a16:colId xmlns:a16="http://schemas.microsoft.com/office/drawing/2014/main" val="3555595724"/>
                    </a:ext>
                  </a:extLst>
                </a:gridCol>
                <a:gridCol w="2628900">
                  <a:extLst>
                    <a:ext uri="{9D8B030D-6E8A-4147-A177-3AD203B41FA5}">
                      <a16:colId xmlns:a16="http://schemas.microsoft.com/office/drawing/2014/main" val="1865972814"/>
                    </a:ext>
                  </a:extLst>
                </a:gridCol>
                <a:gridCol w="2628900">
                  <a:extLst>
                    <a:ext uri="{9D8B030D-6E8A-4147-A177-3AD203B41FA5}">
                      <a16:colId xmlns:a16="http://schemas.microsoft.com/office/drawing/2014/main" val="14227420"/>
                    </a:ext>
                  </a:extLst>
                </a:gridCol>
              </a:tblGrid>
              <a:tr h="487038">
                <a:tc>
                  <a:txBody>
                    <a:bodyPr/>
                    <a:lstStyle/>
                    <a:p>
                      <a:pPr algn="ctr"/>
                      <a:r>
                        <a:rPr lang="ka-GE" sz="170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254</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964053885"/>
                  </a:ext>
                </a:extLst>
              </a:tr>
              <a:tr h="487038">
                <a:tc>
                  <a:txBody>
                    <a:bodyPr/>
                    <a:lstStyle/>
                    <a:p>
                      <a:pPr algn="ctr"/>
                      <a:r>
                        <a:rPr lang="ka-GE" sz="1700">
                          <a:solidFill>
                            <a:srgbClr val="FF0000"/>
                          </a:solidFill>
                          <a:effectLst/>
                        </a:rPr>
                        <a:t>10101100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00010000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a:t>
                      </a:r>
                      <a:r>
                        <a:rPr lang="ka-GE" sz="1700">
                          <a:effectLst/>
                        </a:rPr>
                        <a:t>1111111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11111110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689886313"/>
                  </a:ext>
                </a:extLst>
              </a:tr>
            </a:tbl>
          </a:graphicData>
        </a:graphic>
      </p:graphicFrame>
      <p:sp>
        <p:nvSpPr>
          <p:cNvPr id="6" name="Rectangle 5">
            <a:extLst>
              <a:ext uri="{FF2B5EF4-FFF2-40B4-BE49-F238E27FC236}">
                <a16:creationId xmlns:a16="http://schemas.microsoft.com/office/drawing/2014/main" id="{0D14D323-851A-4979-BBD8-6B9CC4FC037E}"/>
              </a:ext>
            </a:extLst>
          </p:cNvPr>
          <p:cNvSpPr/>
          <p:nvPr/>
        </p:nvSpPr>
        <p:spPr>
          <a:xfrm>
            <a:off x="825796" y="3932228"/>
            <a:ext cx="2425344" cy="369332"/>
          </a:xfrm>
          <a:prstGeom prst="rect">
            <a:avLst/>
          </a:prstGeom>
        </p:spPr>
        <p:txBody>
          <a:bodyPr wrap="none">
            <a:spAutoFit/>
          </a:bodyPr>
          <a:lstStyle/>
          <a:p>
            <a:r>
              <a:rPr lang="en-US" b="1" i="0" dirty="0">
                <a:solidFill>
                  <a:srgbClr val="C00000"/>
                </a:solidFill>
                <a:effectLst/>
                <a:latin typeface="Titillium Web"/>
              </a:rPr>
              <a:t>Broadcast </a:t>
            </a:r>
            <a:r>
              <a:rPr lang="ka-GE" b="1" i="0" dirty="0">
                <a:solidFill>
                  <a:srgbClr val="C00000"/>
                </a:solidFill>
                <a:effectLst/>
                <a:latin typeface="Titillium Web"/>
              </a:rPr>
              <a:t>მისამართი</a:t>
            </a:r>
            <a:r>
              <a:rPr lang="en-US" b="0" i="0" dirty="0">
                <a:solidFill>
                  <a:srgbClr val="000000"/>
                </a:solidFill>
                <a:effectLst/>
                <a:latin typeface="Titillium Web"/>
              </a:rPr>
              <a:t>:</a:t>
            </a:r>
          </a:p>
        </p:txBody>
      </p:sp>
      <p:graphicFrame>
        <p:nvGraphicFramePr>
          <p:cNvPr id="7" name="Table 6">
            <a:extLst>
              <a:ext uri="{FF2B5EF4-FFF2-40B4-BE49-F238E27FC236}">
                <a16:creationId xmlns:a16="http://schemas.microsoft.com/office/drawing/2014/main" id="{0BF56153-EB93-47E0-ACC5-57A8D0CECC93}"/>
              </a:ext>
            </a:extLst>
          </p:cNvPr>
          <p:cNvGraphicFramePr>
            <a:graphicFrameLocks noGrp="1"/>
          </p:cNvGraphicFramePr>
          <p:nvPr/>
        </p:nvGraphicFramePr>
        <p:xfrm>
          <a:off x="574963" y="4542668"/>
          <a:ext cx="10515600" cy="974076"/>
        </p:xfrm>
        <a:graphic>
          <a:graphicData uri="http://schemas.openxmlformats.org/drawingml/2006/table">
            <a:tbl>
              <a:tblPr/>
              <a:tblGrid>
                <a:gridCol w="2628900">
                  <a:extLst>
                    <a:ext uri="{9D8B030D-6E8A-4147-A177-3AD203B41FA5}">
                      <a16:colId xmlns:a16="http://schemas.microsoft.com/office/drawing/2014/main" val="3749540718"/>
                    </a:ext>
                  </a:extLst>
                </a:gridCol>
                <a:gridCol w="2628900">
                  <a:extLst>
                    <a:ext uri="{9D8B030D-6E8A-4147-A177-3AD203B41FA5}">
                      <a16:colId xmlns:a16="http://schemas.microsoft.com/office/drawing/2014/main" val="2600089777"/>
                    </a:ext>
                  </a:extLst>
                </a:gridCol>
                <a:gridCol w="2628900">
                  <a:extLst>
                    <a:ext uri="{9D8B030D-6E8A-4147-A177-3AD203B41FA5}">
                      <a16:colId xmlns:a16="http://schemas.microsoft.com/office/drawing/2014/main" val="980209716"/>
                    </a:ext>
                  </a:extLst>
                </a:gridCol>
                <a:gridCol w="2628900">
                  <a:extLst>
                    <a:ext uri="{9D8B030D-6E8A-4147-A177-3AD203B41FA5}">
                      <a16:colId xmlns:a16="http://schemas.microsoft.com/office/drawing/2014/main" val="1994071567"/>
                    </a:ext>
                  </a:extLst>
                </a:gridCol>
              </a:tblGrid>
              <a:tr h="487038">
                <a:tc>
                  <a:txBody>
                    <a:bodyPr/>
                    <a:lstStyle/>
                    <a:p>
                      <a:pPr algn="ctr"/>
                      <a:r>
                        <a:rPr lang="ka-GE" sz="1700">
                          <a:effectLst/>
                        </a:rPr>
                        <a:t>172</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16</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793106984"/>
                  </a:ext>
                </a:extLst>
              </a:tr>
              <a:tr h="487038">
                <a:tc>
                  <a:txBody>
                    <a:bodyPr/>
                    <a:lstStyle/>
                    <a:p>
                      <a:pPr algn="ctr"/>
                      <a:r>
                        <a:rPr lang="ka-GE" sz="1700">
                          <a:solidFill>
                            <a:srgbClr val="FF0000"/>
                          </a:solidFill>
                          <a:effectLst/>
                        </a:rPr>
                        <a:t>11000000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10101000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a:t>
                      </a:r>
                      <a:r>
                        <a:rPr lang="ka-GE" sz="1700">
                          <a:effectLst/>
                        </a:rPr>
                        <a:t>1111111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11111111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2337481930"/>
                  </a:ext>
                </a:extLst>
              </a:tr>
            </a:tbl>
          </a:graphicData>
        </a:graphic>
      </p:graphicFrame>
    </p:spTree>
    <p:extLst>
      <p:ext uri="{BB962C8B-B14F-4D97-AF65-F5344CB8AC3E}">
        <p14:creationId xmlns:p14="http://schemas.microsoft.com/office/powerpoint/2010/main" val="261102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63E6FE-59A7-4071-AC43-3801265E2951}"/>
              </a:ext>
            </a:extLst>
          </p:cNvPr>
          <p:cNvSpPr/>
          <p:nvPr/>
        </p:nvSpPr>
        <p:spPr>
          <a:xfrm>
            <a:off x="375127" y="210188"/>
            <a:ext cx="3326552" cy="369332"/>
          </a:xfrm>
          <a:prstGeom prst="rect">
            <a:avLst/>
          </a:prstGeom>
        </p:spPr>
        <p:txBody>
          <a:bodyPr wrap="none">
            <a:spAutoFit/>
          </a:bodyPr>
          <a:lstStyle/>
          <a:p>
            <a:r>
              <a:rPr lang="en-US" b="1" i="0" dirty="0">
                <a:solidFill>
                  <a:srgbClr val="C00000"/>
                </a:solidFill>
                <a:effectLst/>
                <a:latin typeface="Titillium Web"/>
              </a:rPr>
              <a:t>Class A </a:t>
            </a:r>
            <a:r>
              <a:rPr lang="ka-GE" b="1" i="0" dirty="0">
                <a:solidFill>
                  <a:srgbClr val="C00000"/>
                </a:solidFill>
                <a:effectLst/>
                <a:latin typeface="Titillium Web"/>
              </a:rPr>
              <a:t> ქვექსელებად დაყოფა</a:t>
            </a:r>
            <a:endParaRPr lang="en-US" b="1" i="0" dirty="0">
              <a:solidFill>
                <a:srgbClr val="C00000"/>
              </a:solidFill>
              <a:effectLst/>
              <a:latin typeface="Titillium Web"/>
            </a:endParaRPr>
          </a:p>
        </p:txBody>
      </p:sp>
      <p:sp>
        <p:nvSpPr>
          <p:cNvPr id="3" name="Rectangle 2">
            <a:extLst>
              <a:ext uri="{FF2B5EF4-FFF2-40B4-BE49-F238E27FC236}">
                <a16:creationId xmlns:a16="http://schemas.microsoft.com/office/drawing/2014/main" id="{5C4F480B-606C-4FC4-A0C0-0580C8B8E235}"/>
              </a:ext>
            </a:extLst>
          </p:cNvPr>
          <p:cNvSpPr/>
          <p:nvPr/>
        </p:nvSpPr>
        <p:spPr>
          <a:xfrm>
            <a:off x="256309" y="722853"/>
            <a:ext cx="11679382" cy="369332"/>
          </a:xfrm>
          <a:prstGeom prst="rect">
            <a:avLst/>
          </a:prstGeom>
        </p:spPr>
        <p:txBody>
          <a:bodyPr wrap="square">
            <a:spAutoFit/>
          </a:bodyPr>
          <a:lstStyle/>
          <a:p>
            <a:r>
              <a:rPr lang="ka-GE" dirty="0"/>
              <a:t>ავიღოთ 10.0.0.0 </a:t>
            </a:r>
            <a:r>
              <a:rPr lang="en-US" dirty="0"/>
              <a:t>A </a:t>
            </a:r>
            <a:r>
              <a:rPr lang="ka-GE" dirty="0"/>
              <a:t>კლასის ქსელი ქვექსელის ნიღბით 255.0.0.0 და შევქმნათ მისგან 12 ქვექსელი:</a:t>
            </a:r>
          </a:p>
        </p:txBody>
      </p:sp>
      <p:graphicFrame>
        <p:nvGraphicFramePr>
          <p:cNvPr id="4" name="Table 3">
            <a:extLst>
              <a:ext uri="{FF2B5EF4-FFF2-40B4-BE49-F238E27FC236}">
                <a16:creationId xmlns:a16="http://schemas.microsoft.com/office/drawing/2014/main" id="{591F0C43-17C2-4522-9DEF-5C140FDE2FAE}"/>
              </a:ext>
            </a:extLst>
          </p:cNvPr>
          <p:cNvGraphicFramePr>
            <a:graphicFrameLocks noGrp="1"/>
          </p:cNvGraphicFramePr>
          <p:nvPr/>
        </p:nvGraphicFramePr>
        <p:xfrm>
          <a:off x="375127" y="1235518"/>
          <a:ext cx="10515600" cy="1948152"/>
        </p:xfrm>
        <a:graphic>
          <a:graphicData uri="http://schemas.openxmlformats.org/drawingml/2006/table">
            <a:tbl>
              <a:tblPr/>
              <a:tblGrid>
                <a:gridCol w="2103120">
                  <a:extLst>
                    <a:ext uri="{9D8B030D-6E8A-4147-A177-3AD203B41FA5}">
                      <a16:colId xmlns:a16="http://schemas.microsoft.com/office/drawing/2014/main" val="1060954550"/>
                    </a:ext>
                  </a:extLst>
                </a:gridCol>
                <a:gridCol w="2103120">
                  <a:extLst>
                    <a:ext uri="{9D8B030D-6E8A-4147-A177-3AD203B41FA5}">
                      <a16:colId xmlns:a16="http://schemas.microsoft.com/office/drawing/2014/main" val="1843359154"/>
                    </a:ext>
                  </a:extLst>
                </a:gridCol>
                <a:gridCol w="2103120">
                  <a:extLst>
                    <a:ext uri="{9D8B030D-6E8A-4147-A177-3AD203B41FA5}">
                      <a16:colId xmlns:a16="http://schemas.microsoft.com/office/drawing/2014/main" val="1018114070"/>
                    </a:ext>
                  </a:extLst>
                </a:gridCol>
                <a:gridCol w="2103120">
                  <a:extLst>
                    <a:ext uri="{9D8B030D-6E8A-4147-A177-3AD203B41FA5}">
                      <a16:colId xmlns:a16="http://schemas.microsoft.com/office/drawing/2014/main" val="2688126202"/>
                    </a:ext>
                  </a:extLst>
                </a:gridCol>
                <a:gridCol w="2103120">
                  <a:extLst>
                    <a:ext uri="{9D8B030D-6E8A-4147-A177-3AD203B41FA5}">
                      <a16:colId xmlns:a16="http://schemas.microsoft.com/office/drawing/2014/main" val="1588518314"/>
                    </a:ext>
                  </a:extLst>
                </a:gridCol>
              </a:tblGrid>
              <a:tr h="487038">
                <a:tc>
                  <a:txBody>
                    <a:bodyPr/>
                    <a:lstStyle/>
                    <a:p>
                      <a:pPr algn="ctr"/>
                      <a:r>
                        <a:rPr lang="en-US" sz="1700">
                          <a:effectLst/>
                        </a:rPr>
                        <a:t>IP address</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806069444"/>
                  </a:ext>
                </a:extLst>
              </a:tr>
              <a:tr h="487038">
                <a:tc>
                  <a:txBody>
                    <a:bodyPr/>
                    <a:lstStyle/>
                    <a:p>
                      <a:pPr algn="ct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00001010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3669308988"/>
                  </a:ext>
                </a:extLst>
              </a:tr>
              <a:tr h="487038">
                <a:tc>
                  <a:txBody>
                    <a:bodyPr/>
                    <a:lstStyle/>
                    <a:p>
                      <a:pPr algn="ctr"/>
                      <a:r>
                        <a:rPr lang="en-US" sz="1700">
                          <a:effectLst/>
                        </a:rPr>
                        <a:t>Subnet mask</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18733442"/>
                  </a:ext>
                </a:extLst>
              </a:tr>
              <a:tr h="487038">
                <a:tc>
                  <a:txBody>
                    <a:bodyPr/>
                    <a:lstStyle/>
                    <a:p>
                      <a:pPr algn="ct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11111111</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1595276830"/>
                  </a:ext>
                </a:extLst>
              </a:tr>
            </a:tbl>
          </a:graphicData>
        </a:graphic>
      </p:graphicFrame>
      <p:graphicFrame>
        <p:nvGraphicFramePr>
          <p:cNvPr id="5" name="Table 4">
            <a:extLst>
              <a:ext uri="{FF2B5EF4-FFF2-40B4-BE49-F238E27FC236}">
                <a16:creationId xmlns:a16="http://schemas.microsoft.com/office/drawing/2014/main" id="{DB634E20-6BEF-4F1C-9D3D-ACE3FF8C8E5B}"/>
              </a:ext>
            </a:extLst>
          </p:cNvPr>
          <p:cNvGraphicFramePr>
            <a:graphicFrameLocks noGrp="1"/>
          </p:cNvGraphicFramePr>
          <p:nvPr/>
        </p:nvGraphicFramePr>
        <p:xfrm>
          <a:off x="375127" y="4807527"/>
          <a:ext cx="10515600" cy="1158758"/>
        </p:xfrm>
        <a:graphic>
          <a:graphicData uri="http://schemas.openxmlformats.org/drawingml/2006/table">
            <a:tbl>
              <a:tblPr/>
              <a:tblGrid>
                <a:gridCol w="2628900">
                  <a:extLst>
                    <a:ext uri="{9D8B030D-6E8A-4147-A177-3AD203B41FA5}">
                      <a16:colId xmlns:a16="http://schemas.microsoft.com/office/drawing/2014/main" val="745883322"/>
                    </a:ext>
                  </a:extLst>
                </a:gridCol>
                <a:gridCol w="2628900">
                  <a:extLst>
                    <a:ext uri="{9D8B030D-6E8A-4147-A177-3AD203B41FA5}">
                      <a16:colId xmlns:a16="http://schemas.microsoft.com/office/drawing/2014/main" val="2066748406"/>
                    </a:ext>
                  </a:extLst>
                </a:gridCol>
                <a:gridCol w="2628900">
                  <a:extLst>
                    <a:ext uri="{9D8B030D-6E8A-4147-A177-3AD203B41FA5}">
                      <a16:colId xmlns:a16="http://schemas.microsoft.com/office/drawing/2014/main" val="4063306896"/>
                    </a:ext>
                  </a:extLst>
                </a:gridCol>
                <a:gridCol w="2628900">
                  <a:extLst>
                    <a:ext uri="{9D8B030D-6E8A-4147-A177-3AD203B41FA5}">
                      <a16:colId xmlns:a16="http://schemas.microsoft.com/office/drawing/2014/main" val="424820990"/>
                    </a:ext>
                  </a:extLst>
                </a:gridCol>
              </a:tblGrid>
              <a:tr h="678296">
                <a:tc>
                  <a:txBody>
                    <a:bodyPr/>
                    <a:lstStyle/>
                    <a:p>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ka-GE" sz="1700">
                          <a:effectLst/>
                        </a:rPr>
                        <a:t>240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211439895"/>
                  </a:ext>
                </a:extLst>
              </a:tr>
              <a:tr h="423178">
                <a:tc>
                  <a:txBody>
                    <a:bodyPr/>
                    <a:lstStyle/>
                    <a:p>
                      <a:r>
                        <a:rPr lang="ka-GE" sz="1700">
                          <a:solidFill>
                            <a:srgbClr val="FF0000"/>
                          </a:solidFill>
                          <a:effectLst/>
                        </a:rPr>
                        <a:t>11111111</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r>
                        <a:rPr lang="ka-GE" sz="1700">
                          <a:solidFill>
                            <a:srgbClr val="FF0000"/>
                          </a:solidFill>
                          <a:effectLst/>
                        </a:rPr>
                        <a:t>1111</a:t>
                      </a:r>
                      <a:r>
                        <a:rPr lang="ka-GE" sz="1700">
                          <a:effectLst/>
                        </a:rPr>
                        <a:t>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r>
                        <a:rPr lang="ka-GE" sz="1700">
                          <a:effectLst/>
                        </a:rPr>
                        <a:t>0</a:t>
                      </a:r>
                      <a:r>
                        <a:rPr lang="ka-GE" sz="1700">
                          <a:solidFill>
                            <a:srgbClr val="000000"/>
                          </a:solidFill>
                          <a:effectLst/>
                        </a:rPr>
                        <a:t>0000000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r>
                        <a:rPr lang="ka-GE" sz="1700" dirty="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649005405"/>
                  </a:ext>
                </a:extLst>
              </a:tr>
            </a:tbl>
          </a:graphicData>
        </a:graphic>
      </p:graphicFrame>
      <p:sp>
        <p:nvSpPr>
          <p:cNvPr id="6" name="Rectangle 5">
            <a:extLst>
              <a:ext uri="{FF2B5EF4-FFF2-40B4-BE49-F238E27FC236}">
                <a16:creationId xmlns:a16="http://schemas.microsoft.com/office/drawing/2014/main" id="{E02CB19E-A6BB-43A5-A51A-D18EAA83DCB7}"/>
              </a:ext>
            </a:extLst>
          </p:cNvPr>
          <p:cNvSpPr/>
          <p:nvPr/>
        </p:nvSpPr>
        <p:spPr>
          <a:xfrm>
            <a:off x="375128" y="3337989"/>
            <a:ext cx="10515599" cy="1200329"/>
          </a:xfrm>
          <a:prstGeom prst="rect">
            <a:avLst/>
          </a:prstGeom>
        </p:spPr>
        <p:txBody>
          <a:bodyPr wrap="square">
            <a:spAutoFit/>
          </a:bodyPr>
          <a:lstStyle/>
          <a:p>
            <a:r>
              <a:rPr lang="ka-GE" dirty="0"/>
              <a:t>თუ გვინდა შევქმნათ მეტი ქვექსელი, უნდა ავიღოთ ბიტები ჰოსტის ნაწილიდან. ყოველი ნასესხებ ბიტზე შეგიძლიათ გააორმაგოთ ქვექსელების რაოდენობა, 4 ბიტის სესხებით ჩვენ შეგვიძლია შევქმნათ 16 ქვექსელი ამ ერთი ქსელიდან. 3 ბიტი არ იქნება საკმარისი, რადგან მისით შეგვიძლია შევქმნათ მხოლოდ 8 ქვექსელი.</a:t>
            </a:r>
          </a:p>
        </p:txBody>
      </p:sp>
    </p:spTree>
    <p:extLst>
      <p:ext uri="{BB962C8B-B14F-4D97-AF65-F5344CB8AC3E}">
        <p14:creationId xmlns:p14="http://schemas.microsoft.com/office/powerpoint/2010/main" val="1373627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423855-0271-48E4-A15C-C91FCA46E97D}"/>
              </a:ext>
            </a:extLst>
          </p:cNvPr>
          <p:cNvSpPr/>
          <p:nvPr/>
        </p:nvSpPr>
        <p:spPr>
          <a:xfrm>
            <a:off x="722259" y="362588"/>
            <a:ext cx="1470274" cy="400110"/>
          </a:xfrm>
          <a:prstGeom prst="rect">
            <a:avLst/>
          </a:prstGeom>
        </p:spPr>
        <p:txBody>
          <a:bodyPr wrap="none">
            <a:spAutoFit/>
          </a:bodyPr>
          <a:lstStyle/>
          <a:p>
            <a:r>
              <a:rPr lang="ka-GE" sz="2000" b="0" i="0" dirty="0">
                <a:solidFill>
                  <a:srgbClr val="C00000"/>
                </a:solidFill>
                <a:effectLst/>
                <a:latin typeface="Titillium Web"/>
              </a:rPr>
              <a:t>ქვექსელი 1</a:t>
            </a:r>
            <a:endParaRPr lang="en-US" sz="2000" b="0" i="0" dirty="0">
              <a:solidFill>
                <a:srgbClr val="C00000"/>
              </a:solidFill>
              <a:effectLst/>
              <a:latin typeface="Titillium Web"/>
            </a:endParaRPr>
          </a:p>
        </p:txBody>
      </p:sp>
      <p:graphicFrame>
        <p:nvGraphicFramePr>
          <p:cNvPr id="3" name="Table 2">
            <a:extLst>
              <a:ext uri="{FF2B5EF4-FFF2-40B4-BE49-F238E27FC236}">
                <a16:creationId xmlns:a16="http://schemas.microsoft.com/office/drawing/2014/main" id="{100AC580-E21C-49CC-9D52-F81666DDC5E0}"/>
              </a:ext>
            </a:extLst>
          </p:cNvPr>
          <p:cNvGraphicFramePr>
            <a:graphicFrameLocks noGrp="1"/>
          </p:cNvGraphicFramePr>
          <p:nvPr/>
        </p:nvGraphicFramePr>
        <p:xfrm>
          <a:off x="561109" y="1032163"/>
          <a:ext cx="10515600" cy="1948152"/>
        </p:xfrm>
        <a:graphic>
          <a:graphicData uri="http://schemas.openxmlformats.org/drawingml/2006/table">
            <a:tbl>
              <a:tblPr/>
              <a:tblGrid>
                <a:gridCol w="2103120">
                  <a:extLst>
                    <a:ext uri="{9D8B030D-6E8A-4147-A177-3AD203B41FA5}">
                      <a16:colId xmlns:a16="http://schemas.microsoft.com/office/drawing/2014/main" val="1175443505"/>
                    </a:ext>
                  </a:extLst>
                </a:gridCol>
                <a:gridCol w="2103120">
                  <a:extLst>
                    <a:ext uri="{9D8B030D-6E8A-4147-A177-3AD203B41FA5}">
                      <a16:colId xmlns:a16="http://schemas.microsoft.com/office/drawing/2014/main" val="611127835"/>
                    </a:ext>
                  </a:extLst>
                </a:gridCol>
                <a:gridCol w="2103120">
                  <a:extLst>
                    <a:ext uri="{9D8B030D-6E8A-4147-A177-3AD203B41FA5}">
                      <a16:colId xmlns:a16="http://schemas.microsoft.com/office/drawing/2014/main" val="514391406"/>
                    </a:ext>
                  </a:extLst>
                </a:gridCol>
                <a:gridCol w="2103120">
                  <a:extLst>
                    <a:ext uri="{9D8B030D-6E8A-4147-A177-3AD203B41FA5}">
                      <a16:colId xmlns:a16="http://schemas.microsoft.com/office/drawing/2014/main" val="2485236332"/>
                    </a:ext>
                  </a:extLst>
                </a:gridCol>
                <a:gridCol w="2103120">
                  <a:extLst>
                    <a:ext uri="{9D8B030D-6E8A-4147-A177-3AD203B41FA5}">
                      <a16:colId xmlns:a16="http://schemas.microsoft.com/office/drawing/2014/main" val="3714750860"/>
                    </a:ext>
                  </a:extLst>
                </a:gridCol>
              </a:tblGrid>
              <a:tr h="487038">
                <a:tc>
                  <a:txBody>
                    <a:bodyPr/>
                    <a:lstStyle/>
                    <a:p>
                      <a:pPr algn="ctr"/>
                      <a:r>
                        <a:rPr lang="en-US" sz="1700">
                          <a:effectLst/>
                        </a:rPr>
                        <a:t>IP address</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312322764"/>
                  </a:ext>
                </a:extLst>
              </a:tr>
              <a:tr h="487038">
                <a:tc>
                  <a:txBody>
                    <a:bodyPr/>
                    <a:lstStyle/>
                    <a:p>
                      <a:pPr algn="ct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00001010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0000</a:t>
                      </a:r>
                      <a:r>
                        <a:rPr lang="ka-GE" sz="1700">
                          <a:effectLst/>
                        </a:rPr>
                        <a:t>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2551213754"/>
                  </a:ext>
                </a:extLst>
              </a:tr>
              <a:tr h="487038">
                <a:tc>
                  <a:txBody>
                    <a:bodyPr/>
                    <a:lstStyle/>
                    <a:p>
                      <a:pPr algn="ctr"/>
                      <a:r>
                        <a:rPr lang="en-US" sz="1700">
                          <a:effectLst/>
                        </a:rPr>
                        <a:t>Subnet mask</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240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456324706"/>
                  </a:ext>
                </a:extLst>
              </a:tr>
              <a:tr h="487038">
                <a:tc>
                  <a:txBody>
                    <a:bodyPr/>
                    <a:lstStyle/>
                    <a:p>
                      <a:pPr algn="ct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11111111</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1111</a:t>
                      </a:r>
                      <a:r>
                        <a:rPr lang="ka-GE" sz="1700">
                          <a:effectLst/>
                        </a:rPr>
                        <a:t>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2195478358"/>
                  </a:ext>
                </a:extLst>
              </a:tr>
            </a:tbl>
          </a:graphicData>
        </a:graphic>
      </p:graphicFrame>
      <p:sp>
        <p:nvSpPr>
          <p:cNvPr id="4" name="Rectangle 3">
            <a:extLst>
              <a:ext uri="{FF2B5EF4-FFF2-40B4-BE49-F238E27FC236}">
                <a16:creationId xmlns:a16="http://schemas.microsoft.com/office/drawing/2014/main" id="{7A1F4B21-5AA7-42E7-AD04-6CEB3AE1AE29}"/>
              </a:ext>
            </a:extLst>
          </p:cNvPr>
          <p:cNvSpPr/>
          <p:nvPr/>
        </p:nvSpPr>
        <p:spPr>
          <a:xfrm>
            <a:off x="722259" y="3244334"/>
            <a:ext cx="1835824" cy="369332"/>
          </a:xfrm>
          <a:prstGeom prst="rect">
            <a:avLst/>
          </a:prstGeom>
        </p:spPr>
        <p:txBody>
          <a:bodyPr wrap="none">
            <a:spAutoFit/>
          </a:bodyPr>
          <a:lstStyle/>
          <a:p>
            <a:r>
              <a:rPr lang="en-US" b="0" i="0" dirty="0">
                <a:solidFill>
                  <a:srgbClr val="C00000"/>
                </a:solidFill>
                <a:effectLst/>
                <a:latin typeface="Titillium Web"/>
              </a:rPr>
              <a:t>Network address:</a:t>
            </a:r>
          </a:p>
        </p:txBody>
      </p:sp>
      <p:graphicFrame>
        <p:nvGraphicFramePr>
          <p:cNvPr id="5" name="Table 4">
            <a:extLst>
              <a:ext uri="{FF2B5EF4-FFF2-40B4-BE49-F238E27FC236}">
                <a16:creationId xmlns:a16="http://schemas.microsoft.com/office/drawing/2014/main" id="{EECA2799-90C2-450F-9429-945C0CE6E139}"/>
              </a:ext>
            </a:extLst>
          </p:cNvPr>
          <p:cNvGraphicFramePr>
            <a:graphicFrameLocks noGrp="1"/>
          </p:cNvGraphicFramePr>
          <p:nvPr/>
        </p:nvGraphicFramePr>
        <p:xfrm>
          <a:off x="561109" y="3801485"/>
          <a:ext cx="10515600" cy="974076"/>
        </p:xfrm>
        <a:graphic>
          <a:graphicData uri="http://schemas.openxmlformats.org/drawingml/2006/table">
            <a:tbl>
              <a:tblPr/>
              <a:tblGrid>
                <a:gridCol w="2628900">
                  <a:extLst>
                    <a:ext uri="{9D8B030D-6E8A-4147-A177-3AD203B41FA5}">
                      <a16:colId xmlns:a16="http://schemas.microsoft.com/office/drawing/2014/main" val="681579024"/>
                    </a:ext>
                  </a:extLst>
                </a:gridCol>
                <a:gridCol w="2628900">
                  <a:extLst>
                    <a:ext uri="{9D8B030D-6E8A-4147-A177-3AD203B41FA5}">
                      <a16:colId xmlns:a16="http://schemas.microsoft.com/office/drawing/2014/main" val="818819378"/>
                    </a:ext>
                  </a:extLst>
                </a:gridCol>
                <a:gridCol w="2628900">
                  <a:extLst>
                    <a:ext uri="{9D8B030D-6E8A-4147-A177-3AD203B41FA5}">
                      <a16:colId xmlns:a16="http://schemas.microsoft.com/office/drawing/2014/main" val="1715417335"/>
                    </a:ext>
                  </a:extLst>
                </a:gridCol>
                <a:gridCol w="2628900">
                  <a:extLst>
                    <a:ext uri="{9D8B030D-6E8A-4147-A177-3AD203B41FA5}">
                      <a16:colId xmlns:a16="http://schemas.microsoft.com/office/drawing/2014/main" val="2964659897"/>
                    </a:ext>
                  </a:extLst>
                </a:gridCol>
              </a:tblGrid>
              <a:tr h="487038">
                <a:tc>
                  <a:txBody>
                    <a:bodyPr/>
                    <a:lstStyle/>
                    <a:p>
                      <a:pPr algn="ctr"/>
                      <a:r>
                        <a:rPr lang="ka-GE" sz="1700">
                          <a:effectLst/>
                        </a:rPr>
                        <a:t>10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754317588"/>
                  </a:ext>
                </a:extLst>
              </a:tr>
              <a:tr h="487038">
                <a:tc>
                  <a:txBody>
                    <a:bodyPr/>
                    <a:lstStyle/>
                    <a:p>
                      <a:pPr algn="ctr"/>
                      <a:r>
                        <a:rPr lang="ka-GE" sz="1700">
                          <a:solidFill>
                            <a:srgbClr val="FF0000"/>
                          </a:solidFill>
                          <a:effectLst/>
                        </a:rPr>
                        <a:t>00001010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0000</a:t>
                      </a:r>
                      <a:r>
                        <a:rPr lang="ka-GE" sz="1700">
                          <a:effectLst/>
                        </a:rPr>
                        <a:t>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2874102399"/>
                  </a:ext>
                </a:extLst>
              </a:tr>
            </a:tbl>
          </a:graphicData>
        </a:graphic>
      </p:graphicFrame>
    </p:spTree>
    <p:extLst>
      <p:ext uri="{BB962C8B-B14F-4D97-AF65-F5344CB8AC3E}">
        <p14:creationId xmlns:p14="http://schemas.microsoft.com/office/powerpoint/2010/main" val="281204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CC17FE-4BEE-4BBA-B816-30C320C55169}"/>
              </a:ext>
            </a:extLst>
          </p:cNvPr>
          <p:cNvSpPr/>
          <p:nvPr/>
        </p:nvSpPr>
        <p:spPr>
          <a:xfrm>
            <a:off x="854119" y="224043"/>
            <a:ext cx="2780633" cy="369332"/>
          </a:xfrm>
          <a:prstGeom prst="rect">
            <a:avLst/>
          </a:prstGeom>
        </p:spPr>
        <p:txBody>
          <a:bodyPr wrap="none">
            <a:spAutoFit/>
          </a:bodyPr>
          <a:lstStyle/>
          <a:p>
            <a:r>
              <a:rPr lang="en-US" b="0" i="0" dirty="0">
                <a:solidFill>
                  <a:srgbClr val="000000"/>
                </a:solidFill>
                <a:effectLst/>
                <a:latin typeface="Titillium Web"/>
              </a:rPr>
              <a:t>First usable host IP address:</a:t>
            </a:r>
          </a:p>
        </p:txBody>
      </p:sp>
      <p:graphicFrame>
        <p:nvGraphicFramePr>
          <p:cNvPr id="3" name="Table 2">
            <a:extLst>
              <a:ext uri="{FF2B5EF4-FFF2-40B4-BE49-F238E27FC236}">
                <a16:creationId xmlns:a16="http://schemas.microsoft.com/office/drawing/2014/main" id="{241C3075-66B7-4A2E-8294-6038E328E804}"/>
              </a:ext>
            </a:extLst>
          </p:cNvPr>
          <p:cNvGraphicFramePr>
            <a:graphicFrameLocks noGrp="1"/>
          </p:cNvGraphicFramePr>
          <p:nvPr/>
        </p:nvGraphicFramePr>
        <p:xfrm>
          <a:off x="450273" y="951165"/>
          <a:ext cx="10515600" cy="974076"/>
        </p:xfrm>
        <a:graphic>
          <a:graphicData uri="http://schemas.openxmlformats.org/drawingml/2006/table">
            <a:tbl>
              <a:tblPr/>
              <a:tblGrid>
                <a:gridCol w="2628900">
                  <a:extLst>
                    <a:ext uri="{9D8B030D-6E8A-4147-A177-3AD203B41FA5}">
                      <a16:colId xmlns:a16="http://schemas.microsoft.com/office/drawing/2014/main" val="687328425"/>
                    </a:ext>
                  </a:extLst>
                </a:gridCol>
                <a:gridCol w="2628900">
                  <a:extLst>
                    <a:ext uri="{9D8B030D-6E8A-4147-A177-3AD203B41FA5}">
                      <a16:colId xmlns:a16="http://schemas.microsoft.com/office/drawing/2014/main" val="4072390075"/>
                    </a:ext>
                  </a:extLst>
                </a:gridCol>
                <a:gridCol w="2628900">
                  <a:extLst>
                    <a:ext uri="{9D8B030D-6E8A-4147-A177-3AD203B41FA5}">
                      <a16:colId xmlns:a16="http://schemas.microsoft.com/office/drawing/2014/main" val="2181859588"/>
                    </a:ext>
                  </a:extLst>
                </a:gridCol>
                <a:gridCol w="2628900">
                  <a:extLst>
                    <a:ext uri="{9D8B030D-6E8A-4147-A177-3AD203B41FA5}">
                      <a16:colId xmlns:a16="http://schemas.microsoft.com/office/drawing/2014/main" val="2508561486"/>
                    </a:ext>
                  </a:extLst>
                </a:gridCol>
              </a:tblGrid>
              <a:tr h="487038">
                <a:tc>
                  <a:txBody>
                    <a:bodyPr/>
                    <a:lstStyle/>
                    <a:p>
                      <a:pPr algn="ctr"/>
                      <a:r>
                        <a:rPr lang="ka-GE" sz="1700">
                          <a:effectLst/>
                        </a:rPr>
                        <a:t>10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269532093"/>
                  </a:ext>
                </a:extLst>
              </a:tr>
              <a:tr h="487038">
                <a:tc>
                  <a:txBody>
                    <a:bodyPr/>
                    <a:lstStyle/>
                    <a:p>
                      <a:pPr algn="ctr"/>
                      <a:r>
                        <a:rPr lang="ka-GE" sz="1700">
                          <a:solidFill>
                            <a:srgbClr val="FF0000"/>
                          </a:solidFill>
                          <a:effectLst/>
                        </a:rPr>
                        <a:t>00001010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0000</a:t>
                      </a:r>
                      <a:r>
                        <a:rPr lang="ka-GE" sz="1700">
                          <a:effectLst/>
                        </a:rPr>
                        <a:t>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00000000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00000001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1950153761"/>
                  </a:ext>
                </a:extLst>
              </a:tr>
            </a:tbl>
          </a:graphicData>
        </a:graphic>
      </p:graphicFrame>
      <p:sp>
        <p:nvSpPr>
          <p:cNvPr id="4" name="Rectangle 3">
            <a:extLst>
              <a:ext uri="{FF2B5EF4-FFF2-40B4-BE49-F238E27FC236}">
                <a16:creationId xmlns:a16="http://schemas.microsoft.com/office/drawing/2014/main" id="{1733BDC8-A495-40C0-956B-47323E6EAD57}"/>
              </a:ext>
            </a:extLst>
          </p:cNvPr>
          <p:cNvSpPr/>
          <p:nvPr/>
        </p:nvSpPr>
        <p:spPr>
          <a:xfrm>
            <a:off x="977101" y="2440771"/>
            <a:ext cx="1952779" cy="369332"/>
          </a:xfrm>
          <a:prstGeom prst="rect">
            <a:avLst/>
          </a:prstGeom>
        </p:spPr>
        <p:txBody>
          <a:bodyPr wrap="none">
            <a:spAutoFit/>
          </a:bodyPr>
          <a:lstStyle/>
          <a:p>
            <a:r>
              <a:rPr lang="en-US" b="0" i="0" dirty="0">
                <a:solidFill>
                  <a:srgbClr val="000000"/>
                </a:solidFill>
                <a:effectLst/>
                <a:latin typeface="Titillium Web"/>
              </a:rPr>
              <a:t>Broadcast address:</a:t>
            </a:r>
          </a:p>
        </p:txBody>
      </p:sp>
      <p:graphicFrame>
        <p:nvGraphicFramePr>
          <p:cNvPr id="5" name="Table 4">
            <a:extLst>
              <a:ext uri="{FF2B5EF4-FFF2-40B4-BE49-F238E27FC236}">
                <a16:creationId xmlns:a16="http://schemas.microsoft.com/office/drawing/2014/main" id="{A96405F1-444F-47BA-B877-E71555E88977}"/>
              </a:ext>
            </a:extLst>
          </p:cNvPr>
          <p:cNvGraphicFramePr>
            <a:graphicFrameLocks noGrp="1"/>
          </p:cNvGraphicFramePr>
          <p:nvPr/>
        </p:nvGraphicFramePr>
        <p:xfrm>
          <a:off x="713509" y="3325633"/>
          <a:ext cx="10515600" cy="974076"/>
        </p:xfrm>
        <a:graphic>
          <a:graphicData uri="http://schemas.openxmlformats.org/drawingml/2006/table">
            <a:tbl>
              <a:tblPr/>
              <a:tblGrid>
                <a:gridCol w="2628900">
                  <a:extLst>
                    <a:ext uri="{9D8B030D-6E8A-4147-A177-3AD203B41FA5}">
                      <a16:colId xmlns:a16="http://schemas.microsoft.com/office/drawing/2014/main" val="3991642662"/>
                    </a:ext>
                  </a:extLst>
                </a:gridCol>
                <a:gridCol w="2628900">
                  <a:extLst>
                    <a:ext uri="{9D8B030D-6E8A-4147-A177-3AD203B41FA5}">
                      <a16:colId xmlns:a16="http://schemas.microsoft.com/office/drawing/2014/main" val="3711060556"/>
                    </a:ext>
                  </a:extLst>
                </a:gridCol>
                <a:gridCol w="2628900">
                  <a:extLst>
                    <a:ext uri="{9D8B030D-6E8A-4147-A177-3AD203B41FA5}">
                      <a16:colId xmlns:a16="http://schemas.microsoft.com/office/drawing/2014/main" val="3701975806"/>
                    </a:ext>
                  </a:extLst>
                </a:gridCol>
                <a:gridCol w="2628900">
                  <a:extLst>
                    <a:ext uri="{9D8B030D-6E8A-4147-A177-3AD203B41FA5}">
                      <a16:colId xmlns:a16="http://schemas.microsoft.com/office/drawing/2014/main" val="2601723549"/>
                    </a:ext>
                  </a:extLst>
                </a:gridCol>
              </a:tblGrid>
              <a:tr h="487038">
                <a:tc>
                  <a:txBody>
                    <a:bodyPr/>
                    <a:lstStyle/>
                    <a:p>
                      <a:pPr algn="ctr"/>
                      <a:r>
                        <a:rPr lang="ka-GE" sz="1700">
                          <a:effectLst/>
                        </a:rPr>
                        <a:t>10</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15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ka-GE" sz="1700">
                          <a:effectLst/>
                        </a:rPr>
                        <a:t>255</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277947940"/>
                  </a:ext>
                </a:extLst>
              </a:tr>
              <a:tr h="487038">
                <a:tc>
                  <a:txBody>
                    <a:bodyPr/>
                    <a:lstStyle/>
                    <a:p>
                      <a:pPr algn="ctr"/>
                      <a:r>
                        <a:rPr lang="ka-GE" sz="1700">
                          <a:solidFill>
                            <a:srgbClr val="FF0000"/>
                          </a:solidFill>
                          <a:effectLst/>
                        </a:rPr>
                        <a:t>00001010</a:t>
                      </a:r>
                      <a:endParaRPr lang="ka-GE" sz="1700">
                        <a:effectLst/>
                      </a:endParaRP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solidFill>
                            <a:srgbClr val="FF0000"/>
                          </a:solidFill>
                          <a:effectLst/>
                        </a:rPr>
                        <a:t>0000</a:t>
                      </a:r>
                      <a:r>
                        <a:rPr lang="ka-GE" sz="1700">
                          <a:effectLst/>
                        </a:rPr>
                        <a:t>1111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a:effectLst/>
                        </a:rPr>
                        <a:t>11111111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ka-GE" sz="1700" dirty="0">
                          <a:effectLst/>
                        </a:rPr>
                        <a:t>11111111</a:t>
                      </a:r>
                    </a:p>
                  </a:txBody>
                  <a:tcPr marL="184484" marR="184484" marT="110691" marB="11069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extLst>
                  <a:ext uri="{0D108BD9-81ED-4DB2-BD59-A6C34878D82A}">
                    <a16:rowId xmlns:a16="http://schemas.microsoft.com/office/drawing/2014/main" val="3963754623"/>
                  </a:ext>
                </a:extLst>
              </a:tr>
            </a:tbl>
          </a:graphicData>
        </a:graphic>
      </p:graphicFrame>
    </p:spTree>
    <p:extLst>
      <p:ext uri="{BB962C8B-B14F-4D97-AF65-F5344CB8AC3E}">
        <p14:creationId xmlns:p14="http://schemas.microsoft.com/office/powerpoint/2010/main" val="231100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4069FE-054F-48F1-BAD5-A4196BA30459}"/>
              </a:ext>
            </a:extLst>
          </p:cNvPr>
          <p:cNvSpPr/>
          <p:nvPr/>
        </p:nvSpPr>
        <p:spPr>
          <a:xfrm>
            <a:off x="3155751" y="307170"/>
            <a:ext cx="4482317" cy="707886"/>
          </a:xfrm>
          <a:prstGeom prst="rect">
            <a:avLst/>
          </a:prstGeom>
        </p:spPr>
        <p:txBody>
          <a:bodyPr wrap="none">
            <a:spAutoFit/>
          </a:bodyPr>
          <a:lstStyle/>
          <a:p>
            <a:r>
              <a:rPr lang="ka-GE" sz="2000" b="1" dirty="0">
                <a:solidFill>
                  <a:srgbClr val="C00000"/>
                </a:solidFill>
              </a:rPr>
              <a:t>ცვლადი სიგრძის ქვექსელის ნიღაბი </a:t>
            </a:r>
            <a:endParaRPr lang="en-US" sz="2000" b="1" dirty="0">
              <a:solidFill>
                <a:srgbClr val="C00000"/>
              </a:solidFill>
            </a:endParaRPr>
          </a:p>
          <a:p>
            <a:r>
              <a:rPr lang="nb-NO" sz="2000" b="1" i="0" dirty="0">
                <a:solidFill>
                  <a:srgbClr val="C00000"/>
                </a:solidFill>
                <a:effectLst/>
                <a:latin typeface="Titillium Web"/>
              </a:rPr>
              <a:t>Variable Length Subnet Mask (VLSM)</a:t>
            </a:r>
          </a:p>
        </p:txBody>
      </p:sp>
      <p:sp>
        <p:nvSpPr>
          <p:cNvPr id="3" name="Rectangle 2">
            <a:extLst>
              <a:ext uri="{FF2B5EF4-FFF2-40B4-BE49-F238E27FC236}">
                <a16:creationId xmlns:a16="http://schemas.microsoft.com/office/drawing/2014/main" id="{5C075678-E16C-4DC2-8361-7FADA6E93540}"/>
              </a:ext>
            </a:extLst>
          </p:cNvPr>
          <p:cNvSpPr/>
          <p:nvPr/>
        </p:nvSpPr>
        <p:spPr>
          <a:xfrm>
            <a:off x="429490" y="944617"/>
            <a:ext cx="11000510" cy="883640"/>
          </a:xfrm>
          <a:prstGeom prst="rect">
            <a:avLst/>
          </a:prstGeom>
        </p:spPr>
        <p:txBody>
          <a:bodyPr wrap="square">
            <a:spAutoFit/>
          </a:bodyPr>
          <a:lstStyle/>
          <a:p>
            <a:pPr>
              <a:lnSpc>
                <a:spcPct val="150000"/>
              </a:lnSpc>
            </a:pPr>
            <a:r>
              <a:rPr lang="ka-GE" dirty="0"/>
              <a:t>ჩვენ განხილულ  ქვექსელს ჰქონდა "ფიქსირებული ზომა". თითოეულ ქვექსელს იგივე ზომა ჰქონდა. მაგალითად, ჩვენ ავიღეთ </a:t>
            </a:r>
            <a:r>
              <a:rPr lang="en-US" dirty="0"/>
              <a:t>C </a:t>
            </a:r>
            <a:r>
              <a:rPr lang="ka-GE" dirty="0"/>
              <a:t>კლასის ქსელი 192.168.1.0 და დავყავით 4 ბლოკად:</a:t>
            </a:r>
          </a:p>
        </p:txBody>
      </p:sp>
      <p:pic>
        <p:nvPicPr>
          <p:cNvPr id="10242" name="Picture 2" descr="256 bit block">
            <a:extLst>
              <a:ext uri="{FF2B5EF4-FFF2-40B4-BE49-F238E27FC236}">
                <a16:creationId xmlns:a16="http://schemas.microsoft.com/office/drawing/2014/main" id="{46C68320-06D1-4F48-BC14-1EE44F03D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463" y="2096372"/>
            <a:ext cx="460057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64 bit blocks">
            <a:extLst>
              <a:ext uri="{FF2B5EF4-FFF2-40B4-BE49-F238E27FC236}">
                <a16:creationId xmlns:a16="http://schemas.microsoft.com/office/drawing/2014/main" id="{73A24CAC-238C-45D2-9F67-178043BA9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961" y="4480647"/>
            <a:ext cx="45148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400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0679C-A005-4317-B896-7498E615F66E}"/>
              </a:ext>
            </a:extLst>
          </p:cNvPr>
          <p:cNvSpPr/>
          <p:nvPr/>
        </p:nvSpPr>
        <p:spPr>
          <a:xfrm>
            <a:off x="457199" y="447681"/>
            <a:ext cx="9324109" cy="2131161"/>
          </a:xfrm>
          <a:prstGeom prst="rect">
            <a:avLst/>
          </a:prstGeom>
        </p:spPr>
        <p:txBody>
          <a:bodyPr wrap="square">
            <a:spAutoFit/>
          </a:bodyPr>
          <a:lstStyle/>
          <a:p>
            <a:pPr>
              <a:lnSpc>
                <a:spcPct val="150000"/>
              </a:lnSpc>
            </a:pPr>
            <a:r>
              <a:rPr lang="ka-GE" dirty="0"/>
              <a:t>მაგრამ, დავუშვათ გვაქვს  შემდეგი მოთხოვნები:</a:t>
            </a:r>
          </a:p>
          <a:p>
            <a:pPr>
              <a:lnSpc>
                <a:spcPct val="150000"/>
              </a:lnSpc>
            </a:pPr>
            <a:r>
              <a:rPr lang="ka-GE" dirty="0"/>
              <a:t>ერთი ქვექსელი 12 ჰოსტისთვის.</a:t>
            </a:r>
          </a:p>
          <a:p>
            <a:pPr>
              <a:lnSpc>
                <a:spcPct val="150000"/>
              </a:lnSpc>
            </a:pPr>
            <a:r>
              <a:rPr lang="ka-GE" dirty="0"/>
              <a:t>ერთი ქვექსელი 44 ჰოსტისთვის.</a:t>
            </a:r>
          </a:p>
          <a:p>
            <a:pPr>
              <a:lnSpc>
                <a:spcPct val="150000"/>
              </a:lnSpc>
            </a:pPr>
            <a:r>
              <a:rPr lang="ka-GE" dirty="0"/>
              <a:t>ერთი ქვექსელი 2 ჰოსტისთვის</a:t>
            </a:r>
          </a:p>
          <a:p>
            <a:pPr>
              <a:lnSpc>
                <a:spcPct val="150000"/>
              </a:lnSpc>
            </a:pPr>
            <a:r>
              <a:rPr lang="ka-GE" dirty="0"/>
              <a:t>.ერთი ქვექსელი 24 ჰოსტისთვის.</a:t>
            </a:r>
          </a:p>
        </p:txBody>
      </p:sp>
      <p:sp>
        <p:nvSpPr>
          <p:cNvPr id="3" name="Rectangle 2">
            <a:extLst>
              <a:ext uri="{FF2B5EF4-FFF2-40B4-BE49-F238E27FC236}">
                <a16:creationId xmlns:a16="http://schemas.microsoft.com/office/drawing/2014/main" id="{0BB6C59D-DDD5-4FE4-A6D1-E2AB8FC9B022}"/>
              </a:ext>
            </a:extLst>
          </p:cNvPr>
          <p:cNvSpPr/>
          <p:nvPr/>
        </p:nvSpPr>
        <p:spPr>
          <a:xfrm>
            <a:off x="304799" y="2779431"/>
            <a:ext cx="11125201" cy="1299138"/>
          </a:xfrm>
          <a:prstGeom prst="rect">
            <a:avLst/>
          </a:prstGeom>
        </p:spPr>
        <p:txBody>
          <a:bodyPr wrap="square">
            <a:spAutoFit/>
          </a:bodyPr>
          <a:lstStyle/>
          <a:p>
            <a:pPr>
              <a:lnSpc>
                <a:spcPct val="150000"/>
              </a:lnSpc>
            </a:pPr>
            <a:r>
              <a:rPr lang="ka-GE" dirty="0"/>
              <a:t>გვაქვს 4 ქვექსელი, იკარგება  ბევრი </a:t>
            </a:r>
            <a:r>
              <a:rPr lang="en-US" dirty="0"/>
              <a:t>IP </a:t>
            </a:r>
            <a:r>
              <a:rPr lang="ka-GE" dirty="0"/>
              <a:t>მისამართი.  </a:t>
            </a:r>
          </a:p>
          <a:p>
            <a:pPr>
              <a:lnSpc>
                <a:spcPct val="150000"/>
              </a:lnSpc>
            </a:pPr>
            <a:r>
              <a:rPr lang="ka-GE" dirty="0"/>
              <a:t>თუ ქსელი დაყოფილია 4 ქვექსელად და მასში არის 64 მისამართი, აქედან მჭირდება მხოლოდ 2 </a:t>
            </a:r>
            <a:r>
              <a:rPr lang="en-US" dirty="0"/>
              <a:t>IP </a:t>
            </a:r>
            <a:r>
              <a:rPr lang="ka-GE" dirty="0"/>
              <a:t>მისამართი, იკარგება 62 </a:t>
            </a:r>
            <a:r>
              <a:rPr lang="en-US" dirty="0"/>
              <a:t>IP </a:t>
            </a:r>
            <a:r>
              <a:rPr lang="ka-GE" dirty="0"/>
              <a:t>მისამართს. </a:t>
            </a:r>
          </a:p>
        </p:txBody>
      </p:sp>
    </p:spTree>
    <p:extLst>
      <p:ext uri="{BB962C8B-B14F-4D97-AF65-F5344CB8AC3E}">
        <p14:creationId xmlns:p14="http://schemas.microsoft.com/office/powerpoint/2010/main" val="2461048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D20AA-E524-40AA-9223-08D3B0F6652B}"/>
              </a:ext>
            </a:extLst>
          </p:cNvPr>
          <p:cNvSpPr/>
          <p:nvPr/>
        </p:nvSpPr>
        <p:spPr>
          <a:xfrm>
            <a:off x="374072" y="182709"/>
            <a:ext cx="10695709" cy="2131161"/>
          </a:xfrm>
          <a:prstGeom prst="rect">
            <a:avLst/>
          </a:prstGeom>
        </p:spPr>
        <p:txBody>
          <a:bodyPr wrap="square">
            <a:spAutoFit/>
          </a:bodyPr>
          <a:lstStyle/>
          <a:p>
            <a:pPr>
              <a:lnSpc>
                <a:spcPct val="150000"/>
              </a:lnSpc>
            </a:pPr>
            <a:r>
              <a:rPr lang="ka-GE" dirty="0"/>
              <a:t>ვთქვათ, 192.168.1.0 ქსელის ქვექსელება ყველაზე ეფექტური გზით, გადავხედოთ მოთხოვნებს:</a:t>
            </a:r>
          </a:p>
          <a:p>
            <a:pPr>
              <a:lnSpc>
                <a:spcPct val="150000"/>
              </a:lnSpc>
            </a:pPr>
            <a:r>
              <a:rPr lang="ka-GE" dirty="0"/>
              <a:t>ერთი ქვექსელი 12 ჰოსტისთვის.</a:t>
            </a:r>
          </a:p>
          <a:p>
            <a:pPr>
              <a:lnSpc>
                <a:spcPct val="150000"/>
              </a:lnSpc>
            </a:pPr>
            <a:r>
              <a:rPr lang="ka-GE" dirty="0"/>
              <a:t>ერთი ქვექსელი 44 ჰოსტისთვის.</a:t>
            </a:r>
          </a:p>
          <a:p>
            <a:pPr>
              <a:lnSpc>
                <a:spcPct val="150000"/>
              </a:lnSpc>
            </a:pPr>
            <a:r>
              <a:rPr lang="ka-GE" dirty="0"/>
              <a:t>ერთი ქვექსელი 2 ჰოსტისთვის.</a:t>
            </a:r>
          </a:p>
          <a:p>
            <a:pPr>
              <a:lnSpc>
                <a:spcPct val="150000"/>
              </a:lnSpc>
            </a:pPr>
            <a:r>
              <a:rPr lang="ka-GE" dirty="0"/>
              <a:t>ერთი ქვექსელი 24 ჰოსტისთვის.</a:t>
            </a:r>
          </a:p>
        </p:txBody>
      </p:sp>
      <p:sp>
        <p:nvSpPr>
          <p:cNvPr id="3" name="Rectangle 2">
            <a:extLst>
              <a:ext uri="{FF2B5EF4-FFF2-40B4-BE49-F238E27FC236}">
                <a16:creationId xmlns:a16="http://schemas.microsoft.com/office/drawing/2014/main" id="{03097027-6ED9-4B02-9E68-46E73719481E}"/>
              </a:ext>
            </a:extLst>
          </p:cNvPr>
          <p:cNvSpPr/>
          <p:nvPr/>
        </p:nvSpPr>
        <p:spPr>
          <a:xfrm>
            <a:off x="235527" y="2729368"/>
            <a:ext cx="10834254" cy="2131161"/>
          </a:xfrm>
          <a:prstGeom prst="rect">
            <a:avLst/>
          </a:prstGeom>
        </p:spPr>
        <p:txBody>
          <a:bodyPr wrap="square">
            <a:spAutoFit/>
          </a:bodyPr>
          <a:lstStyle/>
          <a:p>
            <a:pPr>
              <a:lnSpc>
                <a:spcPct val="150000"/>
              </a:lnSpc>
            </a:pPr>
            <a:r>
              <a:rPr lang="ka-GE" dirty="0"/>
              <a:t>რა სახის ქვექსელები დაგვჭირდება ამ ჰოსტებში ჩასართავად?</a:t>
            </a:r>
          </a:p>
          <a:p>
            <a:pPr>
              <a:lnSpc>
                <a:spcPct val="150000"/>
              </a:lnSpc>
            </a:pPr>
            <a:r>
              <a:rPr lang="ka-GE" dirty="0"/>
              <a:t>12 </a:t>
            </a:r>
            <a:r>
              <a:rPr lang="ka-GE" dirty="0">
                <a:solidFill>
                  <a:srgbClr val="C00000"/>
                </a:solidFill>
              </a:rPr>
              <a:t>ჰოსტისთვის, ყველაზე პატარა ქვექსელი იქნება 16 </a:t>
            </a:r>
            <a:r>
              <a:rPr lang="en-US" dirty="0">
                <a:solidFill>
                  <a:srgbClr val="C00000"/>
                </a:solidFill>
              </a:rPr>
              <a:t>Ip</a:t>
            </a:r>
            <a:r>
              <a:rPr lang="ka-GE" dirty="0">
                <a:solidFill>
                  <a:srgbClr val="C00000"/>
                </a:solidFill>
              </a:rPr>
              <a:t> მისამართით.</a:t>
            </a:r>
          </a:p>
          <a:p>
            <a:pPr>
              <a:lnSpc>
                <a:spcPct val="150000"/>
              </a:lnSpc>
            </a:pPr>
            <a:r>
              <a:rPr lang="ka-GE" dirty="0">
                <a:solidFill>
                  <a:srgbClr val="C00000"/>
                </a:solidFill>
              </a:rPr>
              <a:t>44 ჰოსტი, ყველაზე პატარა ქვექსელი იქნება 64 </a:t>
            </a:r>
            <a:r>
              <a:rPr lang="en-US" dirty="0">
                <a:solidFill>
                  <a:srgbClr val="C00000"/>
                </a:solidFill>
              </a:rPr>
              <a:t>Ip</a:t>
            </a:r>
            <a:r>
              <a:rPr lang="ka-GE" dirty="0">
                <a:solidFill>
                  <a:srgbClr val="C00000"/>
                </a:solidFill>
              </a:rPr>
              <a:t> მისამართით.</a:t>
            </a:r>
          </a:p>
          <a:p>
            <a:pPr>
              <a:lnSpc>
                <a:spcPct val="150000"/>
              </a:lnSpc>
            </a:pPr>
            <a:r>
              <a:rPr lang="ka-GE" dirty="0">
                <a:solidFill>
                  <a:srgbClr val="C00000"/>
                </a:solidFill>
              </a:rPr>
              <a:t>2 ჰოსტი, ყველაზე პატარა ქვექსელი იქნება 4 </a:t>
            </a:r>
            <a:r>
              <a:rPr lang="en-US" dirty="0">
                <a:solidFill>
                  <a:srgbClr val="C00000"/>
                </a:solidFill>
              </a:rPr>
              <a:t>Ip</a:t>
            </a:r>
            <a:r>
              <a:rPr lang="ka-GE" dirty="0">
                <a:solidFill>
                  <a:srgbClr val="C00000"/>
                </a:solidFill>
              </a:rPr>
              <a:t> მისამართით.</a:t>
            </a:r>
          </a:p>
          <a:p>
            <a:pPr>
              <a:lnSpc>
                <a:spcPct val="150000"/>
              </a:lnSpc>
            </a:pPr>
            <a:r>
              <a:rPr lang="ka-GE" dirty="0">
                <a:solidFill>
                  <a:srgbClr val="C00000"/>
                </a:solidFill>
              </a:rPr>
              <a:t>24 ჰოსტი, ყველაზე პატარა ქვექსელი იქნება 32 </a:t>
            </a:r>
            <a:r>
              <a:rPr lang="en-US" dirty="0">
                <a:solidFill>
                  <a:srgbClr val="C00000"/>
                </a:solidFill>
              </a:rPr>
              <a:t>Ip</a:t>
            </a:r>
            <a:r>
              <a:rPr lang="ka-GE" dirty="0">
                <a:solidFill>
                  <a:srgbClr val="C00000"/>
                </a:solidFill>
              </a:rPr>
              <a:t> მისამართით</a:t>
            </a:r>
          </a:p>
        </p:txBody>
      </p:sp>
    </p:spTree>
    <p:extLst>
      <p:ext uri="{BB962C8B-B14F-4D97-AF65-F5344CB8AC3E}">
        <p14:creationId xmlns:p14="http://schemas.microsoft.com/office/powerpoint/2010/main" val="2165250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5C729C-36D2-44EC-8B74-A20038E89437}"/>
              </a:ext>
            </a:extLst>
          </p:cNvPr>
          <p:cNvSpPr/>
          <p:nvPr/>
        </p:nvSpPr>
        <p:spPr>
          <a:xfrm>
            <a:off x="665203" y="418007"/>
            <a:ext cx="3427541" cy="369332"/>
          </a:xfrm>
          <a:prstGeom prst="rect">
            <a:avLst/>
          </a:prstGeom>
        </p:spPr>
        <p:txBody>
          <a:bodyPr wrap="none">
            <a:spAutoFit/>
          </a:bodyPr>
          <a:lstStyle/>
          <a:p>
            <a:r>
              <a:rPr lang="ka-GE" dirty="0"/>
              <a:t>სულ გვაქვს "256„ </a:t>
            </a:r>
            <a:r>
              <a:rPr lang="en-US" dirty="0">
                <a:solidFill>
                  <a:srgbClr val="C00000"/>
                </a:solidFill>
              </a:rPr>
              <a:t>Ip</a:t>
            </a:r>
            <a:r>
              <a:rPr lang="ka-GE" dirty="0">
                <a:solidFill>
                  <a:srgbClr val="C00000"/>
                </a:solidFill>
              </a:rPr>
              <a:t> მისამართი</a:t>
            </a:r>
            <a:endParaRPr lang="ka-GE" dirty="0"/>
          </a:p>
        </p:txBody>
      </p:sp>
      <p:pic>
        <p:nvPicPr>
          <p:cNvPr id="11266" name="Picture 2" descr="256 bit block">
            <a:extLst>
              <a:ext uri="{FF2B5EF4-FFF2-40B4-BE49-F238E27FC236}">
                <a16:creationId xmlns:a16="http://schemas.microsoft.com/office/drawing/2014/main" id="{A0849D20-FCB7-4270-8C63-C4B36EC16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68" y="1058574"/>
            <a:ext cx="5292868" cy="220262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VLSM Block Sizes">
            <a:extLst>
              <a:ext uri="{FF2B5EF4-FFF2-40B4-BE49-F238E27FC236}">
                <a16:creationId xmlns:a16="http://schemas.microsoft.com/office/drawing/2014/main" id="{E3B37FA3-D7F8-4317-A808-DB9A57427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20" y="3640110"/>
            <a:ext cx="5471680" cy="23318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C189C0-1DF0-4A1B-8D93-1EF30927BCBE}"/>
              </a:ext>
            </a:extLst>
          </p:cNvPr>
          <p:cNvSpPr/>
          <p:nvPr/>
        </p:nvSpPr>
        <p:spPr>
          <a:xfrm>
            <a:off x="5874328" y="886077"/>
            <a:ext cx="6096000" cy="2130135"/>
          </a:xfrm>
          <a:prstGeom prst="rect">
            <a:avLst/>
          </a:prstGeom>
        </p:spPr>
        <p:txBody>
          <a:bodyPr>
            <a:spAutoFit/>
          </a:bodyPr>
          <a:lstStyle/>
          <a:p>
            <a:pPr>
              <a:lnSpc>
                <a:spcPct val="150000"/>
              </a:lnSpc>
            </a:pPr>
            <a:endParaRPr lang="ka-GE" dirty="0"/>
          </a:p>
          <a:p>
            <a:pPr>
              <a:lnSpc>
                <a:spcPct val="150000"/>
              </a:lnSpc>
            </a:pPr>
            <a:r>
              <a:rPr lang="ka-GE" dirty="0"/>
              <a:t>რა არის ქსელის მისამართები?</a:t>
            </a:r>
          </a:p>
          <a:p>
            <a:pPr>
              <a:lnSpc>
                <a:spcPct val="150000"/>
              </a:lnSpc>
            </a:pPr>
            <a:r>
              <a:rPr lang="ka-GE" dirty="0"/>
              <a:t>რა არის გადაცემის მისამართები?</a:t>
            </a:r>
          </a:p>
          <a:p>
            <a:pPr>
              <a:lnSpc>
                <a:spcPct val="150000"/>
              </a:lnSpc>
            </a:pPr>
            <a:r>
              <a:rPr lang="ka-GE" dirty="0"/>
              <a:t>რა არის ქვექსელის ნიღაბი?</a:t>
            </a:r>
          </a:p>
          <a:p>
            <a:pPr>
              <a:lnSpc>
                <a:spcPct val="150000"/>
              </a:lnSpc>
            </a:pPr>
            <a:r>
              <a:rPr lang="ka-GE" dirty="0"/>
              <a:t>რა არის გამოსაყენებელი ჰოსტის </a:t>
            </a:r>
            <a:r>
              <a:rPr lang="en-US" dirty="0"/>
              <a:t>IP </a:t>
            </a:r>
            <a:r>
              <a:rPr lang="ka-GE" dirty="0"/>
              <a:t>მისამართები?</a:t>
            </a:r>
          </a:p>
        </p:txBody>
      </p:sp>
    </p:spTree>
    <p:extLst>
      <p:ext uri="{BB962C8B-B14F-4D97-AF65-F5344CB8AC3E}">
        <p14:creationId xmlns:p14="http://schemas.microsoft.com/office/powerpoint/2010/main" val="188813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E01246-35FB-4786-B306-046EB79C4BA7}"/>
              </a:ext>
            </a:extLst>
          </p:cNvPr>
          <p:cNvSpPr/>
          <p:nvPr/>
        </p:nvSpPr>
        <p:spPr>
          <a:xfrm>
            <a:off x="443345" y="321209"/>
            <a:ext cx="10723418" cy="1896032"/>
          </a:xfrm>
          <a:prstGeom prst="rect">
            <a:avLst/>
          </a:prstGeom>
        </p:spPr>
        <p:txBody>
          <a:bodyPr wrap="square">
            <a:spAutoFit/>
          </a:bodyPr>
          <a:lstStyle/>
          <a:p>
            <a:pPr>
              <a:lnSpc>
                <a:spcPct val="150000"/>
              </a:lnSpc>
            </a:pPr>
            <a:r>
              <a:rPr lang="ka-GE" sz="2000" dirty="0"/>
              <a:t>იმის გამო, რომ ჩვენ გვაქვს სხვადასხვა ზომის ქვექსელი, ჩვენ უნდა გამოვთვალოთ ქვექსელის ნიღაბი თითოეული ქვექსელისთვის. </a:t>
            </a:r>
          </a:p>
          <a:p>
            <a:pPr>
              <a:lnSpc>
                <a:spcPct val="150000"/>
              </a:lnSpc>
            </a:pPr>
            <a:r>
              <a:rPr lang="ka-GE" sz="2000" dirty="0"/>
              <a:t>ქვექსელის ნიღბის საპოვნელად შეგიძლიათ გამოიყენოთ ეს ხერხი:</a:t>
            </a:r>
          </a:p>
          <a:p>
            <a:pPr algn="ctr">
              <a:lnSpc>
                <a:spcPct val="150000"/>
              </a:lnSpc>
            </a:pPr>
            <a:r>
              <a:rPr lang="ka-GE" sz="2000" dirty="0">
                <a:solidFill>
                  <a:srgbClr val="C00000"/>
                </a:solidFill>
              </a:rPr>
              <a:t>256 – ქვექსელის „ზომა“ = ქვექსელის ნიღაბი</a:t>
            </a:r>
          </a:p>
        </p:txBody>
      </p:sp>
      <p:sp>
        <p:nvSpPr>
          <p:cNvPr id="3" name="Rectangle 2">
            <a:extLst>
              <a:ext uri="{FF2B5EF4-FFF2-40B4-BE49-F238E27FC236}">
                <a16:creationId xmlns:a16="http://schemas.microsoft.com/office/drawing/2014/main" id="{2DCD40C0-01A5-42DB-BE0B-9F62E7068897}"/>
              </a:ext>
            </a:extLst>
          </p:cNvPr>
          <p:cNvSpPr/>
          <p:nvPr/>
        </p:nvSpPr>
        <p:spPr>
          <a:xfrm>
            <a:off x="256308" y="3477164"/>
            <a:ext cx="10349346" cy="2406749"/>
          </a:xfrm>
          <a:prstGeom prst="rect">
            <a:avLst/>
          </a:prstGeom>
        </p:spPr>
        <p:txBody>
          <a:bodyPr wrap="square">
            <a:spAutoFit/>
          </a:bodyPr>
          <a:lstStyle/>
          <a:p>
            <a:pPr>
              <a:lnSpc>
                <a:spcPct val="200000"/>
              </a:lnSpc>
              <a:buFont typeface="Arial" panose="020B0604020202020204" pitchFamily="34" charset="0"/>
              <a:buChar char="•"/>
            </a:pPr>
            <a:r>
              <a:rPr lang="ka-GE" b="0" i="0" dirty="0">
                <a:solidFill>
                  <a:srgbClr val="000000"/>
                </a:solidFill>
                <a:effectLst/>
                <a:latin typeface="Open Sans"/>
              </a:rPr>
              <a:t>ქვექსელი</a:t>
            </a:r>
            <a:r>
              <a:rPr lang="en-US" b="0" i="0" dirty="0">
                <a:solidFill>
                  <a:srgbClr val="000000"/>
                </a:solidFill>
                <a:effectLst/>
                <a:latin typeface="Open Sans"/>
              </a:rPr>
              <a:t> 1: 256 – 64 = 192 </a:t>
            </a:r>
            <a:r>
              <a:rPr lang="ka-GE" sz="2000" dirty="0">
                <a:solidFill>
                  <a:srgbClr val="C00000"/>
                </a:solidFill>
              </a:rPr>
              <a:t>ქვექსელის ნიღაბი (</a:t>
            </a:r>
            <a:r>
              <a:rPr lang="en-US" sz="2000" dirty="0">
                <a:solidFill>
                  <a:srgbClr val="C00000"/>
                </a:solidFill>
              </a:rPr>
              <a:t>mask</a:t>
            </a:r>
            <a:r>
              <a:rPr lang="ka-GE" b="0" i="0" dirty="0">
                <a:solidFill>
                  <a:srgbClr val="000000"/>
                </a:solidFill>
                <a:effectLst/>
                <a:latin typeface="Open Sans"/>
              </a:rPr>
              <a:t>)</a:t>
            </a:r>
            <a:r>
              <a:rPr lang="en-US" b="0" i="0" dirty="0">
                <a:solidFill>
                  <a:srgbClr val="000000"/>
                </a:solidFill>
                <a:effectLst/>
                <a:latin typeface="Open Sans"/>
              </a:rPr>
              <a:t> 255.255.255.192</a:t>
            </a:r>
          </a:p>
          <a:p>
            <a:pPr>
              <a:lnSpc>
                <a:spcPct val="200000"/>
              </a:lnSpc>
              <a:buFont typeface="Arial" panose="020B0604020202020204" pitchFamily="34" charset="0"/>
              <a:buChar char="•"/>
            </a:pPr>
            <a:r>
              <a:rPr lang="ka-GE" b="0" i="0" dirty="0">
                <a:solidFill>
                  <a:srgbClr val="000000"/>
                </a:solidFill>
                <a:effectLst/>
                <a:latin typeface="Open Sans"/>
              </a:rPr>
              <a:t>ქვექსელი</a:t>
            </a:r>
            <a:r>
              <a:rPr lang="en-US" b="0" i="0" dirty="0">
                <a:solidFill>
                  <a:srgbClr val="000000"/>
                </a:solidFill>
                <a:effectLst/>
                <a:latin typeface="Open Sans"/>
              </a:rPr>
              <a:t> 2: 256 – 32 = 224 </a:t>
            </a:r>
            <a:r>
              <a:rPr lang="ka-GE" sz="2000" dirty="0">
                <a:solidFill>
                  <a:srgbClr val="C00000"/>
                </a:solidFill>
              </a:rPr>
              <a:t>ქვექსელი</a:t>
            </a:r>
            <a:r>
              <a:rPr lang="en-US" sz="2000" dirty="0">
                <a:solidFill>
                  <a:srgbClr val="C00000"/>
                </a:solidFill>
              </a:rPr>
              <a:t> </a:t>
            </a:r>
            <a:r>
              <a:rPr lang="ka-GE" sz="2000" dirty="0">
                <a:solidFill>
                  <a:srgbClr val="C00000"/>
                </a:solidFill>
              </a:rPr>
              <a:t>ნიღაბი (</a:t>
            </a:r>
            <a:r>
              <a:rPr lang="en-US" sz="2000" dirty="0">
                <a:solidFill>
                  <a:srgbClr val="C00000"/>
                </a:solidFill>
              </a:rPr>
              <a:t>mask</a:t>
            </a:r>
            <a:r>
              <a:rPr lang="ka-GE" b="1" i="0" dirty="0">
                <a:solidFill>
                  <a:srgbClr val="000000"/>
                </a:solidFill>
                <a:effectLst/>
                <a:latin typeface="Open Sans"/>
              </a:rPr>
              <a:t>) </a:t>
            </a:r>
            <a:r>
              <a:rPr lang="en-US" b="1" i="0" dirty="0">
                <a:solidFill>
                  <a:srgbClr val="000000"/>
                </a:solidFill>
                <a:effectLst/>
                <a:latin typeface="Open Sans"/>
              </a:rPr>
              <a:t> </a:t>
            </a:r>
            <a:r>
              <a:rPr lang="en-US" b="0" i="0" dirty="0">
                <a:solidFill>
                  <a:srgbClr val="000000"/>
                </a:solidFill>
                <a:effectLst/>
                <a:latin typeface="Open Sans"/>
              </a:rPr>
              <a:t>255.255.255.224</a:t>
            </a:r>
          </a:p>
          <a:p>
            <a:pPr>
              <a:lnSpc>
                <a:spcPct val="200000"/>
              </a:lnSpc>
              <a:buFont typeface="Arial" panose="020B0604020202020204" pitchFamily="34" charset="0"/>
              <a:buChar char="•"/>
            </a:pPr>
            <a:r>
              <a:rPr lang="ka-GE" b="0" i="0" dirty="0">
                <a:solidFill>
                  <a:srgbClr val="000000"/>
                </a:solidFill>
                <a:effectLst/>
                <a:latin typeface="Open Sans"/>
              </a:rPr>
              <a:t>ქვექსელი</a:t>
            </a:r>
            <a:r>
              <a:rPr lang="en-US" b="0" i="0" dirty="0">
                <a:solidFill>
                  <a:srgbClr val="000000"/>
                </a:solidFill>
                <a:effectLst/>
                <a:latin typeface="Open Sans"/>
              </a:rPr>
              <a:t> 3: 256 – 16 = 240 </a:t>
            </a:r>
            <a:r>
              <a:rPr lang="ka-GE" sz="2000" dirty="0">
                <a:solidFill>
                  <a:srgbClr val="C00000"/>
                </a:solidFill>
              </a:rPr>
              <a:t>ქვექსელის ნიღაბი (</a:t>
            </a:r>
            <a:r>
              <a:rPr lang="en-US" sz="2000" dirty="0">
                <a:solidFill>
                  <a:srgbClr val="C00000"/>
                </a:solidFill>
              </a:rPr>
              <a:t>mask</a:t>
            </a:r>
            <a:r>
              <a:rPr lang="ka-GE" sz="2000" dirty="0">
                <a:solidFill>
                  <a:srgbClr val="C00000"/>
                </a:solidFill>
              </a:rPr>
              <a:t>) </a:t>
            </a:r>
            <a:r>
              <a:rPr lang="en-US" b="0" i="0" dirty="0">
                <a:solidFill>
                  <a:srgbClr val="000000"/>
                </a:solidFill>
                <a:effectLst/>
                <a:latin typeface="Open Sans"/>
              </a:rPr>
              <a:t>255.255.255.240</a:t>
            </a:r>
          </a:p>
          <a:p>
            <a:pPr>
              <a:lnSpc>
                <a:spcPct val="200000"/>
              </a:lnSpc>
              <a:buFont typeface="Arial" panose="020B0604020202020204" pitchFamily="34" charset="0"/>
              <a:buChar char="•"/>
            </a:pPr>
            <a:r>
              <a:rPr lang="ka-GE" b="0" i="0" dirty="0">
                <a:solidFill>
                  <a:srgbClr val="000000"/>
                </a:solidFill>
                <a:effectLst/>
                <a:latin typeface="Open Sans"/>
              </a:rPr>
              <a:t>ქვექსელი</a:t>
            </a:r>
            <a:r>
              <a:rPr lang="en-US" b="0" i="0" dirty="0">
                <a:solidFill>
                  <a:srgbClr val="000000"/>
                </a:solidFill>
                <a:effectLst/>
                <a:latin typeface="Open Sans"/>
              </a:rPr>
              <a:t> 4: 256 – 4 = 252 </a:t>
            </a:r>
            <a:r>
              <a:rPr lang="ka-GE" b="0" i="0" dirty="0">
                <a:solidFill>
                  <a:srgbClr val="C00000"/>
                </a:solidFill>
                <a:effectLst/>
                <a:latin typeface="Open Sans"/>
              </a:rPr>
              <a:t>ქვექსელის ნიღაბი (</a:t>
            </a:r>
            <a:r>
              <a:rPr lang="en-US" b="0" i="0" dirty="0">
                <a:solidFill>
                  <a:srgbClr val="C00000"/>
                </a:solidFill>
                <a:effectLst/>
                <a:latin typeface="Open Sans"/>
              </a:rPr>
              <a:t>mask</a:t>
            </a:r>
            <a:r>
              <a:rPr lang="ka-GE" b="0" i="0" dirty="0">
                <a:solidFill>
                  <a:srgbClr val="C00000"/>
                </a:solidFill>
                <a:effectLst/>
                <a:latin typeface="Open Sans"/>
              </a:rPr>
              <a:t>) </a:t>
            </a:r>
            <a:r>
              <a:rPr lang="en-US" b="0" i="0" dirty="0">
                <a:solidFill>
                  <a:srgbClr val="000000"/>
                </a:solidFill>
                <a:effectLst/>
                <a:latin typeface="Open Sans"/>
              </a:rPr>
              <a:t>255.255.255.252</a:t>
            </a:r>
          </a:p>
        </p:txBody>
      </p:sp>
      <p:sp>
        <p:nvSpPr>
          <p:cNvPr id="4" name="Rectangle 3">
            <a:extLst>
              <a:ext uri="{FF2B5EF4-FFF2-40B4-BE49-F238E27FC236}">
                <a16:creationId xmlns:a16="http://schemas.microsoft.com/office/drawing/2014/main" id="{17295CCE-48E2-468C-B4DE-EC72557C68E3}"/>
              </a:ext>
            </a:extLst>
          </p:cNvPr>
          <p:cNvSpPr/>
          <p:nvPr/>
        </p:nvSpPr>
        <p:spPr>
          <a:xfrm>
            <a:off x="256308" y="2524037"/>
            <a:ext cx="10557164" cy="338554"/>
          </a:xfrm>
          <a:prstGeom prst="rect">
            <a:avLst/>
          </a:prstGeom>
        </p:spPr>
        <p:txBody>
          <a:bodyPr wrap="square">
            <a:spAutoFit/>
          </a:bodyPr>
          <a:lstStyle/>
          <a:p>
            <a:r>
              <a:rPr lang="en-US" sz="1600" b="1" dirty="0" err="1">
                <a:solidFill>
                  <a:srgbClr val="C00000"/>
                </a:solidFill>
              </a:rPr>
              <a:t>VLSM</a:t>
            </a:r>
            <a:r>
              <a:rPr lang="en-US" sz="1600" b="1" dirty="0">
                <a:solidFill>
                  <a:srgbClr val="C00000"/>
                </a:solidFill>
              </a:rPr>
              <a:t>-</a:t>
            </a:r>
            <a:r>
              <a:rPr lang="ka-GE" sz="1600" b="1" dirty="0">
                <a:solidFill>
                  <a:srgbClr val="C00000"/>
                </a:solidFill>
              </a:rPr>
              <a:t>ის გამოყენებისას, აუცილებლად მისამართების გამოყოფა უნდა დაიწყოთ ყველაზე დიდი ქვექსელიდან.</a:t>
            </a:r>
          </a:p>
        </p:txBody>
      </p:sp>
    </p:spTree>
    <p:extLst>
      <p:ext uri="{BB962C8B-B14F-4D97-AF65-F5344CB8AC3E}">
        <p14:creationId xmlns:p14="http://schemas.microsoft.com/office/powerpoint/2010/main" val="3913433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366DA2-7FAE-4DE0-8678-71A875664FF3}"/>
              </a:ext>
            </a:extLst>
          </p:cNvPr>
          <p:cNvSpPr/>
          <p:nvPr/>
        </p:nvSpPr>
        <p:spPr>
          <a:xfrm>
            <a:off x="471054" y="529348"/>
            <a:ext cx="10764982" cy="4940135"/>
          </a:xfrm>
          <a:prstGeom prst="rect">
            <a:avLst/>
          </a:prstGeom>
        </p:spPr>
        <p:txBody>
          <a:bodyPr wrap="square">
            <a:spAutoFit/>
          </a:bodyPr>
          <a:lstStyle/>
          <a:p>
            <a:pPr>
              <a:lnSpc>
                <a:spcPct val="200000"/>
              </a:lnSpc>
              <a:buFont typeface="Arial" panose="020B0604020202020204" pitchFamily="34" charset="0"/>
              <a:buChar char="•"/>
            </a:pPr>
            <a:r>
              <a:rPr lang="ka-GE" sz="1600" b="0" i="0" dirty="0">
                <a:solidFill>
                  <a:srgbClr val="000000"/>
                </a:solidFill>
                <a:effectLst/>
                <a:latin typeface="Open Sans"/>
              </a:rPr>
              <a:t>ქვექსელი</a:t>
            </a:r>
            <a:r>
              <a:rPr lang="en-US" sz="1600" b="0" i="0" dirty="0">
                <a:solidFill>
                  <a:srgbClr val="000000"/>
                </a:solidFill>
                <a:effectLst/>
                <a:latin typeface="Open Sans"/>
              </a:rPr>
              <a:t> 1: (</a:t>
            </a:r>
            <a:r>
              <a:rPr lang="ka-GE" sz="1600" b="0" i="0" dirty="0">
                <a:solidFill>
                  <a:srgbClr val="000000"/>
                </a:solidFill>
                <a:effectLst/>
                <a:latin typeface="Open Sans"/>
              </a:rPr>
              <a:t>ზომა არის </a:t>
            </a:r>
            <a:r>
              <a:rPr lang="en-US" sz="1600" b="0" i="0" dirty="0">
                <a:solidFill>
                  <a:srgbClr val="000000"/>
                </a:solidFill>
                <a:effectLst/>
                <a:latin typeface="Open Sans"/>
              </a:rPr>
              <a:t>64)</a:t>
            </a:r>
          </a:p>
          <a:p>
            <a:pPr marL="742950" lvl="1" indent="-285750">
              <a:lnSpc>
                <a:spcPct val="200000"/>
              </a:lnSpc>
              <a:buFont typeface="Arial" panose="020B0604020202020204" pitchFamily="34" charset="0"/>
              <a:buChar char="•"/>
            </a:pPr>
            <a:r>
              <a:rPr lang="ka-GE" sz="1600" b="0" i="0" dirty="0">
                <a:solidFill>
                  <a:srgbClr val="000000"/>
                </a:solidFill>
                <a:effectLst/>
                <a:latin typeface="Open Sans"/>
              </a:rPr>
              <a:t>ქსელის მისამართი</a:t>
            </a:r>
            <a:r>
              <a:rPr lang="en-US" sz="1600" b="0" i="0" dirty="0">
                <a:solidFill>
                  <a:srgbClr val="000000"/>
                </a:solidFill>
                <a:effectLst/>
                <a:latin typeface="Open Sans"/>
              </a:rPr>
              <a:t>: 192.168.1.0</a:t>
            </a:r>
          </a:p>
          <a:p>
            <a:pPr>
              <a:lnSpc>
                <a:spcPct val="200000"/>
              </a:lnSpc>
              <a:buFont typeface="Arial" panose="020B0604020202020204" pitchFamily="34" charset="0"/>
              <a:buChar char="•"/>
            </a:pPr>
            <a:r>
              <a:rPr lang="ka-GE" sz="1600" b="0" i="0" dirty="0">
                <a:solidFill>
                  <a:srgbClr val="000000"/>
                </a:solidFill>
                <a:effectLst/>
                <a:latin typeface="Open Sans"/>
              </a:rPr>
              <a:t>ქვექსელი</a:t>
            </a:r>
            <a:r>
              <a:rPr lang="en-US" sz="1600" b="0" i="0" dirty="0">
                <a:solidFill>
                  <a:srgbClr val="000000"/>
                </a:solidFill>
                <a:effectLst/>
                <a:latin typeface="Open Sans"/>
              </a:rPr>
              <a:t> 2: (</a:t>
            </a:r>
            <a:r>
              <a:rPr lang="ka-GE" sz="1600" b="0" i="0" dirty="0">
                <a:solidFill>
                  <a:srgbClr val="000000"/>
                </a:solidFill>
                <a:effectLst/>
                <a:latin typeface="Open Sans"/>
              </a:rPr>
              <a:t>ზომა არის </a:t>
            </a:r>
            <a:r>
              <a:rPr lang="en-US" sz="1600" b="0" i="0" dirty="0">
                <a:solidFill>
                  <a:srgbClr val="000000"/>
                </a:solidFill>
                <a:effectLst/>
                <a:latin typeface="Open Sans"/>
              </a:rPr>
              <a:t>32)</a:t>
            </a:r>
          </a:p>
          <a:p>
            <a:pPr marL="742950" lvl="1" indent="-285750">
              <a:lnSpc>
                <a:spcPct val="200000"/>
              </a:lnSpc>
              <a:buFont typeface="Arial" panose="020B0604020202020204" pitchFamily="34" charset="0"/>
              <a:buChar char="•"/>
            </a:pPr>
            <a:r>
              <a:rPr lang="ka-GE" sz="1600" b="0" i="0" dirty="0">
                <a:solidFill>
                  <a:srgbClr val="000000"/>
                </a:solidFill>
                <a:effectLst/>
                <a:latin typeface="Open Sans"/>
              </a:rPr>
              <a:t>ქსელის მისამართი</a:t>
            </a:r>
            <a:r>
              <a:rPr lang="en-US" sz="1600" b="0" i="0" dirty="0">
                <a:solidFill>
                  <a:srgbClr val="000000"/>
                </a:solidFill>
                <a:effectLst/>
                <a:latin typeface="Open Sans"/>
              </a:rPr>
              <a:t>: 192.168.1.64</a:t>
            </a:r>
          </a:p>
          <a:p>
            <a:pPr>
              <a:lnSpc>
                <a:spcPct val="200000"/>
              </a:lnSpc>
              <a:buFont typeface="Arial" panose="020B0604020202020204" pitchFamily="34" charset="0"/>
              <a:buChar char="•"/>
            </a:pPr>
            <a:r>
              <a:rPr lang="ka-GE" sz="1600" b="0" i="0" dirty="0">
                <a:solidFill>
                  <a:srgbClr val="000000"/>
                </a:solidFill>
                <a:effectLst/>
                <a:latin typeface="Open Sans"/>
              </a:rPr>
              <a:t>ქვექსელი</a:t>
            </a:r>
            <a:r>
              <a:rPr lang="en-US" sz="1600" b="0" i="0" dirty="0">
                <a:solidFill>
                  <a:srgbClr val="000000"/>
                </a:solidFill>
                <a:effectLst/>
                <a:latin typeface="Open Sans"/>
              </a:rPr>
              <a:t> 3: (</a:t>
            </a:r>
            <a:r>
              <a:rPr lang="ka-GE" sz="1600" b="0" i="0" dirty="0">
                <a:solidFill>
                  <a:srgbClr val="000000"/>
                </a:solidFill>
                <a:effectLst/>
                <a:latin typeface="Open Sans"/>
              </a:rPr>
              <a:t>ზომა არის </a:t>
            </a:r>
            <a:r>
              <a:rPr lang="en-US" sz="1600" b="0" i="0" dirty="0">
                <a:solidFill>
                  <a:srgbClr val="000000"/>
                </a:solidFill>
                <a:effectLst/>
                <a:latin typeface="Open Sans"/>
              </a:rPr>
              <a:t>16)</a:t>
            </a:r>
          </a:p>
          <a:p>
            <a:pPr marL="742950" lvl="1" indent="-285750">
              <a:lnSpc>
                <a:spcPct val="200000"/>
              </a:lnSpc>
              <a:buFont typeface="Arial" panose="020B0604020202020204" pitchFamily="34" charset="0"/>
              <a:buChar char="•"/>
            </a:pPr>
            <a:r>
              <a:rPr lang="ka-GE" sz="1600" b="0" i="0" dirty="0">
                <a:solidFill>
                  <a:srgbClr val="000000"/>
                </a:solidFill>
                <a:effectLst/>
                <a:latin typeface="Open Sans"/>
              </a:rPr>
              <a:t>ქსელის მისამართი</a:t>
            </a:r>
            <a:r>
              <a:rPr lang="en-US" sz="1600" b="0" i="0" dirty="0">
                <a:solidFill>
                  <a:srgbClr val="000000"/>
                </a:solidFill>
                <a:effectLst/>
                <a:latin typeface="Open Sans"/>
              </a:rPr>
              <a:t>: 192.168.1.96</a:t>
            </a:r>
          </a:p>
          <a:p>
            <a:pPr>
              <a:lnSpc>
                <a:spcPct val="200000"/>
              </a:lnSpc>
              <a:buFont typeface="Arial" panose="020B0604020202020204" pitchFamily="34" charset="0"/>
              <a:buChar char="•"/>
            </a:pPr>
            <a:r>
              <a:rPr lang="ka-GE" sz="1600" b="0" i="0" dirty="0">
                <a:solidFill>
                  <a:srgbClr val="000000"/>
                </a:solidFill>
                <a:effectLst/>
                <a:latin typeface="Open Sans"/>
              </a:rPr>
              <a:t>ქვექსელი</a:t>
            </a:r>
            <a:r>
              <a:rPr lang="en-US" sz="1600" b="0" i="0" dirty="0">
                <a:solidFill>
                  <a:srgbClr val="000000"/>
                </a:solidFill>
                <a:effectLst/>
                <a:latin typeface="Open Sans"/>
              </a:rPr>
              <a:t> 4: (</a:t>
            </a:r>
            <a:r>
              <a:rPr lang="ka-GE" sz="1600" b="0" i="0" dirty="0">
                <a:solidFill>
                  <a:srgbClr val="000000"/>
                </a:solidFill>
                <a:effectLst/>
                <a:latin typeface="Open Sans"/>
              </a:rPr>
              <a:t>ზომა არის </a:t>
            </a:r>
            <a:r>
              <a:rPr lang="en-US" sz="1600" b="0" i="0" dirty="0">
                <a:solidFill>
                  <a:srgbClr val="000000"/>
                </a:solidFill>
                <a:effectLst/>
                <a:latin typeface="Open Sans"/>
              </a:rPr>
              <a:t>4)</a:t>
            </a:r>
          </a:p>
          <a:p>
            <a:pPr marL="742950" lvl="1" indent="-285750">
              <a:lnSpc>
                <a:spcPct val="200000"/>
              </a:lnSpc>
              <a:buFont typeface="Arial" panose="020B0604020202020204" pitchFamily="34" charset="0"/>
              <a:buChar char="•"/>
            </a:pPr>
            <a:r>
              <a:rPr lang="ka-GE" sz="1600" b="0" i="0" dirty="0">
                <a:solidFill>
                  <a:srgbClr val="000000"/>
                </a:solidFill>
                <a:effectLst/>
                <a:latin typeface="Open Sans"/>
              </a:rPr>
              <a:t>ქსელის მისამართი</a:t>
            </a:r>
            <a:r>
              <a:rPr lang="en-US" sz="1600" b="0" i="0" dirty="0">
                <a:solidFill>
                  <a:srgbClr val="000000"/>
                </a:solidFill>
                <a:effectLst/>
                <a:latin typeface="Open Sans"/>
              </a:rPr>
              <a:t>: 192.168.1.112</a:t>
            </a:r>
          </a:p>
          <a:p>
            <a:pPr>
              <a:lnSpc>
                <a:spcPct val="200000"/>
              </a:lnSpc>
              <a:buFont typeface="Arial" panose="020B0604020202020204" pitchFamily="34" charset="0"/>
              <a:buChar char="•"/>
            </a:pPr>
            <a:r>
              <a:rPr lang="ka-GE" sz="1600" b="0" i="0" dirty="0">
                <a:solidFill>
                  <a:srgbClr val="000000"/>
                </a:solidFill>
                <a:effectLst/>
                <a:latin typeface="Open Sans"/>
              </a:rPr>
              <a:t>ქვექსელი</a:t>
            </a:r>
            <a:r>
              <a:rPr lang="en-US" sz="1600" b="0" i="0" dirty="0">
                <a:solidFill>
                  <a:srgbClr val="000000"/>
                </a:solidFill>
                <a:effectLst/>
                <a:latin typeface="Open Sans"/>
              </a:rPr>
              <a:t> 5: (</a:t>
            </a:r>
            <a:r>
              <a:rPr lang="ka-GE" sz="1600" b="0" i="0" dirty="0">
                <a:solidFill>
                  <a:srgbClr val="000000"/>
                </a:solidFill>
                <a:effectLst/>
                <a:latin typeface="Open Sans"/>
              </a:rPr>
              <a:t>აქედან დაიწყება თავისუფალი სივრცე</a:t>
            </a:r>
            <a:r>
              <a:rPr lang="en-US" sz="1600" b="0" i="0" dirty="0">
                <a:solidFill>
                  <a:srgbClr val="000000"/>
                </a:solidFill>
                <a:effectLst/>
                <a:latin typeface="Open Sans"/>
              </a:rPr>
              <a:t>)</a:t>
            </a:r>
          </a:p>
          <a:p>
            <a:pPr marL="742950" lvl="1" indent="-285750">
              <a:lnSpc>
                <a:spcPct val="200000"/>
              </a:lnSpc>
              <a:buFont typeface="Arial" panose="020B0604020202020204" pitchFamily="34" charset="0"/>
              <a:buChar char="•"/>
            </a:pPr>
            <a:r>
              <a:rPr lang="ka-GE" sz="1600" b="0" i="0" dirty="0">
                <a:solidFill>
                  <a:srgbClr val="000000"/>
                </a:solidFill>
                <a:effectLst/>
                <a:latin typeface="Open Sans"/>
              </a:rPr>
              <a:t>ქსელის მისამართი</a:t>
            </a:r>
            <a:r>
              <a:rPr lang="en-US" sz="1600" b="0" i="0" dirty="0">
                <a:solidFill>
                  <a:srgbClr val="000000"/>
                </a:solidFill>
                <a:effectLst/>
                <a:latin typeface="Open Sans"/>
              </a:rPr>
              <a:t>: 192.168.1.116</a:t>
            </a:r>
          </a:p>
        </p:txBody>
      </p:sp>
    </p:spTree>
    <p:extLst>
      <p:ext uri="{BB962C8B-B14F-4D97-AF65-F5344CB8AC3E}">
        <p14:creationId xmlns:p14="http://schemas.microsoft.com/office/powerpoint/2010/main" val="104689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67FAE6-D5B7-416A-848D-FEF922A6C8D0}"/>
              </a:ext>
            </a:extLst>
          </p:cNvPr>
          <p:cNvSpPr/>
          <p:nvPr/>
        </p:nvSpPr>
        <p:spPr>
          <a:xfrm>
            <a:off x="548148" y="547960"/>
            <a:ext cx="11095703" cy="5586209"/>
          </a:xfrm>
          <a:prstGeom prst="rect">
            <a:avLst/>
          </a:prstGeom>
        </p:spPr>
        <p:txBody>
          <a:bodyPr wrap="square">
            <a:spAutoFit/>
          </a:bodyPr>
          <a:lstStyle/>
          <a:p>
            <a:pPr>
              <a:lnSpc>
                <a:spcPct val="150000"/>
              </a:lnSpc>
            </a:pPr>
            <a:r>
              <a:rPr lang="ka-GE" sz="2000" dirty="0"/>
              <a:t>სისტემური ადმინისტრატორი წყვეტს რამდენ ნაწილად და რა პორციით უნდა მოხდეს ქსელის დაყოფა ქვექსელად. მან უნდა იცოდეს რამდენი ქვექსელი არის საჭირო, ხოლო თითოულ ქვექსელში რამდენი ჰოსტი. ნებისმიერი კლასის ქსელი იყოფა ქვექსელად.</a:t>
            </a:r>
          </a:p>
          <a:p>
            <a:pPr>
              <a:lnSpc>
                <a:spcPct val="150000"/>
              </a:lnSpc>
            </a:pPr>
            <a:r>
              <a:rPr lang="ka-GE" sz="2000" b="1" dirty="0">
                <a:solidFill>
                  <a:srgbClr val="C00000"/>
                </a:solidFill>
              </a:rPr>
              <a:t>ქვექსელის მისამართი მოიცავს ქსელის პორციას პლიუს ქვექსელის და ჰოსტის ველი</a:t>
            </a:r>
            <a:r>
              <a:rPr lang="ka-GE" sz="2000" dirty="0"/>
              <a:t>. ქვექსელის და ჰოსტის ველები იქმნება მთლიანი ქსელის ორიგინალური ჰოსტის პორციიდან. ქვექსელად დაყოფის შესაძლებლობა ქსელის ადმინისტრატორს აძლევს საშუალებას უფრო ადვილად გადაწყვიტოს დამისამართების პრობლემა. </a:t>
            </a:r>
          </a:p>
          <a:p>
            <a:pPr>
              <a:lnSpc>
                <a:spcPct val="150000"/>
              </a:lnSpc>
            </a:pPr>
            <a:r>
              <a:rPr lang="ka-GE" sz="2000" dirty="0">
                <a:solidFill>
                  <a:srgbClr val="C00000"/>
                </a:solidFill>
              </a:rPr>
              <a:t>ქვექსელის შესაქმნელად, ქსელის ადმინისტრატორი იღებს ბიტებს ჰოსტის ველიდან და გადასცემს ქვექსელის ველს</a:t>
            </a:r>
            <a:r>
              <a:rPr lang="ka-GE" sz="2000" dirty="0"/>
              <a:t>. როდესაც იქმნება ქვექსელი და არ არის ნასესხები არცერთი ბიტი, მაშინ ფართომაუწყებლობითი მისამართი არის 255. მაქსიმალური ბიტების რაოდენობა რომელიც შეიძლება იქნას ნასესხები ჰოსტის ნაწილიდან შეიძლება იყოს ნებისმიერი, ოღონდ ბოლო ბაიტში უნდა დარჩეს 2 ბიტი ჰოსტისთვის. </a:t>
            </a:r>
          </a:p>
        </p:txBody>
      </p:sp>
    </p:spTree>
    <p:extLst>
      <p:ext uri="{BB962C8B-B14F-4D97-AF65-F5344CB8AC3E}">
        <p14:creationId xmlns:p14="http://schemas.microsoft.com/office/powerpoint/2010/main" val="424811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84C282-EE1B-453A-9326-604178BC55FB}"/>
              </a:ext>
            </a:extLst>
          </p:cNvPr>
          <p:cNvSpPr/>
          <p:nvPr/>
        </p:nvSpPr>
        <p:spPr>
          <a:xfrm>
            <a:off x="401782" y="155092"/>
            <a:ext cx="11623964" cy="6697346"/>
          </a:xfrm>
          <a:prstGeom prst="rect">
            <a:avLst/>
          </a:prstGeom>
        </p:spPr>
        <p:txBody>
          <a:bodyPr wrap="square">
            <a:spAutoFit/>
          </a:bodyPr>
          <a:lstStyle/>
          <a:p>
            <a:pPr>
              <a:lnSpc>
                <a:spcPct val="150000"/>
              </a:lnSpc>
            </a:pPr>
            <a:r>
              <a:rPr lang="ka-GE" dirty="0"/>
              <a:t>ქვექსელი 1: (ზომა 64)</a:t>
            </a:r>
          </a:p>
          <a:p>
            <a:pPr lvl="1">
              <a:lnSpc>
                <a:spcPct val="150000"/>
              </a:lnSpc>
            </a:pPr>
            <a:r>
              <a:rPr lang="en-US" dirty="0">
                <a:solidFill>
                  <a:srgbClr val="C00000"/>
                </a:solidFill>
              </a:rPr>
              <a:t>network address: 192.168.1.0</a:t>
            </a:r>
          </a:p>
          <a:p>
            <a:pPr lvl="1">
              <a:lnSpc>
                <a:spcPct val="150000"/>
              </a:lnSpc>
            </a:pPr>
            <a:r>
              <a:rPr lang="en-US" dirty="0">
                <a:solidFill>
                  <a:srgbClr val="C00000"/>
                </a:solidFill>
              </a:rPr>
              <a:t>first host: 192.168.1.1</a:t>
            </a:r>
          </a:p>
          <a:p>
            <a:pPr lvl="1">
              <a:lnSpc>
                <a:spcPct val="150000"/>
              </a:lnSpc>
            </a:pPr>
            <a:r>
              <a:rPr lang="en-US" dirty="0">
                <a:solidFill>
                  <a:srgbClr val="C00000"/>
                </a:solidFill>
              </a:rPr>
              <a:t>last host: 192.168.1.62</a:t>
            </a:r>
          </a:p>
          <a:p>
            <a:pPr lvl="1">
              <a:lnSpc>
                <a:spcPct val="150000"/>
              </a:lnSpc>
            </a:pPr>
            <a:r>
              <a:rPr lang="en-US" dirty="0">
                <a:solidFill>
                  <a:srgbClr val="C00000"/>
                </a:solidFill>
              </a:rPr>
              <a:t>broadcast address: 192.168.1.63</a:t>
            </a:r>
            <a:endParaRPr lang="ka-GE" dirty="0">
              <a:solidFill>
                <a:srgbClr val="C00000"/>
              </a:solidFill>
            </a:endParaRPr>
          </a:p>
          <a:p>
            <a:r>
              <a:rPr lang="ka-GE" dirty="0"/>
              <a:t>ქვექსელი</a:t>
            </a:r>
            <a:r>
              <a:rPr lang="en-US" dirty="0"/>
              <a:t> 2: (size of 32)</a:t>
            </a:r>
          </a:p>
          <a:p>
            <a:pPr lvl="1"/>
            <a:r>
              <a:rPr lang="en-US" dirty="0">
                <a:solidFill>
                  <a:srgbClr val="C00000"/>
                </a:solidFill>
              </a:rPr>
              <a:t>network address: 192.168.1.64</a:t>
            </a:r>
          </a:p>
          <a:p>
            <a:pPr lvl="1"/>
            <a:r>
              <a:rPr lang="en-US" dirty="0">
                <a:solidFill>
                  <a:srgbClr val="C00000"/>
                </a:solidFill>
              </a:rPr>
              <a:t>first host: 192.168.1.65</a:t>
            </a:r>
          </a:p>
          <a:p>
            <a:pPr lvl="1"/>
            <a:r>
              <a:rPr lang="en-US" dirty="0">
                <a:solidFill>
                  <a:srgbClr val="C00000"/>
                </a:solidFill>
              </a:rPr>
              <a:t>last host: 192.168.1.94</a:t>
            </a:r>
          </a:p>
          <a:p>
            <a:pPr lvl="1"/>
            <a:r>
              <a:rPr lang="en-US" dirty="0">
                <a:solidFill>
                  <a:srgbClr val="C00000"/>
                </a:solidFill>
              </a:rPr>
              <a:t>broadcast address: 192.168.1.95</a:t>
            </a:r>
          </a:p>
          <a:p>
            <a:r>
              <a:rPr lang="ka-GE" dirty="0"/>
              <a:t>ქვექსელი</a:t>
            </a:r>
            <a:r>
              <a:rPr lang="en-US" dirty="0"/>
              <a:t>3: (size of 16)</a:t>
            </a:r>
          </a:p>
          <a:p>
            <a:pPr lvl="1"/>
            <a:r>
              <a:rPr lang="en-US" dirty="0">
                <a:solidFill>
                  <a:srgbClr val="C00000"/>
                </a:solidFill>
              </a:rPr>
              <a:t>network address: 192.168.1.96</a:t>
            </a:r>
          </a:p>
          <a:p>
            <a:pPr lvl="1"/>
            <a:r>
              <a:rPr lang="en-US" dirty="0">
                <a:solidFill>
                  <a:srgbClr val="C00000"/>
                </a:solidFill>
              </a:rPr>
              <a:t>first host: 192.168.1.97</a:t>
            </a:r>
          </a:p>
          <a:p>
            <a:pPr lvl="1"/>
            <a:r>
              <a:rPr lang="en-US" dirty="0">
                <a:solidFill>
                  <a:srgbClr val="C00000"/>
                </a:solidFill>
              </a:rPr>
              <a:t>last host: 192.168.1.110</a:t>
            </a:r>
          </a:p>
          <a:p>
            <a:pPr lvl="1"/>
            <a:r>
              <a:rPr lang="en-US" dirty="0">
                <a:solidFill>
                  <a:srgbClr val="C00000"/>
                </a:solidFill>
              </a:rPr>
              <a:t>broadcast address: 192.168.1.111</a:t>
            </a:r>
          </a:p>
          <a:p>
            <a:r>
              <a:rPr lang="ka-GE" dirty="0"/>
              <a:t>ქვექსელი</a:t>
            </a:r>
            <a:r>
              <a:rPr lang="en-US" dirty="0"/>
              <a:t>4: (size of 4)</a:t>
            </a:r>
          </a:p>
          <a:p>
            <a:pPr lvl="1"/>
            <a:r>
              <a:rPr lang="en-US" dirty="0">
                <a:solidFill>
                  <a:srgbClr val="C00000"/>
                </a:solidFill>
              </a:rPr>
              <a:t>network address: 192.168.1.112</a:t>
            </a:r>
          </a:p>
          <a:p>
            <a:pPr lvl="1"/>
            <a:r>
              <a:rPr lang="en-US" dirty="0">
                <a:solidFill>
                  <a:srgbClr val="C00000"/>
                </a:solidFill>
              </a:rPr>
              <a:t>first host: 192.168.1.113</a:t>
            </a:r>
          </a:p>
          <a:p>
            <a:pPr lvl="1"/>
            <a:r>
              <a:rPr lang="en-US" dirty="0">
                <a:solidFill>
                  <a:srgbClr val="C00000"/>
                </a:solidFill>
              </a:rPr>
              <a:t>last host: 192.168.1.114</a:t>
            </a:r>
          </a:p>
          <a:p>
            <a:pPr lvl="1"/>
            <a:r>
              <a:rPr lang="en-US" dirty="0">
                <a:solidFill>
                  <a:srgbClr val="C00000"/>
                </a:solidFill>
              </a:rPr>
              <a:t>broadcast address: 192.168.1.115</a:t>
            </a:r>
          </a:p>
          <a:p>
            <a:pPr lvl="1">
              <a:lnSpc>
                <a:spcPct val="150000"/>
              </a:lnSpc>
            </a:pPr>
            <a:endParaRPr lang="en-US" dirty="0">
              <a:solidFill>
                <a:srgbClr val="C00000"/>
              </a:solidFill>
            </a:endParaRPr>
          </a:p>
        </p:txBody>
      </p:sp>
    </p:spTree>
    <p:extLst>
      <p:ext uri="{BB962C8B-B14F-4D97-AF65-F5344CB8AC3E}">
        <p14:creationId xmlns:p14="http://schemas.microsoft.com/office/powerpoint/2010/main" val="16843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03DA06-C224-4036-AE22-12626F7FDBE2}"/>
              </a:ext>
            </a:extLst>
          </p:cNvPr>
          <p:cNvSpPr/>
          <p:nvPr/>
        </p:nvSpPr>
        <p:spPr>
          <a:xfrm>
            <a:off x="803562" y="573367"/>
            <a:ext cx="10552695" cy="2128340"/>
          </a:xfrm>
          <a:prstGeom prst="rect">
            <a:avLst/>
          </a:prstGeom>
        </p:spPr>
        <p:txBody>
          <a:bodyPr wrap="square">
            <a:spAutoFit/>
          </a:bodyPr>
          <a:lstStyle/>
          <a:p>
            <a:pPr lvl="0">
              <a:lnSpc>
                <a:spcPct val="150000"/>
              </a:lnSpc>
            </a:pPr>
            <a:r>
              <a:rPr lang="ka-GE" sz="1800" dirty="0">
                <a:solidFill>
                  <a:schemeClr val="dk1"/>
                </a:solidFill>
              </a:rPr>
              <a:t>ჩვენ ვიცით, რომ პრივაიდერი გვაძლევს რაღაც ქსელის ზომას. </a:t>
            </a:r>
            <a:r>
              <a:rPr lang="ka-GE" sz="1800" dirty="0">
                <a:solidFill>
                  <a:srgbClr val="C00000"/>
                </a:solidFill>
              </a:rPr>
              <a:t>ბლოკს, რომლის შიგნითაც შეგვიძლია ჩავრთოთ ჰოსტები (კომპიუტერები). მათ თითოეულს ეძლევათ შიდა </a:t>
            </a:r>
            <a:r>
              <a:rPr lang="en-US" sz="1800" dirty="0">
                <a:solidFill>
                  <a:srgbClr val="C00000"/>
                </a:solidFill>
              </a:rPr>
              <a:t>IP </a:t>
            </a:r>
            <a:r>
              <a:rPr lang="ka-GE" sz="1800" dirty="0">
                <a:solidFill>
                  <a:srgbClr val="C00000"/>
                </a:solidFill>
              </a:rPr>
              <a:t>ლოკალურ ქსელში სამუშაოდა გარეთ, გლობალურ ქსელში გადიან ერთი უნიკალური გარე </a:t>
            </a:r>
            <a:r>
              <a:rPr lang="en-US" sz="1800" dirty="0">
                <a:solidFill>
                  <a:srgbClr val="C00000"/>
                </a:solidFill>
              </a:rPr>
              <a:t>IP-</a:t>
            </a:r>
            <a:r>
              <a:rPr lang="ka-GE" sz="1800" dirty="0">
                <a:solidFill>
                  <a:srgbClr val="C00000"/>
                </a:solidFill>
              </a:rPr>
              <a:t>თ</a:t>
            </a:r>
            <a:r>
              <a:rPr lang="ka-GE" sz="1800" dirty="0">
                <a:solidFill>
                  <a:schemeClr val="dk1"/>
                </a:solidFill>
              </a:rPr>
              <a:t>. </a:t>
            </a:r>
            <a:r>
              <a:rPr lang="ka-GE" sz="1800" dirty="0">
                <a:solidFill>
                  <a:srgbClr val="C00000"/>
                </a:solidFill>
              </a:rPr>
              <a:t>ეს განისაზღვრება ქსელის ნიღბით</a:t>
            </a:r>
            <a:r>
              <a:rPr lang="ka-GE" sz="1800" dirty="0">
                <a:solidFill>
                  <a:schemeClr val="dk1"/>
                </a:solidFill>
              </a:rPr>
              <a:t>, </a:t>
            </a:r>
            <a:r>
              <a:rPr lang="ka-GE" sz="1800" dirty="0">
                <a:solidFill>
                  <a:srgbClr val="C00000"/>
                </a:solidFill>
              </a:rPr>
              <a:t>ანუ ნიღაბი გვიჩვენებს, რამდენი ჰოსტის ჩართვა შეგვიძლია ჩვენს ქსელში, სწორედ ესაა </a:t>
            </a:r>
            <a:r>
              <a:rPr lang="en-US" sz="1800" b="1" dirty="0">
                <a:solidFill>
                  <a:srgbClr val="C00000"/>
                </a:solidFill>
              </a:rPr>
              <a:t>Classless Inter Domain Routing (CIDR).</a:t>
            </a:r>
            <a:r>
              <a:rPr lang="en-US" sz="1800" dirty="0">
                <a:solidFill>
                  <a:schemeClr val="dk1"/>
                </a:solidFill>
              </a:rPr>
              <a:t> </a:t>
            </a:r>
            <a:r>
              <a:rPr lang="en-US" sz="1800" dirty="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373197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9F1AA7-FFC9-4D6D-9785-6DC95FB2896F}"/>
              </a:ext>
            </a:extLst>
          </p:cNvPr>
          <p:cNvSpPr/>
          <p:nvPr/>
        </p:nvSpPr>
        <p:spPr>
          <a:xfrm>
            <a:off x="334295" y="297237"/>
            <a:ext cx="10712245" cy="1431226"/>
          </a:xfrm>
          <a:prstGeom prst="rect">
            <a:avLst/>
          </a:prstGeom>
        </p:spPr>
        <p:txBody>
          <a:bodyPr wrap="square">
            <a:spAutoFit/>
          </a:bodyPr>
          <a:lstStyle/>
          <a:p>
            <a:pPr>
              <a:lnSpc>
                <a:spcPct val="150000"/>
              </a:lnSpc>
            </a:pPr>
            <a:r>
              <a:rPr lang="ka-GE" sz="2000" dirty="0"/>
              <a:t>ქვექსელის სტრუქტურის შესაქმნელად, ჰოსტისთვის განკუთვნილი ბიტების ნაწილი უნდა გადაკეთდეს ქსელურ ბიტებად. ხშირად ამას ნასესხებ ბიტებს უწოდებენ. ბიტების სესხება უნდა მოხდეს ქსელის მისამართთან ყველაზე ახლოსმდგომი ჰოსტის ბიტებიდან. </a:t>
            </a:r>
          </a:p>
        </p:txBody>
      </p:sp>
      <p:sp>
        <p:nvSpPr>
          <p:cNvPr id="3" name="Rectangle 2">
            <a:extLst>
              <a:ext uri="{FF2B5EF4-FFF2-40B4-BE49-F238E27FC236}">
                <a16:creationId xmlns:a16="http://schemas.microsoft.com/office/drawing/2014/main" id="{955E9105-B88B-41B3-A9EC-19DD1CA4BE30}"/>
              </a:ext>
            </a:extLst>
          </p:cNvPr>
          <p:cNvSpPr/>
          <p:nvPr/>
        </p:nvSpPr>
        <p:spPr>
          <a:xfrm>
            <a:off x="142565" y="1728463"/>
            <a:ext cx="11095703" cy="4201215"/>
          </a:xfrm>
          <a:prstGeom prst="rect">
            <a:avLst/>
          </a:prstGeom>
        </p:spPr>
        <p:txBody>
          <a:bodyPr wrap="square">
            <a:spAutoFit/>
          </a:bodyPr>
          <a:lstStyle/>
          <a:p>
            <a:pPr>
              <a:lnSpc>
                <a:spcPct val="150000"/>
              </a:lnSpc>
            </a:pPr>
            <a:r>
              <a:rPr lang="ka-GE" sz="2000" dirty="0"/>
              <a:t>ქვექსელების ორგანიზება არის ქსელის შიდა ფუნქცია. ლოკალური ქსელი გარედან ჩანს როგორც ერთი მთლიანი ქსელი. ასეთი ხედვა ამცირებს ჩანაწერების რიცხვს მარშუტიზაციის ცხრილებში, რაც ნაკლებად ტვირთავს მარშუტიზატორს. ბიტების რაოდენობის არჩევა ქვექსელის ორგანიზების დროს დამოკიდებულია ჰოსტების რაოდენობაზე, რომელიც უნდა იყოს ქვექსელში. ბოლო ორი ბიტი ბოლო ოქტეტში არასოდეს უნდა იქნას გამოყენებული ქვექსელის შესაქმნელად მიუხედავად იმისა, თუ რომელი კლასის ქსელს ვყოფთ ქვექსელად. ბოლო ორი ბიტით იქმნება 4 მისამართი, აქედან პირველი არის ქსელის მისამართი, ბოლო კი ფართომაუწყებლობითი მისამართი. რჩება მხოლოდ ორი გამოყენებადი მისამართი ჰოსტებისთვის, რომელსაც ხშირად ორი მოწყობილობის დაკავშირებისას გამოიყენებენ.</a:t>
            </a:r>
          </a:p>
        </p:txBody>
      </p:sp>
    </p:spTree>
    <p:extLst>
      <p:ext uri="{BB962C8B-B14F-4D97-AF65-F5344CB8AC3E}">
        <p14:creationId xmlns:p14="http://schemas.microsoft.com/office/powerpoint/2010/main" val="328412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0002E-1C31-4231-B8C0-A0D8EDD9A84F}"/>
              </a:ext>
            </a:extLst>
          </p:cNvPr>
          <p:cNvSpPr/>
          <p:nvPr/>
        </p:nvSpPr>
        <p:spPr>
          <a:xfrm>
            <a:off x="644012" y="542177"/>
            <a:ext cx="10491019" cy="1297343"/>
          </a:xfrm>
          <a:prstGeom prst="rect">
            <a:avLst/>
          </a:prstGeom>
        </p:spPr>
        <p:txBody>
          <a:bodyPr wrap="square">
            <a:spAutoFit/>
          </a:bodyPr>
          <a:lstStyle/>
          <a:p>
            <a:pPr>
              <a:lnSpc>
                <a:spcPct val="150000"/>
              </a:lnSpc>
            </a:pPr>
            <a:r>
              <a:rPr lang="ka-GE" sz="1800" b="1" dirty="0">
                <a:solidFill>
                  <a:srgbClr val="C00000"/>
                </a:solidFill>
              </a:rPr>
              <a:t>ქვექსელის ნიღაბი გამოიყენება ქვექსელის შესაქმნელად. </a:t>
            </a:r>
            <a:r>
              <a:rPr lang="ka-GE" sz="1800" dirty="0"/>
              <a:t>ქვექსელის ნიღაბი აძლევს მარშუტიზატორს ინფორმაციას თუ რამდენი ბიტია ქსელის მისამართი და რამდენი ბიტია ჰოსტის მისამართი.</a:t>
            </a:r>
            <a:endParaRPr lang="ka-GE" sz="1800" b="1" dirty="0">
              <a:solidFill>
                <a:srgbClr val="C00000"/>
              </a:solidFill>
            </a:endParaRPr>
          </a:p>
        </p:txBody>
      </p:sp>
      <p:sp>
        <p:nvSpPr>
          <p:cNvPr id="3" name="Rectangle 2">
            <a:extLst>
              <a:ext uri="{FF2B5EF4-FFF2-40B4-BE49-F238E27FC236}">
                <a16:creationId xmlns:a16="http://schemas.microsoft.com/office/drawing/2014/main" id="{60EBF5FB-561A-4BFE-B9BB-2A10BFEC8E88}"/>
              </a:ext>
            </a:extLst>
          </p:cNvPr>
          <p:cNvSpPr/>
          <p:nvPr/>
        </p:nvSpPr>
        <p:spPr>
          <a:xfrm>
            <a:off x="997973" y="5536212"/>
            <a:ext cx="9159880" cy="461665"/>
          </a:xfrm>
          <a:prstGeom prst="rect">
            <a:avLst/>
          </a:prstGeom>
        </p:spPr>
        <p:txBody>
          <a:bodyPr wrap="none">
            <a:spAutoFit/>
          </a:bodyPr>
          <a:lstStyle/>
          <a:p>
            <a:r>
              <a:rPr lang="ka-GE" sz="2400" dirty="0">
                <a:solidFill>
                  <a:srgbClr val="C00000"/>
                </a:solidFill>
              </a:rPr>
              <a:t>ქვექსელების შესაქმნელად საჭიროა ქვექსელის ნიღაბის შეცვლა</a:t>
            </a:r>
          </a:p>
        </p:txBody>
      </p:sp>
      <p:sp>
        <p:nvSpPr>
          <p:cNvPr id="4" name="Rectangle 3">
            <a:extLst>
              <a:ext uri="{FF2B5EF4-FFF2-40B4-BE49-F238E27FC236}">
                <a16:creationId xmlns:a16="http://schemas.microsoft.com/office/drawing/2014/main" id="{335EFE74-8A3D-4798-AAE0-0646EB321091}"/>
              </a:ext>
            </a:extLst>
          </p:cNvPr>
          <p:cNvSpPr/>
          <p:nvPr/>
        </p:nvSpPr>
        <p:spPr>
          <a:xfrm>
            <a:off x="741438" y="1888550"/>
            <a:ext cx="9222658" cy="1431226"/>
          </a:xfrm>
          <a:prstGeom prst="rect">
            <a:avLst/>
          </a:prstGeom>
        </p:spPr>
        <p:txBody>
          <a:bodyPr wrap="square">
            <a:spAutoFit/>
          </a:bodyPr>
          <a:lstStyle/>
          <a:p>
            <a:pPr>
              <a:lnSpc>
                <a:spcPct val="150000"/>
              </a:lnSpc>
            </a:pPr>
            <a:r>
              <a:rPr lang="en-US" sz="2000" dirty="0"/>
              <a:t>A </a:t>
            </a:r>
            <a:r>
              <a:rPr lang="ka-GE" sz="2000" dirty="0"/>
              <a:t>კლასს შეესაბამება 255.0.0.0 ქვექსელის ნიღაბი; </a:t>
            </a:r>
            <a:endParaRPr lang="en-US" sz="2000" dirty="0"/>
          </a:p>
          <a:p>
            <a:pPr>
              <a:lnSpc>
                <a:spcPct val="150000"/>
              </a:lnSpc>
            </a:pPr>
            <a:r>
              <a:rPr lang="en-US" sz="2000" dirty="0"/>
              <a:t>B </a:t>
            </a:r>
            <a:r>
              <a:rPr lang="ka-GE" sz="2000" dirty="0"/>
              <a:t>კლასს 255.255.0.0;</a:t>
            </a:r>
            <a:endParaRPr lang="en-US" sz="2000" dirty="0"/>
          </a:p>
          <a:p>
            <a:pPr>
              <a:lnSpc>
                <a:spcPct val="150000"/>
              </a:lnSpc>
            </a:pPr>
            <a:r>
              <a:rPr lang="ka-GE" sz="2000" dirty="0"/>
              <a:t> ხოლო </a:t>
            </a:r>
            <a:r>
              <a:rPr lang="en-US" sz="2000" dirty="0"/>
              <a:t>C </a:t>
            </a:r>
            <a:r>
              <a:rPr lang="ka-GE" sz="2000" dirty="0"/>
              <a:t>კლასს - 255.255.255.0</a:t>
            </a:r>
          </a:p>
        </p:txBody>
      </p:sp>
      <p:sp>
        <p:nvSpPr>
          <p:cNvPr id="5" name="Rectangle 4">
            <a:extLst>
              <a:ext uri="{FF2B5EF4-FFF2-40B4-BE49-F238E27FC236}">
                <a16:creationId xmlns:a16="http://schemas.microsoft.com/office/drawing/2014/main" id="{C8CC9FF9-421E-448D-9701-D21F81141A14}"/>
              </a:ext>
            </a:extLst>
          </p:cNvPr>
          <p:cNvSpPr/>
          <p:nvPr/>
        </p:nvSpPr>
        <p:spPr>
          <a:xfrm>
            <a:off x="741438" y="3458498"/>
            <a:ext cx="9222658" cy="2246769"/>
          </a:xfrm>
          <a:prstGeom prst="rect">
            <a:avLst/>
          </a:prstGeom>
        </p:spPr>
        <p:txBody>
          <a:bodyPr wrap="square">
            <a:spAutoFit/>
          </a:bodyPr>
          <a:lstStyle/>
          <a:p>
            <a:r>
              <a:rPr lang="ka-GE" sz="2000" dirty="0"/>
              <a:t>მაგალითად</a:t>
            </a:r>
          </a:p>
          <a:p>
            <a:r>
              <a:rPr lang="en-US" sz="2000" dirty="0"/>
              <a:t>IP 10.0.2.15                     S\M 255.0.0.0 </a:t>
            </a:r>
          </a:p>
          <a:p>
            <a:endParaRPr lang="en-US" sz="2000" dirty="0"/>
          </a:p>
          <a:p>
            <a:r>
              <a:rPr lang="en-US" sz="2000" dirty="0"/>
              <a:t> IP 147.15.20.8                S\M 255.255.0.0 </a:t>
            </a:r>
          </a:p>
          <a:p>
            <a:endParaRPr lang="en-US" sz="2000" dirty="0"/>
          </a:p>
          <a:p>
            <a:r>
              <a:rPr lang="en-US" sz="2000" dirty="0"/>
              <a:t>IP 192.168.14.16             S\M 255.255.255.0</a:t>
            </a:r>
            <a:endParaRPr lang="ka-GE" sz="2000" dirty="0"/>
          </a:p>
          <a:p>
            <a:r>
              <a:rPr lang="en-US" sz="2000" dirty="0"/>
              <a:t> </a:t>
            </a:r>
          </a:p>
        </p:txBody>
      </p:sp>
    </p:spTree>
    <p:extLst>
      <p:ext uri="{BB962C8B-B14F-4D97-AF65-F5344CB8AC3E}">
        <p14:creationId xmlns:p14="http://schemas.microsoft.com/office/powerpoint/2010/main" val="365606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E99E-8D82-4112-887D-0D810AC9FFE4}"/>
              </a:ext>
            </a:extLst>
          </p:cNvPr>
          <p:cNvSpPr>
            <a:spLocks noGrp="1"/>
          </p:cNvSpPr>
          <p:nvPr>
            <p:ph type="title"/>
          </p:nvPr>
        </p:nvSpPr>
        <p:spPr>
          <a:xfrm>
            <a:off x="838200" y="291385"/>
            <a:ext cx="10515600" cy="976978"/>
          </a:xfrm>
        </p:spPr>
        <p:txBody>
          <a:bodyPr>
            <a:normAutofit/>
          </a:bodyPr>
          <a:lstStyle/>
          <a:p>
            <a:pPr algn="ctr"/>
            <a:r>
              <a:rPr lang="en-US" sz="2400" dirty="0">
                <a:solidFill>
                  <a:srgbClr val="C00000"/>
                </a:solidFill>
              </a:rPr>
              <a:t>C</a:t>
            </a:r>
            <a:r>
              <a:rPr lang="en-US" sz="2400" b="1" dirty="0">
                <a:solidFill>
                  <a:srgbClr val="C00000"/>
                </a:solidFill>
              </a:rPr>
              <a:t> </a:t>
            </a:r>
            <a:r>
              <a:rPr lang="ka-GE" sz="2400" b="1" dirty="0">
                <a:solidFill>
                  <a:srgbClr val="C00000"/>
                </a:solidFill>
              </a:rPr>
              <a:t>კლასის  ქსელის დაყოფა ქვექსელებად</a:t>
            </a:r>
          </a:p>
        </p:txBody>
      </p:sp>
      <p:sp>
        <p:nvSpPr>
          <p:cNvPr id="3" name="Text Placeholder 2">
            <a:extLst>
              <a:ext uri="{FF2B5EF4-FFF2-40B4-BE49-F238E27FC236}">
                <a16:creationId xmlns:a16="http://schemas.microsoft.com/office/drawing/2014/main" id="{735F7202-4117-4EE8-A96A-287D3047A36D}"/>
              </a:ext>
            </a:extLst>
          </p:cNvPr>
          <p:cNvSpPr>
            <a:spLocks noGrp="1"/>
          </p:cNvSpPr>
          <p:nvPr>
            <p:ph type="body" idx="1"/>
          </p:nvPr>
        </p:nvSpPr>
        <p:spPr>
          <a:xfrm>
            <a:off x="545690" y="1268363"/>
            <a:ext cx="10958052" cy="4527753"/>
          </a:xfrm>
        </p:spPr>
        <p:txBody>
          <a:bodyPr>
            <a:noAutofit/>
          </a:bodyPr>
          <a:lstStyle/>
          <a:p>
            <a:pPr marL="114300" indent="0">
              <a:lnSpc>
                <a:spcPct val="150000"/>
              </a:lnSpc>
              <a:buNone/>
            </a:pPr>
            <a:r>
              <a:rPr lang="en-US" sz="2000" dirty="0">
                <a:latin typeface="Sylfaen" panose="010A0502050306030303" pitchFamily="18" charset="0"/>
              </a:rPr>
              <a:t>C </a:t>
            </a:r>
            <a:r>
              <a:rPr lang="ka-GE" sz="2000" dirty="0">
                <a:latin typeface="Sylfaen" panose="010A0502050306030303" pitchFamily="18" charset="0"/>
              </a:rPr>
              <a:t>კლასის ჰოსტების დასამისამართებლად  ხელმისაწვდომია მხოლოდ 8 ბიტი, მისი შესაბამისი ნიღაბი არის </a:t>
            </a:r>
          </a:p>
          <a:p>
            <a:pPr marL="114300" indent="0">
              <a:lnSpc>
                <a:spcPct val="150000"/>
              </a:lnSpc>
              <a:buNone/>
            </a:pPr>
            <a:r>
              <a:rPr lang="ka-GE" sz="2000" dirty="0">
                <a:latin typeface="Sylfaen" panose="010A0502050306030303" pitchFamily="18" charset="0"/>
              </a:rPr>
              <a:t>11111111.11111111.11111111.</a:t>
            </a:r>
            <a:r>
              <a:rPr lang="ka-GE" sz="2000" b="1" dirty="0">
                <a:solidFill>
                  <a:schemeClr val="tx1"/>
                </a:solidFill>
                <a:latin typeface="Sylfaen" panose="010A0502050306030303" pitchFamily="18" charset="0"/>
              </a:rPr>
              <a:t>00</a:t>
            </a:r>
            <a:r>
              <a:rPr lang="ka-GE" sz="2000" dirty="0">
                <a:latin typeface="Sylfaen" panose="010A0502050306030303" pitchFamily="18" charset="0"/>
              </a:rPr>
              <a:t>000000</a:t>
            </a:r>
          </a:p>
          <a:p>
            <a:pPr marL="114300" indent="0">
              <a:lnSpc>
                <a:spcPct val="150000"/>
              </a:lnSpc>
              <a:buNone/>
            </a:pPr>
            <a:r>
              <a:rPr lang="ka-GE" sz="2000" dirty="0">
                <a:latin typeface="Sylfaen" panose="010A0502050306030303" pitchFamily="18" charset="0"/>
              </a:rPr>
              <a:t>ნიღაბში 1-ები გვიჩვენებს ქსელის მისამართს, 0-ები გვიჩვენებს, რამდენი ჰოსტის ჩართვა შეგვიძლია ჩვენს ქსელში.</a:t>
            </a:r>
          </a:p>
          <a:p>
            <a:pPr marL="114300" indent="0">
              <a:lnSpc>
                <a:spcPct val="150000"/>
              </a:lnSpc>
              <a:buNone/>
            </a:pPr>
            <a:r>
              <a:rPr lang="ka-GE" sz="2000" dirty="0">
                <a:latin typeface="Sylfaen" panose="010A0502050306030303" pitchFamily="18" charset="0"/>
              </a:rPr>
              <a:t>შევცვალოთ ნიღაბში 11111111.11111111.11111111.</a:t>
            </a:r>
            <a:r>
              <a:rPr lang="ka-GE" sz="2000" b="1" dirty="0">
                <a:solidFill>
                  <a:srgbClr val="C00000"/>
                </a:solidFill>
                <a:latin typeface="Sylfaen" panose="010A0502050306030303" pitchFamily="18" charset="0"/>
              </a:rPr>
              <a:t>0</a:t>
            </a:r>
            <a:r>
              <a:rPr lang="ka-GE" sz="2000" b="1" dirty="0">
                <a:solidFill>
                  <a:schemeClr val="tx1"/>
                </a:solidFill>
                <a:latin typeface="Sylfaen" panose="010A0502050306030303" pitchFamily="18" charset="0"/>
              </a:rPr>
              <a:t>0</a:t>
            </a:r>
            <a:r>
              <a:rPr lang="ka-GE" sz="2000" dirty="0">
                <a:latin typeface="Sylfaen" panose="010A0502050306030303" pitchFamily="18" charset="0"/>
              </a:rPr>
              <a:t>000000 1-ით, ეს ნიშნავს, რომ გაიზრდება ქსელების რაოდენობა, ჰოსტების რაოდენობა კი შემცირდება.</a:t>
            </a:r>
          </a:p>
          <a:p>
            <a:pPr marL="114300" indent="0">
              <a:lnSpc>
                <a:spcPct val="150000"/>
              </a:lnSpc>
              <a:buNone/>
            </a:pPr>
            <a:r>
              <a:rPr lang="ka-GE" sz="2000" dirty="0">
                <a:latin typeface="Sylfaen" panose="010A0502050306030303" pitchFamily="18" charset="0"/>
              </a:rPr>
              <a:t>განვიხილოთ მაგალითები:</a:t>
            </a:r>
          </a:p>
          <a:p>
            <a:pPr marL="114300" indent="0">
              <a:lnSpc>
                <a:spcPct val="150000"/>
              </a:lnSpc>
              <a:buNone/>
            </a:pPr>
            <a:endParaRPr lang="ka-GE" sz="2000" dirty="0">
              <a:latin typeface="Sylfaen" panose="010A0502050306030303" pitchFamily="18" charset="0"/>
            </a:endParaRPr>
          </a:p>
        </p:txBody>
      </p:sp>
    </p:spTree>
    <p:extLst>
      <p:ext uri="{BB962C8B-B14F-4D97-AF65-F5344CB8AC3E}">
        <p14:creationId xmlns:p14="http://schemas.microsoft.com/office/powerpoint/2010/main" val="408301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body" idx="1"/>
          </p:nvPr>
        </p:nvSpPr>
        <p:spPr>
          <a:xfrm>
            <a:off x="103238" y="0"/>
            <a:ext cx="11985523" cy="7786707"/>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chemeClr val="dk1"/>
              </a:buClr>
              <a:buSzPts val="2400"/>
              <a:buNone/>
            </a:pPr>
            <a:r>
              <a:rPr lang="ka-GE" sz="2000" dirty="0">
                <a:latin typeface="+mj-lt"/>
              </a:rPr>
              <a:t>გვაქვს C კლასის                 192.168.14.0   ქსელი,</a:t>
            </a:r>
            <a:endParaRPr sz="2000" dirty="0">
              <a:latin typeface="+mj-lt"/>
            </a:endParaRPr>
          </a:p>
          <a:p>
            <a:pPr marL="0" lvl="0" indent="0" algn="l" rtl="0">
              <a:lnSpc>
                <a:spcPct val="100000"/>
              </a:lnSpc>
              <a:spcBef>
                <a:spcPts val="1000"/>
              </a:spcBef>
              <a:spcAft>
                <a:spcPts val="0"/>
              </a:spcAft>
              <a:buClr>
                <a:schemeClr val="dk1"/>
              </a:buClr>
              <a:buSzPts val="2400"/>
              <a:buNone/>
            </a:pPr>
            <a:r>
              <a:rPr lang="ka-GE" sz="2000" dirty="0">
                <a:latin typeface="+mj-lt"/>
              </a:rPr>
              <a:t> მისი ნიღაბი (მასკა) არის 255.255.255.0 </a:t>
            </a:r>
            <a:endParaRPr sz="2000" dirty="0">
              <a:latin typeface="+mj-lt"/>
            </a:endParaRPr>
          </a:p>
          <a:p>
            <a:pPr marL="0" lvl="0" indent="0" algn="l" rtl="0">
              <a:lnSpc>
                <a:spcPct val="100000"/>
              </a:lnSpc>
              <a:spcBef>
                <a:spcPts val="1000"/>
              </a:spcBef>
              <a:spcAft>
                <a:spcPts val="0"/>
              </a:spcAft>
              <a:buClr>
                <a:schemeClr val="dk1"/>
              </a:buClr>
              <a:buSzPts val="2400"/>
              <a:buNone/>
            </a:pPr>
            <a:r>
              <a:rPr lang="ka-GE" sz="2000" dirty="0">
                <a:latin typeface="+mj-lt"/>
              </a:rPr>
              <a:t>  </a:t>
            </a:r>
            <a:r>
              <a:rPr lang="ka-GE" sz="2000" b="1" dirty="0">
                <a:latin typeface="+mj-lt"/>
              </a:rPr>
              <a:t>ქსელს ეკუთვნის 24 ბიტი და კვანძს (ჰოსტს) 8 ბიტი </a:t>
            </a:r>
            <a:endParaRPr sz="2000" b="1" dirty="0">
              <a:latin typeface="+mj-lt"/>
            </a:endParaRPr>
          </a:p>
          <a:p>
            <a:pPr marL="0" lvl="0" indent="0" algn="l" rtl="0">
              <a:lnSpc>
                <a:spcPct val="100000"/>
              </a:lnSpc>
              <a:spcBef>
                <a:spcPts val="1000"/>
              </a:spcBef>
              <a:spcAft>
                <a:spcPts val="0"/>
              </a:spcAft>
              <a:buClr>
                <a:srgbClr val="FF0000"/>
              </a:buClr>
              <a:buSzPts val="2400"/>
              <a:buNone/>
            </a:pPr>
            <a:r>
              <a:rPr lang="ka-GE" sz="2000" b="1" dirty="0">
                <a:solidFill>
                  <a:srgbClr val="FF0000"/>
                </a:solidFill>
                <a:latin typeface="+mj-lt"/>
              </a:rPr>
              <a:t>ნიღაბში ჰოსტის 2 ბიტი შევცვლით ქსელის ბიტით(ერთიანებით) მივიღ</a:t>
            </a:r>
            <a:r>
              <a:rPr lang="ka-GE" sz="2000" dirty="0">
                <a:latin typeface="+mj-lt"/>
              </a:rPr>
              <a:t>ებთ: </a:t>
            </a:r>
            <a:endParaRPr sz="2000" dirty="0">
              <a:latin typeface="+mj-lt"/>
            </a:endParaRPr>
          </a:p>
          <a:p>
            <a:pPr marL="0" lvl="0" indent="0" algn="l" rtl="0">
              <a:lnSpc>
                <a:spcPct val="100000"/>
              </a:lnSpc>
              <a:spcBef>
                <a:spcPts val="1000"/>
              </a:spcBef>
              <a:spcAft>
                <a:spcPts val="0"/>
              </a:spcAft>
              <a:buClr>
                <a:schemeClr val="dk1"/>
              </a:buClr>
              <a:buSzPts val="2400"/>
              <a:buNone/>
            </a:pPr>
            <a:r>
              <a:rPr lang="ka-GE" sz="2000" dirty="0">
                <a:latin typeface="+mj-lt"/>
              </a:rPr>
              <a:t>გვქონდა 2-ში - 11111111.11111111.11111111.</a:t>
            </a:r>
            <a:r>
              <a:rPr lang="ka-GE" sz="2000" b="1" dirty="0">
                <a:solidFill>
                  <a:srgbClr val="C00000"/>
                </a:solidFill>
                <a:latin typeface="+mj-lt"/>
              </a:rPr>
              <a:t>0</a:t>
            </a:r>
            <a:r>
              <a:rPr lang="ka-GE" sz="2000" b="1" dirty="0">
                <a:solidFill>
                  <a:srgbClr val="FF0000"/>
                </a:solidFill>
                <a:latin typeface="+mj-lt"/>
              </a:rPr>
              <a:t>0</a:t>
            </a:r>
            <a:r>
              <a:rPr lang="ka-GE" sz="2000" dirty="0">
                <a:latin typeface="+mj-lt"/>
              </a:rPr>
              <a:t>000000</a:t>
            </a:r>
            <a:endParaRPr sz="2000" dirty="0">
              <a:latin typeface="+mj-lt"/>
            </a:endParaRPr>
          </a:p>
          <a:p>
            <a:pPr marL="0" lvl="0" indent="0" algn="l" rtl="0">
              <a:lnSpc>
                <a:spcPct val="100000"/>
              </a:lnSpc>
              <a:spcBef>
                <a:spcPts val="1000"/>
              </a:spcBef>
              <a:spcAft>
                <a:spcPts val="0"/>
              </a:spcAft>
              <a:buClr>
                <a:schemeClr val="dk1"/>
              </a:buClr>
              <a:buSzPts val="2400"/>
              <a:buNone/>
            </a:pPr>
            <a:r>
              <a:rPr lang="ka-GE" sz="2000" dirty="0">
                <a:latin typeface="+mj-lt"/>
              </a:rPr>
              <a:t> 10-ში                   255.255.255.0 </a:t>
            </a:r>
            <a:endParaRPr sz="2000" dirty="0">
              <a:latin typeface="+mj-lt"/>
            </a:endParaRPr>
          </a:p>
          <a:p>
            <a:pPr marL="0" lvl="0" indent="0" algn="l" rtl="0">
              <a:lnSpc>
                <a:spcPct val="100000"/>
              </a:lnSpc>
              <a:spcBef>
                <a:spcPts val="1000"/>
              </a:spcBef>
              <a:spcAft>
                <a:spcPts val="0"/>
              </a:spcAft>
              <a:buClr>
                <a:schemeClr val="dk1"/>
              </a:buClr>
              <a:buSzPts val="2400"/>
              <a:buNone/>
            </a:pPr>
            <a:r>
              <a:rPr lang="ka-GE" sz="2000" dirty="0">
                <a:latin typeface="+mj-lt"/>
              </a:rPr>
              <a:t>მივიღეთ 2-ში -    11111111.11111111.11111111.</a:t>
            </a:r>
            <a:r>
              <a:rPr lang="ka-GE" sz="2000" dirty="0">
                <a:solidFill>
                  <a:srgbClr val="FF0000"/>
                </a:solidFill>
                <a:latin typeface="+mj-lt"/>
              </a:rPr>
              <a:t>11</a:t>
            </a:r>
            <a:r>
              <a:rPr lang="ka-GE" sz="2000" dirty="0">
                <a:latin typeface="+mj-lt"/>
              </a:rPr>
              <a:t>000000 </a:t>
            </a:r>
            <a:endParaRPr sz="2000" dirty="0">
              <a:latin typeface="+mj-lt"/>
            </a:endParaRPr>
          </a:p>
          <a:p>
            <a:pPr marL="0" lvl="0" indent="0" algn="l" rtl="0">
              <a:lnSpc>
                <a:spcPct val="100000"/>
              </a:lnSpc>
              <a:spcBef>
                <a:spcPts val="1000"/>
              </a:spcBef>
              <a:spcAft>
                <a:spcPts val="0"/>
              </a:spcAft>
              <a:buClr>
                <a:schemeClr val="dk1"/>
              </a:buClr>
              <a:buSzPts val="2400"/>
              <a:buNone/>
            </a:pPr>
            <a:r>
              <a:rPr lang="ka-GE" sz="2000" dirty="0">
                <a:latin typeface="+mj-lt"/>
              </a:rPr>
              <a:t>10-ში           255.255.255.192</a:t>
            </a:r>
            <a:endParaRPr sz="2000" dirty="0">
              <a:latin typeface="+mj-lt"/>
            </a:endParaRPr>
          </a:p>
          <a:p>
            <a:pPr marL="0" lvl="0" indent="0" algn="l" rtl="0">
              <a:lnSpc>
                <a:spcPct val="100000"/>
              </a:lnSpc>
              <a:spcBef>
                <a:spcPts val="1000"/>
              </a:spcBef>
              <a:spcAft>
                <a:spcPts val="0"/>
              </a:spcAft>
              <a:buClr>
                <a:schemeClr val="dk1"/>
              </a:buClr>
              <a:buSzPts val="2400"/>
              <a:buNone/>
            </a:pPr>
            <a:r>
              <a:rPr lang="ka-GE" sz="2000" dirty="0">
                <a:latin typeface="+mj-lt"/>
              </a:rPr>
              <a:t>აქედან ქსელის მისამართი განისაზღვრება 26 ბიტით და კვანძის 6 </a:t>
            </a:r>
            <a:endParaRPr sz="2000" dirty="0">
              <a:latin typeface="+mj-lt"/>
            </a:endParaRPr>
          </a:p>
          <a:p>
            <a:pPr marL="0" lvl="0" indent="0" algn="l" rtl="0">
              <a:lnSpc>
                <a:spcPct val="100000"/>
              </a:lnSpc>
              <a:spcBef>
                <a:spcPts val="1000"/>
              </a:spcBef>
              <a:spcAft>
                <a:spcPts val="0"/>
              </a:spcAft>
              <a:buClr>
                <a:schemeClr val="dk1"/>
              </a:buClr>
              <a:buSzPts val="2400"/>
              <a:buNone/>
            </a:pPr>
            <a:r>
              <a:rPr lang="ka-GE" sz="2000" dirty="0">
                <a:latin typeface="+mj-lt"/>
              </a:rPr>
              <a:t>მივიღეთ 4 ქვექსელი რადგან</a:t>
            </a:r>
            <a:endParaRPr sz="2000" dirty="0">
              <a:latin typeface="+mj-lt"/>
            </a:endParaRPr>
          </a:p>
          <a:p>
            <a:pPr marL="0" lvl="0" indent="0" algn="l" rtl="0">
              <a:lnSpc>
                <a:spcPct val="100000"/>
              </a:lnSpc>
              <a:spcBef>
                <a:spcPts val="1000"/>
              </a:spcBef>
              <a:spcAft>
                <a:spcPts val="0"/>
              </a:spcAft>
              <a:buClr>
                <a:schemeClr val="dk1"/>
              </a:buClr>
              <a:buSzPts val="2400"/>
              <a:buNone/>
            </a:pPr>
            <a:r>
              <a:rPr lang="ka-GE" sz="2000" dirty="0">
                <a:latin typeface="+mj-lt"/>
              </a:rPr>
              <a:t>2</a:t>
            </a:r>
            <a:r>
              <a:rPr lang="ka-GE" sz="2000" baseline="30000" dirty="0">
                <a:latin typeface="+mj-lt"/>
              </a:rPr>
              <a:t>2</a:t>
            </a:r>
            <a:r>
              <a:rPr lang="ka-GE" sz="2000" dirty="0">
                <a:latin typeface="+mj-lt"/>
              </a:rPr>
              <a:t>=4   და 2</a:t>
            </a:r>
            <a:r>
              <a:rPr lang="ka-GE" sz="2000" baseline="30000" dirty="0">
                <a:latin typeface="+mj-lt"/>
              </a:rPr>
              <a:t>6</a:t>
            </a:r>
            <a:r>
              <a:rPr lang="ka-GE" sz="2000" dirty="0">
                <a:latin typeface="+mj-lt"/>
              </a:rPr>
              <a:t>= 64 ქსელი 2 ( ციფრი 2 განსაზღვრავს ქსელის ბიტების ანუ 1-ების  რაოდენობას მეოთხე ოქტეტში, ხოლო 6 - 0-იანების რაოდენობას მეოთხე ოქტეტში</a:t>
            </a:r>
          </a:p>
          <a:p>
            <a:pPr marL="0" lvl="0" indent="0">
              <a:lnSpc>
                <a:spcPct val="150000"/>
              </a:lnSpc>
              <a:spcBef>
                <a:spcPts val="0"/>
              </a:spcBef>
              <a:buNone/>
            </a:pPr>
            <a:r>
              <a:rPr lang="ka-GE" sz="2000" dirty="0">
                <a:latin typeface="+mj-lt"/>
              </a:rPr>
              <a:t> მივიღეთ ქვექსელი ნიღაბით,255.255.255.192</a:t>
            </a:r>
          </a:p>
          <a:p>
            <a:pPr marL="0" lvl="0" indent="0">
              <a:lnSpc>
                <a:spcPct val="150000"/>
              </a:lnSpc>
              <a:spcBef>
                <a:spcPts val="0"/>
              </a:spcBef>
              <a:buNone/>
            </a:pPr>
            <a:r>
              <a:rPr lang="ka-GE" sz="2000" dirty="0">
                <a:latin typeface="+mj-lt"/>
              </a:rPr>
              <a:t>ქსელების დიაპაზონი კი 192.168.14.0-63</a:t>
            </a:r>
          </a:p>
          <a:p>
            <a:pPr marL="0" lvl="0" indent="0">
              <a:lnSpc>
                <a:spcPct val="150000"/>
              </a:lnSpc>
              <a:spcBef>
                <a:spcPts val="0"/>
              </a:spcBef>
              <a:buNone/>
            </a:pPr>
            <a:r>
              <a:rPr lang="en-US" sz="2000" dirty="0">
                <a:latin typeface="+mj-lt"/>
              </a:rPr>
              <a:t>192.168.14.64-127</a:t>
            </a:r>
            <a:endParaRPr lang="ka-GE" sz="2000" dirty="0">
              <a:latin typeface="+mj-lt"/>
            </a:endParaRPr>
          </a:p>
          <a:p>
            <a:pPr marL="0" lvl="0" indent="0">
              <a:lnSpc>
                <a:spcPct val="150000"/>
              </a:lnSpc>
              <a:spcBef>
                <a:spcPts val="0"/>
              </a:spcBef>
              <a:buNone/>
            </a:pPr>
            <a:r>
              <a:rPr lang="en-US" sz="2000" dirty="0">
                <a:latin typeface="+mj-lt"/>
              </a:rPr>
              <a:t>192.168.14.128-191 </a:t>
            </a:r>
            <a:r>
              <a:rPr lang="ka-GE" sz="2000" dirty="0">
                <a:latin typeface="+mj-lt"/>
              </a:rPr>
              <a:t>და 192.168.14.192-255</a:t>
            </a:r>
          </a:p>
          <a:p>
            <a:pPr marL="0" indent="0">
              <a:lnSpc>
                <a:spcPct val="100000"/>
              </a:lnSpc>
              <a:buSzPts val="2400"/>
              <a:buNone/>
            </a:pPr>
            <a:endParaRPr lang="ka-GE" sz="2000" dirty="0">
              <a:latin typeface="+mj-lt"/>
            </a:endParaRPr>
          </a:p>
          <a:p>
            <a:pPr marL="0" lvl="0" indent="0" algn="l" rtl="0">
              <a:lnSpc>
                <a:spcPct val="100000"/>
              </a:lnSpc>
              <a:spcBef>
                <a:spcPts val="1000"/>
              </a:spcBef>
              <a:spcAft>
                <a:spcPts val="0"/>
              </a:spcAft>
              <a:buClr>
                <a:schemeClr val="dk1"/>
              </a:buClr>
              <a:buSzPts val="2400"/>
              <a:buNone/>
            </a:pPr>
            <a:endParaRPr sz="20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1525921" y="0"/>
            <a:ext cx="9140158" cy="195566"/>
          </a:xfrm>
          <a:prstGeom prst="rect">
            <a:avLst/>
          </a:prstGeom>
          <a:blipFill>
            <a:blip r:embed="rId2" cstate="print"/>
            <a:stretch>
              <a:fillRect/>
            </a:stretch>
          </a:blipFill>
        </p:spPr>
        <p:txBody>
          <a:bodyPr wrap="square" lIns="0" tIns="0" rIns="0" bIns="0" rtlCol="0">
            <a:spAutoFit/>
          </a:bodyPr>
          <a:lstStyle/>
          <a:p>
            <a:endParaRPr sz="1271"/>
          </a:p>
        </p:txBody>
      </p:sp>
      <p:sp>
        <p:nvSpPr>
          <p:cNvPr id="3" name="object 3"/>
          <p:cNvSpPr txBox="1"/>
          <p:nvPr/>
        </p:nvSpPr>
        <p:spPr>
          <a:xfrm>
            <a:off x="6314073" y="196336"/>
            <a:ext cx="4414775" cy="475708"/>
          </a:xfrm>
          <a:prstGeom prst="rect">
            <a:avLst/>
          </a:prstGeom>
        </p:spPr>
        <p:txBody>
          <a:bodyPr vert="horz" wrap="square" lIns="0" tIns="0" rIns="0" bIns="0" rtlCol="0">
            <a:spAutoFit/>
          </a:bodyPr>
          <a:lstStyle/>
          <a:p>
            <a:pPr>
              <a:lnSpc>
                <a:spcPts val="3895"/>
              </a:lnSpc>
            </a:pPr>
            <a:r>
              <a:rPr lang="ka-GE" sz="2904" dirty="0">
                <a:solidFill>
                  <a:srgbClr val="0087A5"/>
                </a:solidFill>
                <a:latin typeface="Arial Unicode MS"/>
                <a:cs typeface="Arial Unicode MS"/>
              </a:rPr>
              <a:t>ქვესელების ფორმირება</a:t>
            </a:r>
          </a:p>
        </p:txBody>
      </p:sp>
      <p:sp>
        <p:nvSpPr>
          <p:cNvPr id="4" name="object 4"/>
          <p:cNvSpPr txBox="1"/>
          <p:nvPr/>
        </p:nvSpPr>
        <p:spPr>
          <a:xfrm>
            <a:off x="1695988" y="770872"/>
            <a:ext cx="4950292" cy="307777"/>
          </a:xfrm>
          <a:prstGeom prst="rect">
            <a:avLst/>
          </a:prstGeom>
        </p:spPr>
        <p:txBody>
          <a:bodyPr vert="horz" wrap="square" lIns="0" tIns="0" rIns="0" bIns="0" rtlCol="0">
            <a:spAutoFit/>
          </a:bodyPr>
          <a:lstStyle/>
          <a:p>
            <a:pPr>
              <a:lnSpc>
                <a:spcPts val="2437"/>
              </a:lnSpc>
            </a:pPr>
            <a:r>
              <a:rPr lang="ka-GE" sz="2000" dirty="0">
                <a:latin typeface="Arial Unicode MS"/>
                <a:cs typeface="Arial Unicode MS"/>
              </a:rPr>
              <a:t>ქვექსელების ფორმირების მაგალითი</a:t>
            </a:r>
            <a:endParaRPr sz="2000" dirty="0">
              <a:latin typeface="Arial Unicode MS"/>
              <a:cs typeface="Arial Unicode MS"/>
            </a:endParaRPr>
          </a:p>
        </p:txBody>
      </p:sp>
      <p:sp>
        <p:nvSpPr>
          <p:cNvPr id="5" name="object 5"/>
          <p:cNvSpPr txBox="1"/>
          <p:nvPr/>
        </p:nvSpPr>
        <p:spPr>
          <a:xfrm>
            <a:off x="1284974" y="1379680"/>
            <a:ext cx="9776315" cy="961802"/>
          </a:xfrm>
          <a:prstGeom prst="rect">
            <a:avLst/>
          </a:prstGeom>
        </p:spPr>
        <p:txBody>
          <a:bodyPr vert="horz" wrap="square" lIns="0" tIns="0" rIns="0" bIns="0" rtlCol="0">
            <a:spAutoFit/>
          </a:bodyPr>
          <a:lstStyle/>
          <a:p>
            <a:r>
              <a:rPr lang="ka-GE" sz="2000" u="sng" dirty="0">
                <a:latin typeface="Arial Unicode MS"/>
                <a:cs typeface="Arial Unicode MS"/>
              </a:rPr>
              <a:t>ამოცანა</a:t>
            </a:r>
            <a:r>
              <a:rPr sz="2000" u="sng" dirty="0">
                <a:latin typeface="Arial Unicode MS"/>
                <a:cs typeface="Arial Unicode MS"/>
              </a:rPr>
              <a:t>:</a:t>
            </a:r>
            <a:r>
              <a:rPr sz="2000" spc="-27" dirty="0">
                <a:latin typeface="Arial Unicode MS"/>
                <a:cs typeface="Arial Unicode MS"/>
              </a:rPr>
              <a:t> </a:t>
            </a:r>
            <a:r>
              <a:rPr lang="en-US" sz="2000" dirty="0" err="1"/>
              <a:t>გაყავით</a:t>
            </a:r>
            <a:r>
              <a:rPr lang="en-US" sz="2000" dirty="0"/>
              <a:t> 192.168.1.0 </a:t>
            </a:r>
            <a:r>
              <a:rPr lang="en-US" sz="2000" dirty="0" err="1"/>
              <a:t>ქსელი</a:t>
            </a:r>
            <a:r>
              <a:rPr lang="en-US" sz="2000" dirty="0"/>
              <a:t> 20 </a:t>
            </a:r>
            <a:r>
              <a:rPr lang="en-US" sz="2000" dirty="0" err="1"/>
              <a:t>ქვექსელ</a:t>
            </a:r>
            <a:r>
              <a:rPr lang="ka-GE" sz="2000" dirty="0"/>
              <a:t>ად</a:t>
            </a:r>
            <a:r>
              <a:rPr lang="en-US" sz="2000" dirty="0"/>
              <a:t>, </a:t>
            </a:r>
            <a:r>
              <a:rPr lang="en-US" sz="2000" dirty="0" err="1"/>
              <a:t>თითოეულ</a:t>
            </a:r>
            <a:r>
              <a:rPr lang="ka-GE" sz="2000" dirty="0"/>
              <a:t>შ</a:t>
            </a:r>
            <a:r>
              <a:rPr lang="en-US" sz="2000" dirty="0"/>
              <a:t>ი 6 </a:t>
            </a:r>
            <a:r>
              <a:rPr lang="en-US" sz="2000" dirty="0" err="1"/>
              <a:t>კომპიუტერით</a:t>
            </a:r>
            <a:r>
              <a:rPr lang="en-US" sz="2000" dirty="0"/>
              <a:t>. </a:t>
            </a:r>
          </a:p>
          <a:p>
            <a:r>
              <a:rPr lang="en-US" sz="2000" dirty="0" err="1"/>
              <a:t>გადაწყვეტა</a:t>
            </a:r>
            <a:endParaRPr lang="en-US" sz="2000" dirty="0"/>
          </a:p>
          <a:p>
            <a:pPr>
              <a:lnSpc>
                <a:spcPts val="2188"/>
              </a:lnSpc>
              <a:spcBef>
                <a:spcPts val="501"/>
              </a:spcBef>
            </a:pPr>
            <a:endParaRPr sz="2000" u="sng" dirty="0">
              <a:latin typeface="Arial Unicode MS"/>
              <a:cs typeface="Arial Unicode MS"/>
            </a:endParaRPr>
          </a:p>
        </p:txBody>
      </p:sp>
      <p:sp>
        <p:nvSpPr>
          <p:cNvPr id="6" name="object 6"/>
          <p:cNvSpPr txBox="1"/>
          <p:nvPr/>
        </p:nvSpPr>
        <p:spPr>
          <a:xfrm>
            <a:off x="1248697" y="2584813"/>
            <a:ext cx="9417382" cy="615553"/>
          </a:xfrm>
          <a:prstGeom prst="rect">
            <a:avLst/>
          </a:prstGeom>
        </p:spPr>
        <p:txBody>
          <a:bodyPr vert="horz" wrap="square" lIns="0" tIns="0" rIns="0" bIns="0" rtlCol="0">
            <a:spAutoFit/>
          </a:bodyPr>
          <a:lstStyle/>
          <a:p>
            <a:r>
              <a:rPr sz="2000" dirty="0">
                <a:latin typeface="Arial Unicode MS"/>
                <a:cs typeface="Arial Unicode MS"/>
              </a:rPr>
              <a:t>1. </a:t>
            </a:r>
            <a:r>
              <a:rPr lang="en-US" sz="2000" dirty="0" err="1">
                <a:latin typeface="Sylfaen" panose="010A0502050306030303" pitchFamily="18" charset="0"/>
              </a:rPr>
              <a:t>განსაზღვრეთ</a:t>
            </a:r>
            <a:r>
              <a:rPr lang="en-US" sz="2000" dirty="0">
                <a:latin typeface="Sylfaen" panose="010A0502050306030303" pitchFamily="18" charset="0"/>
              </a:rPr>
              <a:t> </a:t>
            </a:r>
            <a:r>
              <a:rPr lang="en-US" sz="2000" dirty="0" err="1">
                <a:latin typeface="Sylfaen" panose="010A0502050306030303" pitchFamily="18" charset="0"/>
              </a:rPr>
              <a:t>რომელ</a:t>
            </a:r>
            <a:r>
              <a:rPr lang="en-US" sz="2000" dirty="0">
                <a:latin typeface="Sylfaen" panose="010A0502050306030303" pitchFamily="18" charset="0"/>
              </a:rPr>
              <a:t> </a:t>
            </a:r>
            <a:r>
              <a:rPr lang="en-US" sz="2000" dirty="0" err="1">
                <a:latin typeface="Sylfaen" panose="010A0502050306030303" pitchFamily="18" charset="0"/>
              </a:rPr>
              <a:t>კლასს</a:t>
            </a:r>
            <a:r>
              <a:rPr lang="en-US" sz="2000" dirty="0">
                <a:latin typeface="Sylfaen" panose="010A0502050306030303" pitchFamily="18" charset="0"/>
              </a:rPr>
              <a:t> </a:t>
            </a:r>
            <a:r>
              <a:rPr lang="en-US" sz="2000" dirty="0" err="1">
                <a:latin typeface="Sylfaen" panose="010A0502050306030303" pitchFamily="18" charset="0"/>
              </a:rPr>
              <a:t>მიეკუთვნება</a:t>
            </a:r>
            <a:r>
              <a:rPr lang="en-US" sz="2000" dirty="0">
                <a:latin typeface="Sylfaen" panose="010A0502050306030303" pitchFamily="18" charset="0"/>
              </a:rPr>
              <a:t> </a:t>
            </a:r>
            <a:r>
              <a:rPr lang="en-US" sz="2000" dirty="0" err="1">
                <a:latin typeface="Sylfaen" panose="010A0502050306030303" pitchFamily="18" charset="0"/>
              </a:rPr>
              <a:t>IPv4</a:t>
            </a:r>
            <a:r>
              <a:rPr lang="en-US" sz="2000" dirty="0">
                <a:latin typeface="Sylfaen" panose="010A0502050306030303" pitchFamily="18" charset="0"/>
              </a:rPr>
              <a:t> </a:t>
            </a:r>
            <a:r>
              <a:rPr lang="en-US" sz="2000" dirty="0" err="1">
                <a:latin typeface="Sylfaen" panose="010A0502050306030303" pitchFamily="18" charset="0"/>
              </a:rPr>
              <a:t>მისამართი</a:t>
            </a:r>
            <a:r>
              <a:rPr lang="en-US" sz="2000" dirty="0">
                <a:latin typeface="Sylfaen" panose="010A0502050306030303" pitchFamily="18" charset="0"/>
              </a:rPr>
              <a:t>. 192.168.1.0 </a:t>
            </a:r>
            <a:r>
              <a:rPr lang="en-US" sz="2000" dirty="0" err="1">
                <a:latin typeface="Sylfaen" panose="010A0502050306030303" pitchFamily="18" charset="0"/>
              </a:rPr>
              <a:t>არის</a:t>
            </a:r>
            <a:r>
              <a:rPr lang="en-US" sz="2000" dirty="0">
                <a:latin typeface="Sylfaen" panose="010A0502050306030303" pitchFamily="18" charset="0"/>
              </a:rPr>
              <a:t> </a:t>
            </a:r>
            <a:r>
              <a:rPr lang="en-US" sz="2000" dirty="0" err="1">
                <a:latin typeface="Sylfaen" panose="010A0502050306030303" pitchFamily="18" charset="0"/>
              </a:rPr>
              <a:t>კლასი</a:t>
            </a:r>
            <a:r>
              <a:rPr lang="en-US" sz="2000" dirty="0">
                <a:latin typeface="Sylfaen" panose="010A0502050306030303" pitchFamily="18" charset="0"/>
              </a:rPr>
              <a:t> C,  C </a:t>
            </a:r>
            <a:r>
              <a:rPr lang="en-US" sz="2000" dirty="0" err="1">
                <a:latin typeface="Sylfaen" panose="010A0502050306030303" pitchFamily="18" charset="0"/>
              </a:rPr>
              <a:t>კლასის</a:t>
            </a:r>
            <a:r>
              <a:rPr lang="en-US" sz="2000" dirty="0">
                <a:latin typeface="Sylfaen" panose="010A0502050306030303" pitchFamily="18" charset="0"/>
              </a:rPr>
              <a:t> </a:t>
            </a:r>
            <a:r>
              <a:rPr lang="ka-GE" sz="2000" dirty="0">
                <a:latin typeface="Sylfaen" panose="010A0502050306030303" pitchFamily="18" charset="0"/>
              </a:rPr>
              <a:t>სტანდარტული </a:t>
            </a:r>
            <a:r>
              <a:rPr lang="en-US" sz="2000" dirty="0" err="1">
                <a:latin typeface="Sylfaen" panose="010A0502050306030303" pitchFamily="18" charset="0"/>
              </a:rPr>
              <a:t>ქვექსელის</a:t>
            </a:r>
            <a:r>
              <a:rPr lang="en-US" sz="2000" dirty="0">
                <a:latin typeface="Sylfaen" panose="010A0502050306030303" pitchFamily="18" charset="0"/>
              </a:rPr>
              <a:t> </a:t>
            </a:r>
            <a:r>
              <a:rPr lang="en-US" sz="2000" dirty="0" err="1">
                <a:latin typeface="Sylfaen" panose="010A0502050306030303" pitchFamily="18" charset="0"/>
              </a:rPr>
              <a:t>ნიღაბი</a:t>
            </a:r>
            <a:r>
              <a:rPr lang="en-US" sz="2000" dirty="0">
                <a:latin typeface="Sylfaen" panose="010A0502050306030303" pitchFamily="18" charset="0"/>
              </a:rPr>
              <a:t> </a:t>
            </a:r>
            <a:r>
              <a:rPr lang="en-US" sz="2000" dirty="0" err="1">
                <a:latin typeface="Sylfaen" panose="010A0502050306030303" pitchFamily="18" charset="0"/>
              </a:rPr>
              <a:t>არის</a:t>
            </a:r>
            <a:r>
              <a:rPr lang="en-US" sz="2000" dirty="0">
                <a:latin typeface="Sylfaen" panose="010A0502050306030303" pitchFamily="18" charset="0"/>
              </a:rPr>
              <a:t> 255.255.255.0</a:t>
            </a:r>
            <a:r>
              <a:rPr lang="ka-GE" sz="2000" dirty="0">
                <a:latin typeface="Sylfaen" panose="010A0502050306030303" pitchFamily="18" charset="0"/>
              </a:rPr>
              <a:t> </a:t>
            </a:r>
            <a:r>
              <a:rPr sz="2000" dirty="0">
                <a:latin typeface="Arial Unicode MS"/>
                <a:cs typeface="Arial Unicode MS"/>
              </a:rPr>
              <a:t>;</a:t>
            </a:r>
          </a:p>
        </p:txBody>
      </p:sp>
      <p:sp>
        <p:nvSpPr>
          <p:cNvPr id="7" name="object 7"/>
          <p:cNvSpPr txBox="1"/>
          <p:nvPr/>
        </p:nvSpPr>
        <p:spPr>
          <a:xfrm>
            <a:off x="1248697" y="3505572"/>
            <a:ext cx="9923799" cy="1538883"/>
          </a:xfrm>
          <a:prstGeom prst="rect">
            <a:avLst/>
          </a:prstGeom>
        </p:spPr>
        <p:txBody>
          <a:bodyPr vert="horz" wrap="square" lIns="0" tIns="0" rIns="0" bIns="0" rtlCol="0">
            <a:spAutoFit/>
          </a:bodyPr>
          <a:lstStyle/>
          <a:p>
            <a:r>
              <a:rPr sz="2000" dirty="0">
                <a:latin typeface="Arial Unicode MS"/>
                <a:cs typeface="Arial Unicode MS"/>
              </a:rPr>
              <a:t>2.</a:t>
            </a:r>
            <a:r>
              <a:rPr sz="2000" spc="11" dirty="0">
                <a:latin typeface="Arial Unicode MS"/>
                <a:cs typeface="Arial Unicode MS"/>
              </a:rPr>
              <a:t> </a:t>
            </a:r>
            <a:r>
              <a:rPr lang="en-US" sz="2000" dirty="0" err="1">
                <a:latin typeface="Sylfaen" panose="010A0502050306030303" pitchFamily="18" charset="0"/>
              </a:rPr>
              <a:t>დაადგინეთ</a:t>
            </a:r>
            <a:r>
              <a:rPr lang="en-US" sz="2000" dirty="0">
                <a:latin typeface="Sylfaen" panose="010A0502050306030303" pitchFamily="18" charset="0"/>
              </a:rPr>
              <a:t> </a:t>
            </a:r>
            <a:r>
              <a:rPr lang="en-US" sz="2000" dirty="0" err="1">
                <a:latin typeface="Sylfaen" panose="010A0502050306030303" pitchFamily="18" charset="0"/>
              </a:rPr>
              <a:t>ბიტების</a:t>
            </a:r>
            <a:r>
              <a:rPr lang="en-US" sz="2000" dirty="0">
                <a:latin typeface="Sylfaen" panose="010A0502050306030303" pitchFamily="18" charset="0"/>
              </a:rPr>
              <a:t> </a:t>
            </a:r>
            <a:r>
              <a:rPr lang="en-US" sz="2000" dirty="0" err="1">
                <a:latin typeface="Sylfaen" panose="010A0502050306030303" pitchFamily="18" charset="0"/>
              </a:rPr>
              <a:t>რაოდენობა</a:t>
            </a:r>
            <a:r>
              <a:rPr lang="en-US" sz="2000" dirty="0">
                <a:latin typeface="Sylfaen" panose="010A0502050306030303" pitchFamily="18" charset="0"/>
              </a:rPr>
              <a:t>, </a:t>
            </a:r>
            <a:r>
              <a:rPr lang="en-US" sz="2000" dirty="0" err="1">
                <a:latin typeface="Sylfaen" panose="010A0502050306030303" pitchFamily="18" charset="0"/>
              </a:rPr>
              <a:t>რომლებიც</a:t>
            </a:r>
            <a:r>
              <a:rPr lang="en-US" sz="2000" dirty="0">
                <a:latin typeface="Sylfaen" panose="010A0502050306030303" pitchFamily="18" charset="0"/>
              </a:rPr>
              <a:t> </a:t>
            </a:r>
            <a:r>
              <a:rPr lang="en-US" sz="2000" dirty="0" err="1">
                <a:latin typeface="Sylfaen" panose="010A0502050306030303" pitchFamily="18" charset="0"/>
              </a:rPr>
              <a:t>მიიღება</a:t>
            </a:r>
            <a:r>
              <a:rPr lang="en-US" sz="2000" dirty="0">
                <a:latin typeface="Sylfaen" panose="010A0502050306030303" pitchFamily="18" charset="0"/>
              </a:rPr>
              <a:t> 20 </a:t>
            </a:r>
            <a:r>
              <a:rPr lang="en-US" sz="2000" dirty="0" err="1">
                <a:latin typeface="Sylfaen" panose="010A0502050306030303" pitchFamily="18" charset="0"/>
              </a:rPr>
              <a:t>ქვექსელის</a:t>
            </a:r>
            <a:r>
              <a:rPr lang="en-US" sz="2000" dirty="0">
                <a:latin typeface="Sylfaen" panose="010A0502050306030303" pitchFamily="18" charset="0"/>
              </a:rPr>
              <a:t> </a:t>
            </a:r>
            <a:r>
              <a:rPr lang="en-US" sz="2000" dirty="0" err="1">
                <a:latin typeface="Sylfaen" panose="010A0502050306030303" pitchFamily="18" charset="0"/>
              </a:rPr>
              <a:t>შესაქმნელად</a:t>
            </a:r>
            <a:r>
              <a:rPr lang="en-US" sz="2000" dirty="0">
                <a:latin typeface="Sylfaen" panose="010A0502050306030303" pitchFamily="18" charset="0"/>
              </a:rPr>
              <a:t>. </a:t>
            </a:r>
            <a:r>
              <a:rPr lang="en-US" sz="2000" dirty="0" err="1">
                <a:latin typeface="Sylfaen" panose="010A0502050306030303" pitchFamily="18" charset="0"/>
              </a:rPr>
              <a:t>ვინაიდან</a:t>
            </a:r>
            <a:r>
              <a:rPr lang="en-US" sz="2000" dirty="0">
                <a:latin typeface="Sylfaen" panose="010A0502050306030303" pitchFamily="18" charset="0"/>
              </a:rPr>
              <a:t> </a:t>
            </a:r>
            <a:r>
              <a:rPr lang="en-US" sz="2000" dirty="0" err="1">
                <a:latin typeface="Sylfaen" panose="010A0502050306030303" pitchFamily="18" charset="0"/>
              </a:rPr>
              <a:t>შეუძლებელია</a:t>
            </a:r>
            <a:r>
              <a:rPr lang="en-US" sz="2000" dirty="0">
                <a:latin typeface="Sylfaen" panose="010A0502050306030303" pitchFamily="18" charset="0"/>
              </a:rPr>
              <a:t> </a:t>
            </a:r>
            <a:r>
              <a:rPr lang="en-US" sz="2000" dirty="0" err="1">
                <a:latin typeface="Sylfaen" panose="010A0502050306030303" pitchFamily="18" charset="0"/>
              </a:rPr>
              <a:t>რიცხვის</a:t>
            </a:r>
            <a:r>
              <a:rPr lang="en-US" sz="2000" dirty="0">
                <a:latin typeface="Sylfaen" panose="010A0502050306030303" pitchFamily="18" charset="0"/>
              </a:rPr>
              <a:t> </a:t>
            </a:r>
            <a:r>
              <a:rPr lang="en-US" sz="2000" dirty="0" err="1">
                <a:latin typeface="Sylfaen" panose="010A0502050306030303" pitchFamily="18" charset="0"/>
              </a:rPr>
              <a:t>პოვნა</a:t>
            </a:r>
            <a:r>
              <a:rPr lang="en-US" sz="2000" dirty="0">
                <a:latin typeface="Sylfaen" panose="010A0502050306030303" pitchFamily="18" charset="0"/>
              </a:rPr>
              <a:t>, </a:t>
            </a:r>
            <a:r>
              <a:rPr lang="en-US" sz="2000" dirty="0" err="1">
                <a:latin typeface="Sylfaen" panose="010A0502050306030303" pitchFamily="18" charset="0"/>
              </a:rPr>
              <a:t>რომლის</a:t>
            </a:r>
            <a:r>
              <a:rPr lang="en-US" sz="2000" dirty="0">
                <a:latin typeface="Sylfaen" panose="010A0502050306030303" pitchFamily="18" charset="0"/>
              </a:rPr>
              <a:t> </a:t>
            </a:r>
            <a:r>
              <a:rPr lang="en-US" sz="2000" dirty="0" err="1">
                <a:latin typeface="Sylfaen" panose="010A0502050306030303" pitchFamily="18" charset="0"/>
              </a:rPr>
              <a:t>დროსაც</a:t>
            </a:r>
            <a:r>
              <a:rPr lang="en-US" sz="2000" dirty="0">
                <a:latin typeface="Sylfaen" panose="010A0502050306030303" pitchFamily="18" charset="0"/>
              </a:rPr>
              <a:t> 2 – </a:t>
            </a:r>
            <a:r>
              <a:rPr lang="en-US" sz="2000" dirty="0" err="1">
                <a:latin typeface="Sylfaen" panose="010A0502050306030303" pitchFamily="18" charset="0"/>
              </a:rPr>
              <a:t>ის</a:t>
            </a:r>
            <a:r>
              <a:rPr lang="en-US" sz="2000" dirty="0">
                <a:latin typeface="Sylfaen" panose="010A0502050306030303" pitchFamily="18" charset="0"/>
              </a:rPr>
              <a:t> </a:t>
            </a:r>
            <a:r>
              <a:rPr lang="en-US" sz="2000" dirty="0" err="1">
                <a:latin typeface="Sylfaen" panose="010A0502050306030303" pitchFamily="18" charset="0"/>
              </a:rPr>
              <a:t>ხარისხი</a:t>
            </a:r>
            <a:r>
              <a:rPr lang="en-US" sz="2000" dirty="0">
                <a:latin typeface="Sylfaen" panose="010A0502050306030303" pitchFamily="18" charset="0"/>
              </a:rPr>
              <a:t> 20 – </a:t>
            </a:r>
            <a:r>
              <a:rPr lang="en-US" sz="2000" dirty="0" err="1">
                <a:latin typeface="Sylfaen" panose="010A0502050306030303" pitchFamily="18" charset="0"/>
              </a:rPr>
              <a:t>ის</a:t>
            </a:r>
            <a:r>
              <a:rPr lang="en-US" sz="2000" dirty="0">
                <a:latin typeface="Sylfaen" panose="010A0502050306030303" pitchFamily="18" charset="0"/>
              </a:rPr>
              <a:t> </a:t>
            </a:r>
            <a:r>
              <a:rPr lang="en-US" sz="2000" dirty="0" err="1">
                <a:latin typeface="Sylfaen" panose="010A0502050306030303" pitchFamily="18" charset="0"/>
              </a:rPr>
              <a:t>ტოლი</a:t>
            </a:r>
            <a:r>
              <a:rPr lang="en-US" sz="2000" dirty="0">
                <a:latin typeface="Sylfaen" panose="010A0502050306030303" pitchFamily="18" charset="0"/>
              </a:rPr>
              <a:t> </a:t>
            </a:r>
            <a:r>
              <a:rPr lang="en-US" sz="2000" dirty="0" err="1">
                <a:latin typeface="Sylfaen" panose="010A0502050306030303" pitchFamily="18" charset="0"/>
              </a:rPr>
              <a:t>იქნება</a:t>
            </a:r>
            <a:r>
              <a:rPr lang="en-US" sz="2000" dirty="0">
                <a:latin typeface="Sylfaen" panose="010A0502050306030303" pitchFamily="18" charset="0"/>
              </a:rPr>
              <a:t>, </a:t>
            </a:r>
            <a:r>
              <a:rPr lang="en-US" sz="2000" dirty="0" err="1">
                <a:latin typeface="Sylfaen" panose="010A0502050306030303" pitchFamily="18" charset="0"/>
              </a:rPr>
              <a:t>ჩვენ</a:t>
            </a:r>
            <a:r>
              <a:rPr lang="en-US" sz="2000" dirty="0">
                <a:latin typeface="Sylfaen" panose="010A0502050306030303" pitchFamily="18" charset="0"/>
              </a:rPr>
              <a:t> </a:t>
            </a:r>
            <a:r>
              <a:rPr lang="en-US" sz="2000" dirty="0" err="1">
                <a:latin typeface="Sylfaen" panose="010A0502050306030303" pitchFamily="18" charset="0"/>
              </a:rPr>
              <a:t>ვირჩევთ</a:t>
            </a:r>
            <a:r>
              <a:rPr lang="en-US" sz="2000" dirty="0">
                <a:latin typeface="Sylfaen" panose="010A0502050306030303" pitchFamily="18" charset="0"/>
              </a:rPr>
              <a:t> </a:t>
            </a:r>
            <a:r>
              <a:rPr lang="en-US" sz="2000" dirty="0" err="1">
                <a:latin typeface="Sylfaen" panose="010A0502050306030303" pitchFamily="18" charset="0"/>
              </a:rPr>
              <a:t>უახლოეს</a:t>
            </a:r>
            <a:r>
              <a:rPr lang="en-US" sz="2000" dirty="0">
                <a:latin typeface="Sylfaen" panose="010A0502050306030303" pitchFamily="18" charset="0"/>
              </a:rPr>
              <a:t> </a:t>
            </a:r>
            <a:r>
              <a:rPr lang="en-US" sz="2000" dirty="0" err="1">
                <a:latin typeface="Sylfaen" panose="010A0502050306030303" pitchFamily="18" charset="0"/>
              </a:rPr>
              <a:t>უფრო</a:t>
            </a:r>
            <a:r>
              <a:rPr lang="en-US" sz="2000" dirty="0">
                <a:latin typeface="Sylfaen" panose="010A0502050306030303" pitchFamily="18" charset="0"/>
              </a:rPr>
              <a:t> </a:t>
            </a:r>
            <a:r>
              <a:rPr lang="en-US" sz="2000" dirty="0" err="1">
                <a:latin typeface="Sylfaen" panose="010A0502050306030303" pitchFamily="18" charset="0"/>
              </a:rPr>
              <a:t>დიდს</a:t>
            </a:r>
            <a:r>
              <a:rPr lang="en-US" sz="2000" dirty="0">
                <a:latin typeface="Sylfaen" panose="010A0502050306030303" pitchFamily="18" charset="0"/>
              </a:rPr>
              <a:t> </a:t>
            </a:r>
            <a:r>
              <a:rPr lang="en-US" sz="2000" dirty="0" err="1">
                <a:latin typeface="Sylfaen" panose="010A0502050306030303" pitchFamily="18" charset="0"/>
              </a:rPr>
              <a:t>ნომერი</a:t>
            </a:r>
            <a:r>
              <a:rPr lang="en-US" sz="2000" dirty="0">
                <a:latin typeface="Sylfaen" panose="010A0502050306030303" pitchFamily="18" charset="0"/>
              </a:rPr>
              <a:t> 2</a:t>
            </a:r>
            <a:r>
              <a:rPr lang="ru-RU" sz="2000" baseline="30000" dirty="0">
                <a:latin typeface="Sylfaen" panose="010A0502050306030303" pitchFamily="18" charset="0"/>
              </a:rPr>
              <a:t>5</a:t>
            </a:r>
            <a:r>
              <a:rPr lang="en-US" sz="2000" dirty="0">
                <a:latin typeface="Sylfaen" panose="010A0502050306030303" pitchFamily="18" charset="0"/>
              </a:rPr>
              <a:t> = 32. </a:t>
            </a:r>
            <a:r>
              <a:rPr lang="en-US" sz="2000" dirty="0" err="1">
                <a:latin typeface="Sylfaen" panose="010A0502050306030303" pitchFamily="18" charset="0"/>
              </a:rPr>
              <a:t>ამრიგად</a:t>
            </a:r>
            <a:r>
              <a:rPr lang="en-US" sz="2000" dirty="0">
                <a:latin typeface="Sylfaen" panose="010A0502050306030303" pitchFamily="18" charset="0"/>
              </a:rPr>
              <a:t>, </a:t>
            </a:r>
            <a:r>
              <a:rPr lang="en-US" sz="2000" dirty="0" err="1">
                <a:latin typeface="Sylfaen" panose="010A0502050306030303" pitchFamily="18" charset="0"/>
              </a:rPr>
              <a:t>ქვექსელის</a:t>
            </a:r>
            <a:r>
              <a:rPr lang="en-US" sz="2000" dirty="0">
                <a:latin typeface="Sylfaen" panose="010A0502050306030303" pitchFamily="18" charset="0"/>
              </a:rPr>
              <a:t> </a:t>
            </a:r>
            <a:r>
              <a:rPr lang="en-US" sz="2000" dirty="0" err="1">
                <a:latin typeface="Sylfaen" panose="010A0502050306030303" pitchFamily="18" charset="0"/>
              </a:rPr>
              <a:t>ბიტების</a:t>
            </a:r>
            <a:r>
              <a:rPr lang="en-US" sz="2000" dirty="0">
                <a:latin typeface="Sylfaen" panose="010A0502050306030303" pitchFamily="18" charset="0"/>
              </a:rPr>
              <a:t> </a:t>
            </a:r>
            <a:r>
              <a:rPr lang="en-US" sz="2000" dirty="0" err="1">
                <a:latin typeface="Sylfaen" panose="010A0502050306030303" pitchFamily="18" charset="0"/>
              </a:rPr>
              <a:t>რაოდენობა</a:t>
            </a:r>
            <a:r>
              <a:rPr lang="en-US" sz="2000" dirty="0">
                <a:latin typeface="Sylfaen" panose="010A0502050306030303" pitchFamily="18" charset="0"/>
              </a:rPr>
              <a:t> = 5, </a:t>
            </a:r>
            <a:r>
              <a:rPr lang="en-US" sz="2000" dirty="0" err="1">
                <a:latin typeface="Sylfaen" panose="010A0502050306030303" pitchFamily="18" charset="0"/>
              </a:rPr>
              <a:t>ბიტების</a:t>
            </a:r>
            <a:r>
              <a:rPr lang="en-US" sz="2000" dirty="0">
                <a:latin typeface="Sylfaen" panose="010A0502050306030303" pitchFamily="18" charset="0"/>
              </a:rPr>
              <a:t> </a:t>
            </a:r>
            <a:r>
              <a:rPr lang="en-US" sz="2000" dirty="0" err="1">
                <a:latin typeface="Sylfaen" panose="010A0502050306030303" pitchFamily="18" charset="0"/>
              </a:rPr>
              <a:t>რაოდენობა</a:t>
            </a:r>
            <a:r>
              <a:rPr lang="en-US" sz="2000" dirty="0">
                <a:latin typeface="Sylfaen" panose="010A0502050306030303" pitchFamily="18" charset="0"/>
              </a:rPr>
              <a:t> </a:t>
            </a:r>
            <a:r>
              <a:rPr lang="en-US" sz="2000" dirty="0" err="1">
                <a:latin typeface="Sylfaen" panose="010A0502050306030303" pitchFamily="18" charset="0"/>
              </a:rPr>
              <a:t>ქვექსელში</a:t>
            </a:r>
            <a:r>
              <a:rPr lang="en-US" sz="2000" dirty="0">
                <a:latin typeface="Sylfaen" panose="010A0502050306030303" pitchFamily="18" charset="0"/>
              </a:rPr>
              <a:t> </a:t>
            </a:r>
            <a:r>
              <a:rPr lang="ka-GE" sz="2000" dirty="0">
                <a:latin typeface="Sylfaen" panose="010A0502050306030303" pitchFamily="18" charset="0"/>
              </a:rPr>
              <a:t>კვანძების იდენტიფიკაციისათვის</a:t>
            </a:r>
            <a:r>
              <a:rPr lang="en-US" sz="2000" dirty="0">
                <a:latin typeface="Sylfaen" panose="010A0502050306030303" pitchFamily="18" charset="0"/>
              </a:rPr>
              <a:t> =</a:t>
            </a:r>
            <a:r>
              <a:rPr lang="ka-GE" sz="2000" dirty="0">
                <a:latin typeface="Sylfaen" panose="010A0502050306030303" pitchFamily="18" charset="0"/>
              </a:rPr>
              <a:t> 3</a:t>
            </a:r>
            <a:endParaRPr lang="en-US" sz="2000" dirty="0">
              <a:latin typeface="Sylfaen" panose="010A050205030603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2631</TotalTime>
  <Words>2060</Words>
  <Application>Microsoft Office PowerPoint</Application>
  <PresentationFormat>Widescreen</PresentationFormat>
  <Paragraphs>407</Paragraphs>
  <Slides>30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Unicode MS</vt:lpstr>
      <vt:lpstr>Calibri</vt:lpstr>
      <vt:lpstr>Courier New</vt:lpstr>
      <vt:lpstr>Open Sans</vt:lpstr>
      <vt:lpstr>Sylfaen</vt:lpstr>
      <vt:lpstr>Times New Roman</vt:lpstr>
      <vt:lpstr>Titillium Web</vt:lpstr>
      <vt:lpstr>Office Theme</vt:lpstr>
      <vt:lpstr>ლექცია 2</vt:lpstr>
      <vt:lpstr>PowerPoint Presentation</vt:lpstr>
      <vt:lpstr>PowerPoint Presentation</vt:lpstr>
      <vt:lpstr>PowerPoint Presentation</vt:lpstr>
      <vt:lpstr>PowerPoint Presentation</vt:lpstr>
      <vt:lpstr>PowerPoint Presentation</vt:lpstr>
      <vt:lpstr>C კლასის  ქსელის დაყოფა ქვექსელებად</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მაგალითი:</vt:lpstr>
      <vt:lpstr>PowerPoint Presentation</vt:lpstr>
      <vt:lpstr>Subnet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ლექცია9</dc:title>
  <dc:creator>hachiko</dc:creator>
  <cp:lastModifiedBy>m.kiknadze@gtu.ge</cp:lastModifiedBy>
  <cp:revision>13</cp:revision>
  <dcterms:created xsi:type="dcterms:W3CDTF">2016-04-09T02:30:52Z</dcterms:created>
  <dcterms:modified xsi:type="dcterms:W3CDTF">2024-10-27T09:48:47Z</dcterms:modified>
</cp:coreProperties>
</file>