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4" r:id="rId4"/>
    <p:sldId id="293" r:id="rId5"/>
    <p:sldId id="290" r:id="rId6"/>
    <p:sldId id="291" r:id="rId7"/>
    <p:sldId id="285" r:id="rId8"/>
    <p:sldId id="286" r:id="rId9"/>
    <p:sldId id="288" r:id="rId10"/>
    <p:sldId id="287" r:id="rId11"/>
    <p:sldId id="289" r:id="rId12"/>
    <p:sldId id="292" r:id="rId13"/>
    <p:sldId id="294" r:id="rId14"/>
    <p:sldId id="268" r:id="rId15"/>
    <p:sldId id="269" r:id="rId16"/>
    <p:sldId id="270" r:id="rId17"/>
    <p:sldId id="267" r:id="rId18"/>
    <p:sldId id="278" r:id="rId19"/>
    <p:sldId id="279" r:id="rId20"/>
    <p:sldId id="280" r:id="rId21"/>
    <p:sldId id="282" r:id="rId22"/>
    <p:sldId id="283" r:id="rId23"/>
    <p:sldId id="271" r:id="rId24"/>
    <p:sldId id="272" r:id="rId25"/>
    <p:sldId id="273" r:id="rId26"/>
    <p:sldId id="274" r:id="rId27"/>
    <p:sldId id="262" r:id="rId28"/>
    <p:sldId id="263" r:id="rId29"/>
    <p:sldId id="264" r:id="rId30"/>
    <p:sldId id="265" r:id="rId31"/>
  </p:sldIdLst>
  <p:sldSz cx="12192000" cy="6858000"/>
  <p:notesSz cx="6858000" cy="9144000"/>
  <p:defaultTextStyle>
    <a:defPPr>
      <a:defRPr lang="ka-G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478BF-985D-44BB-97B1-0D39B239BE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ka-GE"/>
          </a:p>
        </p:txBody>
      </p:sp>
      <p:sp>
        <p:nvSpPr>
          <p:cNvPr id="3" name="Subtitle 2">
            <a:extLst>
              <a:ext uri="{FF2B5EF4-FFF2-40B4-BE49-F238E27FC236}">
                <a16:creationId xmlns:a16="http://schemas.microsoft.com/office/drawing/2014/main" id="{685ADA0D-E10A-4DFD-9C61-D3394BD356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ka-GE"/>
          </a:p>
        </p:txBody>
      </p:sp>
      <p:sp>
        <p:nvSpPr>
          <p:cNvPr id="4" name="Date Placeholder 3">
            <a:extLst>
              <a:ext uri="{FF2B5EF4-FFF2-40B4-BE49-F238E27FC236}">
                <a16:creationId xmlns:a16="http://schemas.microsoft.com/office/drawing/2014/main" id="{3EB30B03-C76C-4B97-96D0-66B9D2C80C21}"/>
              </a:ext>
            </a:extLst>
          </p:cNvPr>
          <p:cNvSpPr>
            <a:spLocks noGrp="1"/>
          </p:cNvSpPr>
          <p:nvPr>
            <p:ph type="dt" sz="half" idx="10"/>
          </p:nvPr>
        </p:nvSpPr>
        <p:spPr/>
        <p:txBody>
          <a:bodyPr/>
          <a:lstStyle/>
          <a:p>
            <a:fld id="{3EFE81C8-5C6F-4B4D-B7E4-CE96EF7B37CD}" type="datetimeFigureOut">
              <a:rPr lang="ka-GE" smtClean="0"/>
              <a:t>27.10.2024</a:t>
            </a:fld>
            <a:endParaRPr lang="ka-GE"/>
          </a:p>
        </p:txBody>
      </p:sp>
      <p:sp>
        <p:nvSpPr>
          <p:cNvPr id="5" name="Footer Placeholder 4">
            <a:extLst>
              <a:ext uri="{FF2B5EF4-FFF2-40B4-BE49-F238E27FC236}">
                <a16:creationId xmlns:a16="http://schemas.microsoft.com/office/drawing/2014/main" id="{C67D5733-0636-4D9D-AF2A-1FEE4F7EA4C3}"/>
              </a:ext>
            </a:extLst>
          </p:cNvPr>
          <p:cNvSpPr>
            <a:spLocks noGrp="1"/>
          </p:cNvSpPr>
          <p:nvPr>
            <p:ph type="ftr" sz="quarter" idx="11"/>
          </p:nvPr>
        </p:nvSpPr>
        <p:spPr/>
        <p:txBody>
          <a:bodyPr/>
          <a:lstStyle/>
          <a:p>
            <a:endParaRPr lang="ka-GE"/>
          </a:p>
        </p:txBody>
      </p:sp>
      <p:sp>
        <p:nvSpPr>
          <p:cNvPr id="6" name="Slide Number Placeholder 5">
            <a:extLst>
              <a:ext uri="{FF2B5EF4-FFF2-40B4-BE49-F238E27FC236}">
                <a16:creationId xmlns:a16="http://schemas.microsoft.com/office/drawing/2014/main" id="{FB6E965B-BA65-47EA-BC21-C74F21C21EB9}"/>
              </a:ext>
            </a:extLst>
          </p:cNvPr>
          <p:cNvSpPr>
            <a:spLocks noGrp="1"/>
          </p:cNvSpPr>
          <p:nvPr>
            <p:ph type="sldNum" sz="quarter" idx="12"/>
          </p:nvPr>
        </p:nvSpPr>
        <p:spPr/>
        <p:txBody>
          <a:bodyPr/>
          <a:lstStyle/>
          <a:p>
            <a:fld id="{0AF2FED6-EE59-455F-8CBD-095C0972AD9C}" type="slidenum">
              <a:rPr lang="ka-GE" smtClean="0"/>
              <a:t>‹#›</a:t>
            </a:fld>
            <a:endParaRPr lang="ka-GE"/>
          </a:p>
        </p:txBody>
      </p:sp>
    </p:spTree>
    <p:extLst>
      <p:ext uri="{BB962C8B-B14F-4D97-AF65-F5344CB8AC3E}">
        <p14:creationId xmlns:p14="http://schemas.microsoft.com/office/powerpoint/2010/main" val="869827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36001-FE99-4429-AD4E-A889AEEE181A}"/>
              </a:ext>
            </a:extLst>
          </p:cNvPr>
          <p:cNvSpPr>
            <a:spLocks noGrp="1"/>
          </p:cNvSpPr>
          <p:nvPr>
            <p:ph type="title"/>
          </p:nvPr>
        </p:nvSpPr>
        <p:spPr/>
        <p:txBody>
          <a:bodyPr/>
          <a:lstStyle/>
          <a:p>
            <a:r>
              <a:rPr lang="en-US"/>
              <a:t>Click to edit Master title style</a:t>
            </a:r>
            <a:endParaRPr lang="ka-GE"/>
          </a:p>
        </p:txBody>
      </p:sp>
      <p:sp>
        <p:nvSpPr>
          <p:cNvPr id="3" name="Vertical Text Placeholder 2">
            <a:extLst>
              <a:ext uri="{FF2B5EF4-FFF2-40B4-BE49-F238E27FC236}">
                <a16:creationId xmlns:a16="http://schemas.microsoft.com/office/drawing/2014/main" id="{45124CA3-9B2B-4066-BB0A-C60EF928E7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ka-GE"/>
          </a:p>
        </p:txBody>
      </p:sp>
      <p:sp>
        <p:nvSpPr>
          <p:cNvPr id="4" name="Date Placeholder 3">
            <a:extLst>
              <a:ext uri="{FF2B5EF4-FFF2-40B4-BE49-F238E27FC236}">
                <a16:creationId xmlns:a16="http://schemas.microsoft.com/office/drawing/2014/main" id="{77153A84-00AA-46DB-B29E-D6963C8B03D6}"/>
              </a:ext>
            </a:extLst>
          </p:cNvPr>
          <p:cNvSpPr>
            <a:spLocks noGrp="1"/>
          </p:cNvSpPr>
          <p:nvPr>
            <p:ph type="dt" sz="half" idx="10"/>
          </p:nvPr>
        </p:nvSpPr>
        <p:spPr/>
        <p:txBody>
          <a:bodyPr/>
          <a:lstStyle/>
          <a:p>
            <a:fld id="{3EFE81C8-5C6F-4B4D-B7E4-CE96EF7B37CD}" type="datetimeFigureOut">
              <a:rPr lang="ka-GE" smtClean="0"/>
              <a:t>27.10.2024</a:t>
            </a:fld>
            <a:endParaRPr lang="ka-GE"/>
          </a:p>
        </p:txBody>
      </p:sp>
      <p:sp>
        <p:nvSpPr>
          <p:cNvPr id="5" name="Footer Placeholder 4">
            <a:extLst>
              <a:ext uri="{FF2B5EF4-FFF2-40B4-BE49-F238E27FC236}">
                <a16:creationId xmlns:a16="http://schemas.microsoft.com/office/drawing/2014/main" id="{6E815AE3-25E3-4FAC-83FC-1F4814DE1493}"/>
              </a:ext>
            </a:extLst>
          </p:cNvPr>
          <p:cNvSpPr>
            <a:spLocks noGrp="1"/>
          </p:cNvSpPr>
          <p:nvPr>
            <p:ph type="ftr" sz="quarter" idx="11"/>
          </p:nvPr>
        </p:nvSpPr>
        <p:spPr/>
        <p:txBody>
          <a:bodyPr/>
          <a:lstStyle/>
          <a:p>
            <a:endParaRPr lang="ka-GE"/>
          </a:p>
        </p:txBody>
      </p:sp>
      <p:sp>
        <p:nvSpPr>
          <p:cNvPr id="6" name="Slide Number Placeholder 5">
            <a:extLst>
              <a:ext uri="{FF2B5EF4-FFF2-40B4-BE49-F238E27FC236}">
                <a16:creationId xmlns:a16="http://schemas.microsoft.com/office/drawing/2014/main" id="{D31E171D-C83D-4988-98D3-13507566FE3E}"/>
              </a:ext>
            </a:extLst>
          </p:cNvPr>
          <p:cNvSpPr>
            <a:spLocks noGrp="1"/>
          </p:cNvSpPr>
          <p:nvPr>
            <p:ph type="sldNum" sz="quarter" idx="12"/>
          </p:nvPr>
        </p:nvSpPr>
        <p:spPr/>
        <p:txBody>
          <a:bodyPr/>
          <a:lstStyle/>
          <a:p>
            <a:fld id="{0AF2FED6-EE59-455F-8CBD-095C0972AD9C}" type="slidenum">
              <a:rPr lang="ka-GE" smtClean="0"/>
              <a:t>‹#›</a:t>
            </a:fld>
            <a:endParaRPr lang="ka-GE"/>
          </a:p>
        </p:txBody>
      </p:sp>
    </p:spTree>
    <p:extLst>
      <p:ext uri="{BB962C8B-B14F-4D97-AF65-F5344CB8AC3E}">
        <p14:creationId xmlns:p14="http://schemas.microsoft.com/office/powerpoint/2010/main" val="2437182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759AFE-C6DA-4D1D-9E02-515894D220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ka-GE"/>
          </a:p>
        </p:txBody>
      </p:sp>
      <p:sp>
        <p:nvSpPr>
          <p:cNvPr id="3" name="Vertical Text Placeholder 2">
            <a:extLst>
              <a:ext uri="{FF2B5EF4-FFF2-40B4-BE49-F238E27FC236}">
                <a16:creationId xmlns:a16="http://schemas.microsoft.com/office/drawing/2014/main" id="{2C1CED6F-1EF8-41B5-AF7C-ABFB6A4877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ka-GE"/>
          </a:p>
        </p:txBody>
      </p:sp>
      <p:sp>
        <p:nvSpPr>
          <p:cNvPr id="4" name="Date Placeholder 3">
            <a:extLst>
              <a:ext uri="{FF2B5EF4-FFF2-40B4-BE49-F238E27FC236}">
                <a16:creationId xmlns:a16="http://schemas.microsoft.com/office/drawing/2014/main" id="{A16885F8-CC76-46F3-BC4B-889D8AA99A95}"/>
              </a:ext>
            </a:extLst>
          </p:cNvPr>
          <p:cNvSpPr>
            <a:spLocks noGrp="1"/>
          </p:cNvSpPr>
          <p:nvPr>
            <p:ph type="dt" sz="half" idx="10"/>
          </p:nvPr>
        </p:nvSpPr>
        <p:spPr/>
        <p:txBody>
          <a:bodyPr/>
          <a:lstStyle/>
          <a:p>
            <a:fld id="{3EFE81C8-5C6F-4B4D-B7E4-CE96EF7B37CD}" type="datetimeFigureOut">
              <a:rPr lang="ka-GE" smtClean="0"/>
              <a:t>27.10.2024</a:t>
            </a:fld>
            <a:endParaRPr lang="ka-GE"/>
          </a:p>
        </p:txBody>
      </p:sp>
      <p:sp>
        <p:nvSpPr>
          <p:cNvPr id="5" name="Footer Placeholder 4">
            <a:extLst>
              <a:ext uri="{FF2B5EF4-FFF2-40B4-BE49-F238E27FC236}">
                <a16:creationId xmlns:a16="http://schemas.microsoft.com/office/drawing/2014/main" id="{98DAEA63-2B0E-4F82-88A4-8E99F75F5BB4}"/>
              </a:ext>
            </a:extLst>
          </p:cNvPr>
          <p:cNvSpPr>
            <a:spLocks noGrp="1"/>
          </p:cNvSpPr>
          <p:nvPr>
            <p:ph type="ftr" sz="quarter" idx="11"/>
          </p:nvPr>
        </p:nvSpPr>
        <p:spPr/>
        <p:txBody>
          <a:bodyPr/>
          <a:lstStyle/>
          <a:p>
            <a:endParaRPr lang="ka-GE"/>
          </a:p>
        </p:txBody>
      </p:sp>
      <p:sp>
        <p:nvSpPr>
          <p:cNvPr id="6" name="Slide Number Placeholder 5">
            <a:extLst>
              <a:ext uri="{FF2B5EF4-FFF2-40B4-BE49-F238E27FC236}">
                <a16:creationId xmlns:a16="http://schemas.microsoft.com/office/drawing/2014/main" id="{A2F9E8DF-B861-4F37-9D56-90B90DECC869}"/>
              </a:ext>
            </a:extLst>
          </p:cNvPr>
          <p:cNvSpPr>
            <a:spLocks noGrp="1"/>
          </p:cNvSpPr>
          <p:nvPr>
            <p:ph type="sldNum" sz="quarter" idx="12"/>
          </p:nvPr>
        </p:nvSpPr>
        <p:spPr/>
        <p:txBody>
          <a:bodyPr/>
          <a:lstStyle/>
          <a:p>
            <a:fld id="{0AF2FED6-EE59-455F-8CBD-095C0972AD9C}" type="slidenum">
              <a:rPr lang="ka-GE" smtClean="0"/>
              <a:t>‹#›</a:t>
            </a:fld>
            <a:endParaRPr lang="ka-GE"/>
          </a:p>
        </p:txBody>
      </p:sp>
    </p:spTree>
    <p:extLst>
      <p:ext uri="{BB962C8B-B14F-4D97-AF65-F5344CB8AC3E}">
        <p14:creationId xmlns:p14="http://schemas.microsoft.com/office/powerpoint/2010/main" val="2704245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D7317-DDCE-4EE4-B7B6-589A0FC1D041}"/>
              </a:ext>
            </a:extLst>
          </p:cNvPr>
          <p:cNvSpPr>
            <a:spLocks noGrp="1"/>
          </p:cNvSpPr>
          <p:nvPr>
            <p:ph type="title"/>
          </p:nvPr>
        </p:nvSpPr>
        <p:spPr/>
        <p:txBody>
          <a:bodyPr/>
          <a:lstStyle/>
          <a:p>
            <a:r>
              <a:rPr lang="en-US"/>
              <a:t>Click to edit Master title style</a:t>
            </a:r>
            <a:endParaRPr lang="ka-GE"/>
          </a:p>
        </p:txBody>
      </p:sp>
      <p:sp>
        <p:nvSpPr>
          <p:cNvPr id="3" name="Content Placeholder 2">
            <a:extLst>
              <a:ext uri="{FF2B5EF4-FFF2-40B4-BE49-F238E27FC236}">
                <a16:creationId xmlns:a16="http://schemas.microsoft.com/office/drawing/2014/main" id="{AED25794-C0DB-4ED2-A35B-66586F34CA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ka-GE"/>
          </a:p>
        </p:txBody>
      </p:sp>
      <p:sp>
        <p:nvSpPr>
          <p:cNvPr id="4" name="Date Placeholder 3">
            <a:extLst>
              <a:ext uri="{FF2B5EF4-FFF2-40B4-BE49-F238E27FC236}">
                <a16:creationId xmlns:a16="http://schemas.microsoft.com/office/drawing/2014/main" id="{B50D7520-1E33-4047-80FB-FC7DB27FDF65}"/>
              </a:ext>
            </a:extLst>
          </p:cNvPr>
          <p:cNvSpPr>
            <a:spLocks noGrp="1"/>
          </p:cNvSpPr>
          <p:nvPr>
            <p:ph type="dt" sz="half" idx="10"/>
          </p:nvPr>
        </p:nvSpPr>
        <p:spPr/>
        <p:txBody>
          <a:bodyPr/>
          <a:lstStyle/>
          <a:p>
            <a:fld id="{3EFE81C8-5C6F-4B4D-B7E4-CE96EF7B37CD}" type="datetimeFigureOut">
              <a:rPr lang="ka-GE" smtClean="0"/>
              <a:t>27.10.2024</a:t>
            </a:fld>
            <a:endParaRPr lang="ka-GE"/>
          </a:p>
        </p:txBody>
      </p:sp>
      <p:sp>
        <p:nvSpPr>
          <p:cNvPr id="5" name="Footer Placeholder 4">
            <a:extLst>
              <a:ext uri="{FF2B5EF4-FFF2-40B4-BE49-F238E27FC236}">
                <a16:creationId xmlns:a16="http://schemas.microsoft.com/office/drawing/2014/main" id="{E0D567A0-7B04-49F3-B27F-B4880ACBCC77}"/>
              </a:ext>
            </a:extLst>
          </p:cNvPr>
          <p:cNvSpPr>
            <a:spLocks noGrp="1"/>
          </p:cNvSpPr>
          <p:nvPr>
            <p:ph type="ftr" sz="quarter" idx="11"/>
          </p:nvPr>
        </p:nvSpPr>
        <p:spPr/>
        <p:txBody>
          <a:bodyPr/>
          <a:lstStyle/>
          <a:p>
            <a:endParaRPr lang="ka-GE"/>
          </a:p>
        </p:txBody>
      </p:sp>
      <p:sp>
        <p:nvSpPr>
          <p:cNvPr id="6" name="Slide Number Placeholder 5">
            <a:extLst>
              <a:ext uri="{FF2B5EF4-FFF2-40B4-BE49-F238E27FC236}">
                <a16:creationId xmlns:a16="http://schemas.microsoft.com/office/drawing/2014/main" id="{53C74617-6D3F-4D70-9221-16CC087D183F}"/>
              </a:ext>
            </a:extLst>
          </p:cNvPr>
          <p:cNvSpPr>
            <a:spLocks noGrp="1"/>
          </p:cNvSpPr>
          <p:nvPr>
            <p:ph type="sldNum" sz="quarter" idx="12"/>
          </p:nvPr>
        </p:nvSpPr>
        <p:spPr/>
        <p:txBody>
          <a:bodyPr/>
          <a:lstStyle/>
          <a:p>
            <a:fld id="{0AF2FED6-EE59-455F-8CBD-095C0972AD9C}" type="slidenum">
              <a:rPr lang="ka-GE" smtClean="0"/>
              <a:t>‹#›</a:t>
            </a:fld>
            <a:endParaRPr lang="ka-GE"/>
          </a:p>
        </p:txBody>
      </p:sp>
    </p:spTree>
    <p:extLst>
      <p:ext uri="{BB962C8B-B14F-4D97-AF65-F5344CB8AC3E}">
        <p14:creationId xmlns:p14="http://schemas.microsoft.com/office/powerpoint/2010/main" val="3456049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760BE-678B-45A1-BFC4-3A514808CD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ka-GE"/>
          </a:p>
        </p:txBody>
      </p:sp>
      <p:sp>
        <p:nvSpPr>
          <p:cNvPr id="3" name="Text Placeholder 2">
            <a:extLst>
              <a:ext uri="{FF2B5EF4-FFF2-40B4-BE49-F238E27FC236}">
                <a16:creationId xmlns:a16="http://schemas.microsoft.com/office/drawing/2014/main" id="{AFAE5EFE-75FF-4FCC-8914-25DC4DD32E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723D01-FFCE-491B-98FA-B29AB929E826}"/>
              </a:ext>
            </a:extLst>
          </p:cNvPr>
          <p:cNvSpPr>
            <a:spLocks noGrp="1"/>
          </p:cNvSpPr>
          <p:nvPr>
            <p:ph type="dt" sz="half" idx="10"/>
          </p:nvPr>
        </p:nvSpPr>
        <p:spPr/>
        <p:txBody>
          <a:bodyPr/>
          <a:lstStyle/>
          <a:p>
            <a:fld id="{3EFE81C8-5C6F-4B4D-B7E4-CE96EF7B37CD}" type="datetimeFigureOut">
              <a:rPr lang="ka-GE" smtClean="0"/>
              <a:t>27.10.2024</a:t>
            </a:fld>
            <a:endParaRPr lang="ka-GE"/>
          </a:p>
        </p:txBody>
      </p:sp>
      <p:sp>
        <p:nvSpPr>
          <p:cNvPr id="5" name="Footer Placeholder 4">
            <a:extLst>
              <a:ext uri="{FF2B5EF4-FFF2-40B4-BE49-F238E27FC236}">
                <a16:creationId xmlns:a16="http://schemas.microsoft.com/office/drawing/2014/main" id="{05BBAFA0-D134-4C70-945D-85A96B611582}"/>
              </a:ext>
            </a:extLst>
          </p:cNvPr>
          <p:cNvSpPr>
            <a:spLocks noGrp="1"/>
          </p:cNvSpPr>
          <p:nvPr>
            <p:ph type="ftr" sz="quarter" idx="11"/>
          </p:nvPr>
        </p:nvSpPr>
        <p:spPr/>
        <p:txBody>
          <a:bodyPr/>
          <a:lstStyle/>
          <a:p>
            <a:endParaRPr lang="ka-GE"/>
          </a:p>
        </p:txBody>
      </p:sp>
      <p:sp>
        <p:nvSpPr>
          <p:cNvPr id="6" name="Slide Number Placeholder 5">
            <a:extLst>
              <a:ext uri="{FF2B5EF4-FFF2-40B4-BE49-F238E27FC236}">
                <a16:creationId xmlns:a16="http://schemas.microsoft.com/office/drawing/2014/main" id="{2A581774-4170-495C-A701-2A6CD4E8B3C2}"/>
              </a:ext>
            </a:extLst>
          </p:cNvPr>
          <p:cNvSpPr>
            <a:spLocks noGrp="1"/>
          </p:cNvSpPr>
          <p:nvPr>
            <p:ph type="sldNum" sz="quarter" idx="12"/>
          </p:nvPr>
        </p:nvSpPr>
        <p:spPr/>
        <p:txBody>
          <a:bodyPr/>
          <a:lstStyle/>
          <a:p>
            <a:fld id="{0AF2FED6-EE59-455F-8CBD-095C0972AD9C}" type="slidenum">
              <a:rPr lang="ka-GE" smtClean="0"/>
              <a:t>‹#›</a:t>
            </a:fld>
            <a:endParaRPr lang="ka-GE"/>
          </a:p>
        </p:txBody>
      </p:sp>
    </p:spTree>
    <p:extLst>
      <p:ext uri="{BB962C8B-B14F-4D97-AF65-F5344CB8AC3E}">
        <p14:creationId xmlns:p14="http://schemas.microsoft.com/office/powerpoint/2010/main" val="3174097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CA1DD-D538-4436-9C89-19097AFBECBA}"/>
              </a:ext>
            </a:extLst>
          </p:cNvPr>
          <p:cNvSpPr>
            <a:spLocks noGrp="1"/>
          </p:cNvSpPr>
          <p:nvPr>
            <p:ph type="title"/>
          </p:nvPr>
        </p:nvSpPr>
        <p:spPr/>
        <p:txBody>
          <a:bodyPr/>
          <a:lstStyle/>
          <a:p>
            <a:r>
              <a:rPr lang="en-US"/>
              <a:t>Click to edit Master title style</a:t>
            </a:r>
            <a:endParaRPr lang="ka-GE"/>
          </a:p>
        </p:txBody>
      </p:sp>
      <p:sp>
        <p:nvSpPr>
          <p:cNvPr id="3" name="Content Placeholder 2">
            <a:extLst>
              <a:ext uri="{FF2B5EF4-FFF2-40B4-BE49-F238E27FC236}">
                <a16:creationId xmlns:a16="http://schemas.microsoft.com/office/drawing/2014/main" id="{AD65D309-3C4C-4261-8E8D-E4A3B2B76B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ka-GE"/>
          </a:p>
        </p:txBody>
      </p:sp>
      <p:sp>
        <p:nvSpPr>
          <p:cNvPr id="4" name="Content Placeholder 3">
            <a:extLst>
              <a:ext uri="{FF2B5EF4-FFF2-40B4-BE49-F238E27FC236}">
                <a16:creationId xmlns:a16="http://schemas.microsoft.com/office/drawing/2014/main" id="{F3A80A28-9660-4954-BA09-4032500E0D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ka-GE"/>
          </a:p>
        </p:txBody>
      </p:sp>
      <p:sp>
        <p:nvSpPr>
          <p:cNvPr id="5" name="Date Placeholder 4">
            <a:extLst>
              <a:ext uri="{FF2B5EF4-FFF2-40B4-BE49-F238E27FC236}">
                <a16:creationId xmlns:a16="http://schemas.microsoft.com/office/drawing/2014/main" id="{6C5E78E4-7362-42E9-9428-38D7087403D5}"/>
              </a:ext>
            </a:extLst>
          </p:cNvPr>
          <p:cNvSpPr>
            <a:spLocks noGrp="1"/>
          </p:cNvSpPr>
          <p:nvPr>
            <p:ph type="dt" sz="half" idx="10"/>
          </p:nvPr>
        </p:nvSpPr>
        <p:spPr/>
        <p:txBody>
          <a:bodyPr/>
          <a:lstStyle/>
          <a:p>
            <a:fld id="{3EFE81C8-5C6F-4B4D-B7E4-CE96EF7B37CD}" type="datetimeFigureOut">
              <a:rPr lang="ka-GE" smtClean="0"/>
              <a:t>27.10.2024</a:t>
            </a:fld>
            <a:endParaRPr lang="ka-GE"/>
          </a:p>
        </p:txBody>
      </p:sp>
      <p:sp>
        <p:nvSpPr>
          <p:cNvPr id="6" name="Footer Placeholder 5">
            <a:extLst>
              <a:ext uri="{FF2B5EF4-FFF2-40B4-BE49-F238E27FC236}">
                <a16:creationId xmlns:a16="http://schemas.microsoft.com/office/drawing/2014/main" id="{7FAFC622-1D47-4671-BB80-CF8A8C93315E}"/>
              </a:ext>
            </a:extLst>
          </p:cNvPr>
          <p:cNvSpPr>
            <a:spLocks noGrp="1"/>
          </p:cNvSpPr>
          <p:nvPr>
            <p:ph type="ftr" sz="quarter" idx="11"/>
          </p:nvPr>
        </p:nvSpPr>
        <p:spPr/>
        <p:txBody>
          <a:bodyPr/>
          <a:lstStyle/>
          <a:p>
            <a:endParaRPr lang="ka-GE"/>
          </a:p>
        </p:txBody>
      </p:sp>
      <p:sp>
        <p:nvSpPr>
          <p:cNvPr id="7" name="Slide Number Placeholder 6">
            <a:extLst>
              <a:ext uri="{FF2B5EF4-FFF2-40B4-BE49-F238E27FC236}">
                <a16:creationId xmlns:a16="http://schemas.microsoft.com/office/drawing/2014/main" id="{F69D7A68-8A50-4C5B-A084-806F1B06A5F9}"/>
              </a:ext>
            </a:extLst>
          </p:cNvPr>
          <p:cNvSpPr>
            <a:spLocks noGrp="1"/>
          </p:cNvSpPr>
          <p:nvPr>
            <p:ph type="sldNum" sz="quarter" idx="12"/>
          </p:nvPr>
        </p:nvSpPr>
        <p:spPr/>
        <p:txBody>
          <a:bodyPr/>
          <a:lstStyle/>
          <a:p>
            <a:fld id="{0AF2FED6-EE59-455F-8CBD-095C0972AD9C}" type="slidenum">
              <a:rPr lang="ka-GE" smtClean="0"/>
              <a:t>‹#›</a:t>
            </a:fld>
            <a:endParaRPr lang="ka-GE"/>
          </a:p>
        </p:txBody>
      </p:sp>
    </p:spTree>
    <p:extLst>
      <p:ext uri="{BB962C8B-B14F-4D97-AF65-F5344CB8AC3E}">
        <p14:creationId xmlns:p14="http://schemas.microsoft.com/office/powerpoint/2010/main" val="1769988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01B88-3B33-4D3F-B6EC-D134E40617E7}"/>
              </a:ext>
            </a:extLst>
          </p:cNvPr>
          <p:cNvSpPr>
            <a:spLocks noGrp="1"/>
          </p:cNvSpPr>
          <p:nvPr>
            <p:ph type="title"/>
          </p:nvPr>
        </p:nvSpPr>
        <p:spPr>
          <a:xfrm>
            <a:off x="839788" y="365125"/>
            <a:ext cx="10515600" cy="1325563"/>
          </a:xfrm>
        </p:spPr>
        <p:txBody>
          <a:bodyPr/>
          <a:lstStyle/>
          <a:p>
            <a:r>
              <a:rPr lang="en-US"/>
              <a:t>Click to edit Master title style</a:t>
            </a:r>
            <a:endParaRPr lang="ka-GE"/>
          </a:p>
        </p:txBody>
      </p:sp>
      <p:sp>
        <p:nvSpPr>
          <p:cNvPr id="3" name="Text Placeholder 2">
            <a:extLst>
              <a:ext uri="{FF2B5EF4-FFF2-40B4-BE49-F238E27FC236}">
                <a16:creationId xmlns:a16="http://schemas.microsoft.com/office/drawing/2014/main" id="{067513C1-68D6-4786-8DE0-F02423E088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33464C-553A-4DB4-A7EB-48C8FF6DE5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ka-GE"/>
          </a:p>
        </p:txBody>
      </p:sp>
      <p:sp>
        <p:nvSpPr>
          <p:cNvPr id="5" name="Text Placeholder 4">
            <a:extLst>
              <a:ext uri="{FF2B5EF4-FFF2-40B4-BE49-F238E27FC236}">
                <a16:creationId xmlns:a16="http://schemas.microsoft.com/office/drawing/2014/main" id="{13D879F6-3215-4152-A782-F5BE5BAE3F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5935D9-21DC-414C-AE8F-BCE11EF001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ka-GE"/>
          </a:p>
        </p:txBody>
      </p:sp>
      <p:sp>
        <p:nvSpPr>
          <p:cNvPr id="7" name="Date Placeholder 6">
            <a:extLst>
              <a:ext uri="{FF2B5EF4-FFF2-40B4-BE49-F238E27FC236}">
                <a16:creationId xmlns:a16="http://schemas.microsoft.com/office/drawing/2014/main" id="{61037BF9-48AD-4F8E-B007-F4B1158B6D17}"/>
              </a:ext>
            </a:extLst>
          </p:cNvPr>
          <p:cNvSpPr>
            <a:spLocks noGrp="1"/>
          </p:cNvSpPr>
          <p:nvPr>
            <p:ph type="dt" sz="half" idx="10"/>
          </p:nvPr>
        </p:nvSpPr>
        <p:spPr/>
        <p:txBody>
          <a:bodyPr/>
          <a:lstStyle/>
          <a:p>
            <a:fld id="{3EFE81C8-5C6F-4B4D-B7E4-CE96EF7B37CD}" type="datetimeFigureOut">
              <a:rPr lang="ka-GE" smtClean="0"/>
              <a:t>27.10.2024</a:t>
            </a:fld>
            <a:endParaRPr lang="ka-GE"/>
          </a:p>
        </p:txBody>
      </p:sp>
      <p:sp>
        <p:nvSpPr>
          <p:cNvPr id="8" name="Footer Placeholder 7">
            <a:extLst>
              <a:ext uri="{FF2B5EF4-FFF2-40B4-BE49-F238E27FC236}">
                <a16:creationId xmlns:a16="http://schemas.microsoft.com/office/drawing/2014/main" id="{1575ACF5-2E6F-4270-B8DB-7B2B87393EDC}"/>
              </a:ext>
            </a:extLst>
          </p:cNvPr>
          <p:cNvSpPr>
            <a:spLocks noGrp="1"/>
          </p:cNvSpPr>
          <p:nvPr>
            <p:ph type="ftr" sz="quarter" idx="11"/>
          </p:nvPr>
        </p:nvSpPr>
        <p:spPr/>
        <p:txBody>
          <a:bodyPr/>
          <a:lstStyle/>
          <a:p>
            <a:endParaRPr lang="ka-GE"/>
          </a:p>
        </p:txBody>
      </p:sp>
      <p:sp>
        <p:nvSpPr>
          <p:cNvPr id="9" name="Slide Number Placeholder 8">
            <a:extLst>
              <a:ext uri="{FF2B5EF4-FFF2-40B4-BE49-F238E27FC236}">
                <a16:creationId xmlns:a16="http://schemas.microsoft.com/office/drawing/2014/main" id="{9EAA4275-6680-4449-AC9F-7A25175D4CB9}"/>
              </a:ext>
            </a:extLst>
          </p:cNvPr>
          <p:cNvSpPr>
            <a:spLocks noGrp="1"/>
          </p:cNvSpPr>
          <p:nvPr>
            <p:ph type="sldNum" sz="quarter" idx="12"/>
          </p:nvPr>
        </p:nvSpPr>
        <p:spPr/>
        <p:txBody>
          <a:bodyPr/>
          <a:lstStyle/>
          <a:p>
            <a:fld id="{0AF2FED6-EE59-455F-8CBD-095C0972AD9C}" type="slidenum">
              <a:rPr lang="ka-GE" smtClean="0"/>
              <a:t>‹#›</a:t>
            </a:fld>
            <a:endParaRPr lang="ka-GE"/>
          </a:p>
        </p:txBody>
      </p:sp>
    </p:spTree>
    <p:extLst>
      <p:ext uri="{BB962C8B-B14F-4D97-AF65-F5344CB8AC3E}">
        <p14:creationId xmlns:p14="http://schemas.microsoft.com/office/powerpoint/2010/main" val="1466722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36315-6399-4A44-A9F1-742B9EC3F1EF}"/>
              </a:ext>
            </a:extLst>
          </p:cNvPr>
          <p:cNvSpPr>
            <a:spLocks noGrp="1"/>
          </p:cNvSpPr>
          <p:nvPr>
            <p:ph type="title"/>
          </p:nvPr>
        </p:nvSpPr>
        <p:spPr/>
        <p:txBody>
          <a:bodyPr/>
          <a:lstStyle/>
          <a:p>
            <a:r>
              <a:rPr lang="en-US"/>
              <a:t>Click to edit Master title style</a:t>
            </a:r>
            <a:endParaRPr lang="ka-GE"/>
          </a:p>
        </p:txBody>
      </p:sp>
      <p:sp>
        <p:nvSpPr>
          <p:cNvPr id="3" name="Date Placeholder 2">
            <a:extLst>
              <a:ext uri="{FF2B5EF4-FFF2-40B4-BE49-F238E27FC236}">
                <a16:creationId xmlns:a16="http://schemas.microsoft.com/office/drawing/2014/main" id="{BA07DD4F-D96F-4CFF-A970-437D74C06716}"/>
              </a:ext>
            </a:extLst>
          </p:cNvPr>
          <p:cNvSpPr>
            <a:spLocks noGrp="1"/>
          </p:cNvSpPr>
          <p:nvPr>
            <p:ph type="dt" sz="half" idx="10"/>
          </p:nvPr>
        </p:nvSpPr>
        <p:spPr/>
        <p:txBody>
          <a:bodyPr/>
          <a:lstStyle/>
          <a:p>
            <a:fld id="{3EFE81C8-5C6F-4B4D-B7E4-CE96EF7B37CD}" type="datetimeFigureOut">
              <a:rPr lang="ka-GE" smtClean="0"/>
              <a:t>27.10.2024</a:t>
            </a:fld>
            <a:endParaRPr lang="ka-GE"/>
          </a:p>
        </p:txBody>
      </p:sp>
      <p:sp>
        <p:nvSpPr>
          <p:cNvPr id="4" name="Footer Placeholder 3">
            <a:extLst>
              <a:ext uri="{FF2B5EF4-FFF2-40B4-BE49-F238E27FC236}">
                <a16:creationId xmlns:a16="http://schemas.microsoft.com/office/drawing/2014/main" id="{F1C93E46-3089-4830-8AF3-B0C2FEB64404}"/>
              </a:ext>
            </a:extLst>
          </p:cNvPr>
          <p:cNvSpPr>
            <a:spLocks noGrp="1"/>
          </p:cNvSpPr>
          <p:nvPr>
            <p:ph type="ftr" sz="quarter" idx="11"/>
          </p:nvPr>
        </p:nvSpPr>
        <p:spPr/>
        <p:txBody>
          <a:bodyPr/>
          <a:lstStyle/>
          <a:p>
            <a:endParaRPr lang="ka-GE"/>
          </a:p>
        </p:txBody>
      </p:sp>
      <p:sp>
        <p:nvSpPr>
          <p:cNvPr id="5" name="Slide Number Placeholder 4">
            <a:extLst>
              <a:ext uri="{FF2B5EF4-FFF2-40B4-BE49-F238E27FC236}">
                <a16:creationId xmlns:a16="http://schemas.microsoft.com/office/drawing/2014/main" id="{ED3EB658-AE9B-446E-A3BA-E5B413A4F30C}"/>
              </a:ext>
            </a:extLst>
          </p:cNvPr>
          <p:cNvSpPr>
            <a:spLocks noGrp="1"/>
          </p:cNvSpPr>
          <p:nvPr>
            <p:ph type="sldNum" sz="quarter" idx="12"/>
          </p:nvPr>
        </p:nvSpPr>
        <p:spPr/>
        <p:txBody>
          <a:bodyPr/>
          <a:lstStyle/>
          <a:p>
            <a:fld id="{0AF2FED6-EE59-455F-8CBD-095C0972AD9C}" type="slidenum">
              <a:rPr lang="ka-GE" smtClean="0"/>
              <a:t>‹#›</a:t>
            </a:fld>
            <a:endParaRPr lang="ka-GE"/>
          </a:p>
        </p:txBody>
      </p:sp>
    </p:spTree>
    <p:extLst>
      <p:ext uri="{BB962C8B-B14F-4D97-AF65-F5344CB8AC3E}">
        <p14:creationId xmlns:p14="http://schemas.microsoft.com/office/powerpoint/2010/main" val="1231535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970240-F1C8-4EE2-8156-91718B60FF55}"/>
              </a:ext>
            </a:extLst>
          </p:cNvPr>
          <p:cNvSpPr>
            <a:spLocks noGrp="1"/>
          </p:cNvSpPr>
          <p:nvPr>
            <p:ph type="dt" sz="half" idx="10"/>
          </p:nvPr>
        </p:nvSpPr>
        <p:spPr/>
        <p:txBody>
          <a:bodyPr/>
          <a:lstStyle/>
          <a:p>
            <a:fld id="{3EFE81C8-5C6F-4B4D-B7E4-CE96EF7B37CD}" type="datetimeFigureOut">
              <a:rPr lang="ka-GE" smtClean="0"/>
              <a:t>27.10.2024</a:t>
            </a:fld>
            <a:endParaRPr lang="ka-GE"/>
          </a:p>
        </p:txBody>
      </p:sp>
      <p:sp>
        <p:nvSpPr>
          <p:cNvPr id="3" name="Footer Placeholder 2">
            <a:extLst>
              <a:ext uri="{FF2B5EF4-FFF2-40B4-BE49-F238E27FC236}">
                <a16:creationId xmlns:a16="http://schemas.microsoft.com/office/drawing/2014/main" id="{3CB611D9-5D16-47DC-BD35-8D34FB9249C3}"/>
              </a:ext>
            </a:extLst>
          </p:cNvPr>
          <p:cNvSpPr>
            <a:spLocks noGrp="1"/>
          </p:cNvSpPr>
          <p:nvPr>
            <p:ph type="ftr" sz="quarter" idx="11"/>
          </p:nvPr>
        </p:nvSpPr>
        <p:spPr/>
        <p:txBody>
          <a:bodyPr/>
          <a:lstStyle/>
          <a:p>
            <a:endParaRPr lang="ka-GE"/>
          </a:p>
        </p:txBody>
      </p:sp>
      <p:sp>
        <p:nvSpPr>
          <p:cNvPr id="4" name="Slide Number Placeholder 3">
            <a:extLst>
              <a:ext uri="{FF2B5EF4-FFF2-40B4-BE49-F238E27FC236}">
                <a16:creationId xmlns:a16="http://schemas.microsoft.com/office/drawing/2014/main" id="{E1662DD7-1A77-48D1-8174-573AF51103F5}"/>
              </a:ext>
            </a:extLst>
          </p:cNvPr>
          <p:cNvSpPr>
            <a:spLocks noGrp="1"/>
          </p:cNvSpPr>
          <p:nvPr>
            <p:ph type="sldNum" sz="quarter" idx="12"/>
          </p:nvPr>
        </p:nvSpPr>
        <p:spPr/>
        <p:txBody>
          <a:bodyPr/>
          <a:lstStyle/>
          <a:p>
            <a:fld id="{0AF2FED6-EE59-455F-8CBD-095C0972AD9C}" type="slidenum">
              <a:rPr lang="ka-GE" smtClean="0"/>
              <a:t>‹#›</a:t>
            </a:fld>
            <a:endParaRPr lang="ka-GE"/>
          </a:p>
        </p:txBody>
      </p:sp>
    </p:spTree>
    <p:extLst>
      <p:ext uri="{BB962C8B-B14F-4D97-AF65-F5344CB8AC3E}">
        <p14:creationId xmlns:p14="http://schemas.microsoft.com/office/powerpoint/2010/main" val="4129961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D72AB-DB2C-44A1-8645-489924255A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ka-GE"/>
          </a:p>
        </p:txBody>
      </p:sp>
      <p:sp>
        <p:nvSpPr>
          <p:cNvPr id="3" name="Content Placeholder 2">
            <a:extLst>
              <a:ext uri="{FF2B5EF4-FFF2-40B4-BE49-F238E27FC236}">
                <a16:creationId xmlns:a16="http://schemas.microsoft.com/office/drawing/2014/main" id="{E12AEFC9-96C1-4A15-A129-7F423AB7FD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ka-GE"/>
          </a:p>
        </p:txBody>
      </p:sp>
      <p:sp>
        <p:nvSpPr>
          <p:cNvPr id="4" name="Text Placeholder 3">
            <a:extLst>
              <a:ext uri="{FF2B5EF4-FFF2-40B4-BE49-F238E27FC236}">
                <a16:creationId xmlns:a16="http://schemas.microsoft.com/office/drawing/2014/main" id="{F4362170-046C-4CC2-AEE8-0CD8726901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6628FB-712B-43A2-A0EF-0CE4B43FCA27}"/>
              </a:ext>
            </a:extLst>
          </p:cNvPr>
          <p:cNvSpPr>
            <a:spLocks noGrp="1"/>
          </p:cNvSpPr>
          <p:nvPr>
            <p:ph type="dt" sz="half" idx="10"/>
          </p:nvPr>
        </p:nvSpPr>
        <p:spPr/>
        <p:txBody>
          <a:bodyPr/>
          <a:lstStyle/>
          <a:p>
            <a:fld id="{3EFE81C8-5C6F-4B4D-B7E4-CE96EF7B37CD}" type="datetimeFigureOut">
              <a:rPr lang="ka-GE" smtClean="0"/>
              <a:t>27.10.2024</a:t>
            </a:fld>
            <a:endParaRPr lang="ka-GE"/>
          </a:p>
        </p:txBody>
      </p:sp>
      <p:sp>
        <p:nvSpPr>
          <p:cNvPr id="6" name="Footer Placeholder 5">
            <a:extLst>
              <a:ext uri="{FF2B5EF4-FFF2-40B4-BE49-F238E27FC236}">
                <a16:creationId xmlns:a16="http://schemas.microsoft.com/office/drawing/2014/main" id="{96EA5813-57EB-42D5-93C0-80E2D6357A18}"/>
              </a:ext>
            </a:extLst>
          </p:cNvPr>
          <p:cNvSpPr>
            <a:spLocks noGrp="1"/>
          </p:cNvSpPr>
          <p:nvPr>
            <p:ph type="ftr" sz="quarter" idx="11"/>
          </p:nvPr>
        </p:nvSpPr>
        <p:spPr/>
        <p:txBody>
          <a:bodyPr/>
          <a:lstStyle/>
          <a:p>
            <a:endParaRPr lang="ka-GE"/>
          </a:p>
        </p:txBody>
      </p:sp>
      <p:sp>
        <p:nvSpPr>
          <p:cNvPr id="7" name="Slide Number Placeholder 6">
            <a:extLst>
              <a:ext uri="{FF2B5EF4-FFF2-40B4-BE49-F238E27FC236}">
                <a16:creationId xmlns:a16="http://schemas.microsoft.com/office/drawing/2014/main" id="{54DC737C-FE64-4FE8-A8B3-5B9DAE050967}"/>
              </a:ext>
            </a:extLst>
          </p:cNvPr>
          <p:cNvSpPr>
            <a:spLocks noGrp="1"/>
          </p:cNvSpPr>
          <p:nvPr>
            <p:ph type="sldNum" sz="quarter" idx="12"/>
          </p:nvPr>
        </p:nvSpPr>
        <p:spPr/>
        <p:txBody>
          <a:bodyPr/>
          <a:lstStyle/>
          <a:p>
            <a:fld id="{0AF2FED6-EE59-455F-8CBD-095C0972AD9C}" type="slidenum">
              <a:rPr lang="ka-GE" smtClean="0"/>
              <a:t>‹#›</a:t>
            </a:fld>
            <a:endParaRPr lang="ka-GE"/>
          </a:p>
        </p:txBody>
      </p:sp>
    </p:spTree>
    <p:extLst>
      <p:ext uri="{BB962C8B-B14F-4D97-AF65-F5344CB8AC3E}">
        <p14:creationId xmlns:p14="http://schemas.microsoft.com/office/powerpoint/2010/main" val="140374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C11C1-7FAD-46B6-81AF-AB1B955432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ka-GE"/>
          </a:p>
        </p:txBody>
      </p:sp>
      <p:sp>
        <p:nvSpPr>
          <p:cNvPr id="3" name="Picture Placeholder 2">
            <a:extLst>
              <a:ext uri="{FF2B5EF4-FFF2-40B4-BE49-F238E27FC236}">
                <a16:creationId xmlns:a16="http://schemas.microsoft.com/office/drawing/2014/main" id="{A00E9D70-97C7-44F0-835A-CD35001EAE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a-GE"/>
          </a:p>
        </p:txBody>
      </p:sp>
      <p:sp>
        <p:nvSpPr>
          <p:cNvPr id="4" name="Text Placeholder 3">
            <a:extLst>
              <a:ext uri="{FF2B5EF4-FFF2-40B4-BE49-F238E27FC236}">
                <a16:creationId xmlns:a16="http://schemas.microsoft.com/office/drawing/2014/main" id="{7A57426C-3B1D-4DD5-B58F-A6B105C72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F2BA4F-D6DB-4A93-8ADB-29771F9DB355}"/>
              </a:ext>
            </a:extLst>
          </p:cNvPr>
          <p:cNvSpPr>
            <a:spLocks noGrp="1"/>
          </p:cNvSpPr>
          <p:nvPr>
            <p:ph type="dt" sz="half" idx="10"/>
          </p:nvPr>
        </p:nvSpPr>
        <p:spPr/>
        <p:txBody>
          <a:bodyPr/>
          <a:lstStyle/>
          <a:p>
            <a:fld id="{3EFE81C8-5C6F-4B4D-B7E4-CE96EF7B37CD}" type="datetimeFigureOut">
              <a:rPr lang="ka-GE" smtClean="0"/>
              <a:t>27.10.2024</a:t>
            </a:fld>
            <a:endParaRPr lang="ka-GE"/>
          </a:p>
        </p:txBody>
      </p:sp>
      <p:sp>
        <p:nvSpPr>
          <p:cNvPr id="6" name="Footer Placeholder 5">
            <a:extLst>
              <a:ext uri="{FF2B5EF4-FFF2-40B4-BE49-F238E27FC236}">
                <a16:creationId xmlns:a16="http://schemas.microsoft.com/office/drawing/2014/main" id="{D09FC9D5-4AC2-4871-9228-448739E917F0}"/>
              </a:ext>
            </a:extLst>
          </p:cNvPr>
          <p:cNvSpPr>
            <a:spLocks noGrp="1"/>
          </p:cNvSpPr>
          <p:nvPr>
            <p:ph type="ftr" sz="quarter" idx="11"/>
          </p:nvPr>
        </p:nvSpPr>
        <p:spPr/>
        <p:txBody>
          <a:bodyPr/>
          <a:lstStyle/>
          <a:p>
            <a:endParaRPr lang="ka-GE"/>
          </a:p>
        </p:txBody>
      </p:sp>
      <p:sp>
        <p:nvSpPr>
          <p:cNvPr id="7" name="Slide Number Placeholder 6">
            <a:extLst>
              <a:ext uri="{FF2B5EF4-FFF2-40B4-BE49-F238E27FC236}">
                <a16:creationId xmlns:a16="http://schemas.microsoft.com/office/drawing/2014/main" id="{FDEB4E15-ADDB-4263-8066-E74501AD6D15}"/>
              </a:ext>
            </a:extLst>
          </p:cNvPr>
          <p:cNvSpPr>
            <a:spLocks noGrp="1"/>
          </p:cNvSpPr>
          <p:nvPr>
            <p:ph type="sldNum" sz="quarter" idx="12"/>
          </p:nvPr>
        </p:nvSpPr>
        <p:spPr/>
        <p:txBody>
          <a:bodyPr/>
          <a:lstStyle/>
          <a:p>
            <a:fld id="{0AF2FED6-EE59-455F-8CBD-095C0972AD9C}" type="slidenum">
              <a:rPr lang="ka-GE" smtClean="0"/>
              <a:t>‹#›</a:t>
            </a:fld>
            <a:endParaRPr lang="ka-GE"/>
          </a:p>
        </p:txBody>
      </p:sp>
    </p:spTree>
    <p:extLst>
      <p:ext uri="{BB962C8B-B14F-4D97-AF65-F5344CB8AC3E}">
        <p14:creationId xmlns:p14="http://schemas.microsoft.com/office/powerpoint/2010/main" val="2366834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FE0664-2309-43C8-A5B6-2C6E2F7520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ka-GE"/>
          </a:p>
        </p:txBody>
      </p:sp>
      <p:sp>
        <p:nvSpPr>
          <p:cNvPr id="3" name="Text Placeholder 2">
            <a:extLst>
              <a:ext uri="{FF2B5EF4-FFF2-40B4-BE49-F238E27FC236}">
                <a16:creationId xmlns:a16="http://schemas.microsoft.com/office/drawing/2014/main" id="{7AE7E2C8-A2A6-4673-92BE-21FCB14570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ka-GE"/>
          </a:p>
        </p:txBody>
      </p:sp>
      <p:sp>
        <p:nvSpPr>
          <p:cNvPr id="4" name="Date Placeholder 3">
            <a:extLst>
              <a:ext uri="{FF2B5EF4-FFF2-40B4-BE49-F238E27FC236}">
                <a16:creationId xmlns:a16="http://schemas.microsoft.com/office/drawing/2014/main" id="{252E6E5B-A8BE-4FC1-ABB5-530B38A27A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FE81C8-5C6F-4B4D-B7E4-CE96EF7B37CD}" type="datetimeFigureOut">
              <a:rPr lang="ka-GE" smtClean="0"/>
              <a:t>27.10.2024</a:t>
            </a:fld>
            <a:endParaRPr lang="ka-GE"/>
          </a:p>
        </p:txBody>
      </p:sp>
      <p:sp>
        <p:nvSpPr>
          <p:cNvPr id="5" name="Footer Placeholder 4">
            <a:extLst>
              <a:ext uri="{FF2B5EF4-FFF2-40B4-BE49-F238E27FC236}">
                <a16:creationId xmlns:a16="http://schemas.microsoft.com/office/drawing/2014/main" id="{3537E345-22DB-4413-BC86-FF2DF02DED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a-GE"/>
          </a:p>
        </p:txBody>
      </p:sp>
      <p:sp>
        <p:nvSpPr>
          <p:cNvPr id="6" name="Slide Number Placeholder 5">
            <a:extLst>
              <a:ext uri="{FF2B5EF4-FFF2-40B4-BE49-F238E27FC236}">
                <a16:creationId xmlns:a16="http://schemas.microsoft.com/office/drawing/2014/main" id="{22734FE8-2019-42B1-8955-5A8F8A45C1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F2FED6-EE59-455F-8CBD-095C0972AD9C}" type="slidenum">
              <a:rPr lang="ka-GE" smtClean="0"/>
              <a:t>‹#›</a:t>
            </a:fld>
            <a:endParaRPr lang="ka-GE"/>
          </a:p>
        </p:txBody>
      </p:sp>
    </p:spTree>
    <p:extLst>
      <p:ext uri="{BB962C8B-B14F-4D97-AF65-F5344CB8AC3E}">
        <p14:creationId xmlns:p14="http://schemas.microsoft.com/office/powerpoint/2010/main" val="4024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a-G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pixabay.com/ja/vectors/%E3%83%AB%E3%83%BC%E3%82%BF%E3%83%BC-%E3%83%8D%E3%83%83%E3%83%88%E3%83%AF%E3%83%BC%E3%82%AF%E3%81%AE%E5%88%A9%E7%94%A8%E6%96%B9%E6%B3%95-29336/" TargetMode="Externa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hyperlink" Target="https://pixabay.com/en/computer-desktop-transparent-1419134/" TargetMode="Externa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95895-FE21-465F-B9D3-84CC4DA6E968}"/>
              </a:ext>
            </a:extLst>
          </p:cNvPr>
          <p:cNvSpPr>
            <a:spLocks noGrp="1"/>
          </p:cNvSpPr>
          <p:nvPr>
            <p:ph type="ctrTitle"/>
          </p:nvPr>
        </p:nvSpPr>
        <p:spPr/>
        <p:txBody>
          <a:bodyPr/>
          <a:lstStyle/>
          <a:p>
            <a:r>
              <a:rPr lang="ka-GE" dirty="0"/>
              <a:t>ლექცია 3</a:t>
            </a:r>
          </a:p>
        </p:txBody>
      </p:sp>
      <p:sp>
        <p:nvSpPr>
          <p:cNvPr id="3" name="Subtitle 2">
            <a:extLst>
              <a:ext uri="{FF2B5EF4-FFF2-40B4-BE49-F238E27FC236}">
                <a16:creationId xmlns:a16="http://schemas.microsoft.com/office/drawing/2014/main" id="{143D3647-F6D2-4CF1-8610-59B122019F1F}"/>
              </a:ext>
            </a:extLst>
          </p:cNvPr>
          <p:cNvSpPr>
            <a:spLocks noGrp="1"/>
          </p:cNvSpPr>
          <p:nvPr>
            <p:ph type="subTitle" idx="1"/>
          </p:nvPr>
        </p:nvSpPr>
        <p:spPr/>
        <p:txBody>
          <a:bodyPr/>
          <a:lstStyle/>
          <a:p>
            <a:r>
              <a:rPr lang="ka-GE" dirty="0"/>
              <a:t>ვირტუალური ლოკალური ქსელის კონფიგურირება</a:t>
            </a:r>
            <a:endParaRPr lang="en-US" dirty="0"/>
          </a:p>
          <a:p>
            <a:endParaRPr lang="ka-GE" dirty="0"/>
          </a:p>
        </p:txBody>
      </p:sp>
    </p:spTree>
    <p:extLst>
      <p:ext uri="{BB962C8B-B14F-4D97-AF65-F5344CB8AC3E}">
        <p14:creationId xmlns:p14="http://schemas.microsoft.com/office/powerpoint/2010/main" val="3757174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9B30F1-6B4F-47E5-805B-0B6759D49448}"/>
              </a:ext>
            </a:extLst>
          </p:cNvPr>
          <p:cNvSpPr txBox="1"/>
          <p:nvPr/>
        </p:nvSpPr>
        <p:spPr>
          <a:xfrm>
            <a:off x="2895600" y="692727"/>
            <a:ext cx="5234125" cy="369332"/>
          </a:xfrm>
          <a:prstGeom prst="rect">
            <a:avLst/>
          </a:prstGeom>
          <a:noFill/>
        </p:spPr>
        <p:txBody>
          <a:bodyPr wrap="none" rtlCol="0">
            <a:spAutoFit/>
          </a:bodyPr>
          <a:lstStyle/>
          <a:p>
            <a:r>
              <a:rPr lang="ka-GE" dirty="0"/>
              <a:t>როცა ხდება 2 კომუტატორის</a:t>
            </a:r>
            <a:r>
              <a:rPr lang="en-US" dirty="0"/>
              <a:t> </a:t>
            </a:r>
            <a:r>
              <a:rPr lang="ka-GE" dirty="0"/>
              <a:t>(სვიჩის) მიერთება</a:t>
            </a:r>
          </a:p>
        </p:txBody>
      </p:sp>
      <p:pic>
        <p:nvPicPr>
          <p:cNvPr id="5" name="Picture 4">
            <a:extLst>
              <a:ext uri="{FF2B5EF4-FFF2-40B4-BE49-F238E27FC236}">
                <a16:creationId xmlns:a16="http://schemas.microsoft.com/office/drawing/2014/main" id="{A7F9C1A5-DA98-4300-89C2-C6A067090C89}"/>
              </a:ext>
            </a:extLst>
          </p:cNvPr>
          <p:cNvPicPr>
            <a:picLocks noChangeAspect="1"/>
          </p:cNvPicPr>
          <p:nvPr/>
        </p:nvPicPr>
        <p:blipFill rotWithShape="1">
          <a:blip r:embed="rId2"/>
          <a:srcRect l="22159" t="21400" r="26363" b="35549"/>
          <a:stretch/>
        </p:blipFill>
        <p:spPr>
          <a:xfrm>
            <a:off x="717316" y="1649838"/>
            <a:ext cx="7567702" cy="3558323"/>
          </a:xfrm>
          <a:prstGeom prst="rect">
            <a:avLst/>
          </a:prstGeom>
        </p:spPr>
      </p:pic>
    </p:spTree>
    <p:extLst>
      <p:ext uri="{BB962C8B-B14F-4D97-AF65-F5344CB8AC3E}">
        <p14:creationId xmlns:p14="http://schemas.microsoft.com/office/powerpoint/2010/main" val="3863010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6F6AA3-0596-4DC1-BAFD-0BA0ACB34BF9}"/>
              </a:ext>
            </a:extLst>
          </p:cNvPr>
          <p:cNvPicPr>
            <a:picLocks noChangeAspect="1"/>
          </p:cNvPicPr>
          <p:nvPr/>
        </p:nvPicPr>
        <p:blipFill rotWithShape="1">
          <a:blip r:embed="rId2"/>
          <a:srcRect l="27160" t="24837" r="31136" b="32718"/>
          <a:stretch/>
        </p:blipFill>
        <p:spPr>
          <a:xfrm>
            <a:off x="665018" y="1939637"/>
            <a:ext cx="7024255" cy="4019328"/>
          </a:xfrm>
          <a:prstGeom prst="rect">
            <a:avLst/>
          </a:prstGeom>
        </p:spPr>
      </p:pic>
      <p:sp>
        <p:nvSpPr>
          <p:cNvPr id="3" name="TextBox 2">
            <a:extLst>
              <a:ext uri="{FF2B5EF4-FFF2-40B4-BE49-F238E27FC236}">
                <a16:creationId xmlns:a16="http://schemas.microsoft.com/office/drawing/2014/main" id="{155452C9-4697-4355-93CC-F4B2CD8BFCE1}"/>
              </a:ext>
            </a:extLst>
          </p:cNvPr>
          <p:cNvSpPr txBox="1"/>
          <p:nvPr/>
        </p:nvSpPr>
        <p:spPr>
          <a:xfrm>
            <a:off x="1787236" y="665018"/>
            <a:ext cx="5035353" cy="369332"/>
          </a:xfrm>
          <a:prstGeom prst="rect">
            <a:avLst/>
          </a:prstGeom>
          <a:noFill/>
        </p:spPr>
        <p:txBody>
          <a:bodyPr wrap="none" rtlCol="0">
            <a:spAutoFit/>
          </a:bodyPr>
          <a:lstStyle/>
          <a:p>
            <a:r>
              <a:rPr lang="ka-GE" dirty="0"/>
              <a:t>ანუ ეს იქნება როგორც 4 ვირტუალური ქსელი</a:t>
            </a:r>
          </a:p>
        </p:txBody>
      </p:sp>
    </p:spTree>
    <p:extLst>
      <p:ext uri="{BB962C8B-B14F-4D97-AF65-F5344CB8AC3E}">
        <p14:creationId xmlns:p14="http://schemas.microsoft.com/office/powerpoint/2010/main" val="617632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4FE984-4C3B-4FF0-9A4F-0D70BF16980B}"/>
              </a:ext>
            </a:extLst>
          </p:cNvPr>
          <p:cNvPicPr>
            <a:picLocks noChangeAspect="1"/>
          </p:cNvPicPr>
          <p:nvPr/>
        </p:nvPicPr>
        <p:blipFill rotWithShape="1">
          <a:blip r:embed="rId2"/>
          <a:srcRect l="15455" t="5837" r="14545" b="8060"/>
          <a:stretch/>
        </p:blipFill>
        <p:spPr>
          <a:xfrm>
            <a:off x="1884218" y="401782"/>
            <a:ext cx="8977746" cy="6208636"/>
          </a:xfrm>
          <a:prstGeom prst="rect">
            <a:avLst/>
          </a:prstGeom>
        </p:spPr>
      </p:pic>
    </p:spTree>
    <p:extLst>
      <p:ext uri="{BB962C8B-B14F-4D97-AF65-F5344CB8AC3E}">
        <p14:creationId xmlns:p14="http://schemas.microsoft.com/office/powerpoint/2010/main" val="379609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219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55F7B0-103E-4AB1-B416-D27DE6B1B925}"/>
              </a:ext>
            </a:extLst>
          </p:cNvPr>
          <p:cNvSpPr/>
          <p:nvPr/>
        </p:nvSpPr>
        <p:spPr>
          <a:xfrm>
            <a:off x="808112" y="598115"/>
            <a:ext cx="10164688" cy="5455148"/>
          </a:xfrm>
          <a:prstGeom prst="rect">
            <a:avLst/>
          </a:prstGeom>
        </p:spPr>
        <p:txBody>
          <a:bodyPr wrap="square">
            <a:spAutoFit/>
          </a:bodyPr>
          <a:lstStyle/>
          <a:p>
            <a:pPr algn="just">
              <a:lnSpc>
                <a:spcPct val="150000"/>
              </a:lnSpc>
            </a:pPr>
            <a:r>
              <a:rPr lang="ka-GE" dirty="0"/>
              <a:t>ქსელის წარმადობის გასაზრდელად ხდება დიდი ფართომაუწყებლობითი დომენების დაყოფა პატარა ნაწილებად. როგორც წესი, მარშრუტიზატორები ბლოკავენ ფართომაუწყებლობით ტრაფიკს ინტერფეისზე. ამასთან, მარშრუტიზატორებს აქვთ შეზღუდული რაოდენობის ლოკალური ქსელის (</a:t>
            </a:r>
            <a:r>
              <a:rPr lang="en-US" dirty="0"/>
              <a:t>LAN) </a:t>
            </a:r>
            <a:r>
              <a:rPr lang="ka-GE" dirty="0"/>
              <a:t>ინტერფეისები. მარშრუტიზატორის მთავარი როლი არის ინფორმაციის გადატანა ქსელებს შორის, და არ უზრუნველყოფს საბოლოო მოწყობილობების ქსელთან წვდომის საშუალებას.</a:t>
            </a:r>
          </a:p>
          <a:p>
            <a:pPr algn="just">
              <a:lnSpc>
                <a:spcPct val="150000"/>
              </a:lnSpc>
            </a:pPr>
            <a:r>
              <a:rPr lang="en-US" dirty="0">
                <a:solidFill>
                  <a:srgbClr val="C00000"/>
                </a:solidFill>
                <a:latin typeface="Nunito Sans"/>
              </a:rPr>
              <a:t>VLAN is Virtual Local Area Network</a:t>
            </a:r>
            <a:r>
              <a:rPr lang="ka-GE" dirty="0">
                <a:solidFill>
                  <a:srgbClr val="C00000"/>
                </a:solidFill>
                <a:latin typeface="Nunito Sans"/>
              </a:rPr>
              <a:t> </a:t>
            </a:r>
            <a:r>
              <a:rPr lang="ka-GE" dirty="0">
                <a:solidFill>
                  <a:srgbClr val="C00000"/>
                </a:solidFill>
              </a:rPr>
              <a:t>ვირტუალური ლოკალური ქსელები, არის ქსელური ტექნოლოგია, რომელიც საშუალებას გვაძლევს შევქმნათ დამოუკიდებელი ლოგიკური ქსელები იმავე ფიზიკურ ქსელში სახლში ან პროფესიულ გარემოში</a:t>
            </a:r>
            <a:r>
              <a:rPr lang="ka-GE" dirty="0"/>
              <a:t>.</a:t>
            </a:r>
          </a:p>
          <a:p>
            <a:pPr>
              <a:lnSpc>
                <a:spcPct val="150000"/>
              </a:lnSpc>
            </a:pPr>
            <a:r>
              <a:rPr lang="ka-GE" dirty="0"/>
              <a:t> </a:t>
            </a:r>
            <a:r>
              <a:rPr lang="en-US" dirty="0"/>
              <a:t>VLAN– </a:t>
            </a:r>
            <a:r>
              <a:rPr lang="ka-GE" dirty="0"/>
              <a:t>ების გამოყენების მიზანია ქსელის სწორად სეგმენტირება და თითოეული ქვექსელის სხვაგვარად გამოყენება, გარდა ამისა, </a:t>
            </a:r>
            <a:r>
              <a:rPr lang="en-US" dirty="0"/>
              <a:t>VLAN– </a:t>
            </a:r>
            <a:r>
              <a:rPr lang="ka-GE" dirty="0"/>
              <a:t>ების გამოყენებით ქვექსელების სეგმენტების მართვა</a:t>
            </a:r>
          </a:p>
          <a:p>
            <a:pPr>
              <a:lnSpc>
                <a:spcPct val="150000"/>
              </a:lnSpc>
            </a:pPr>
            <a:endParaRPr lang="ka-GE" dirty="0"/>
          </a:p>
        </p:txBody>
      </p:sp>
    </p:spTree>
    <p:extLst>
      <p:ext uri="{BB962C8B-B14F-4D97-AF65-F5344CB8AC3E}">
        <p14:creationId xmlns:p14="http://schemas.microsoft.com/office/powerpoint/2010/main" val="3634149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7BF440-EE78-4274-95C3-A37670C953B4}"/>
              </a:ext>
            </a:extLst>
          </p:cNvPr>
          <p:cNvSpPr/>
          <p:nvPr/>
        </p:nvSpPr>
        <p:spPr>
          <a:xfrm>
            <a:off x="484909" y="737030"/>
            <a:ext cx="11125200" cy="2131161"/>
          </a:xfrm>
          <a:prstGeom prst="rect">
            <a:avLst/>
          </a:prstGeom>
        </p:spPr>
        <p:txBody>
          <a:bodyPr wrap="square">
            <a:spAutoFit/>
          </a:bodyPr>
          <a:lstStyle/>
          <a:p>
            <a:pPr>
              <a:lnSpc>
                <a:spcPct val="150000"/>
              </a:lnSpc>
            </a:pPr>
            <a:r>
              <a:rPr lang="ka-GE" dirty="0">
                <a:solidFill>
                  <a:srgbClr val="000000"/>
                </a:solidFill>
              </a:rPr>
              <a:t>ვირტუალური ლოკალური ქსელები როგორც წესი ჩართულნი არიან ქსელის დაგეგმვაში, რაც აადვილებს ორგანიზაციის მიზნების განხორციელებას ქსელთან მიმართებაში. </a:t>
            </a:r>
            <a:r>
              <a:rPr lang="ka-GE" dirty="0">
                <a:solidFill>
                  <a:srgbClr val="C00000"/>
                </a:solidFill>
              </a:rPr>
              <a:t>ვირტუალური ლოკალური ქსელები ძირითადად გამოიყენება კომუტირებულ ლოკალურ ქსელებში, მაგრამ ვირტუალური ქსელების თანამედროვე რეალიზაცია საშუალებას აძლევს მათ იმუშაონ </a:t>
            </a:r>
            <a:r>
              <a:rPr lang="en-US" dirty="0">
                <a:solidFill>
                  <a:srgbClr val="C00000"/>
                </a:solidFill>
                <a:latin typeface="Sylfaen" panose="010A0502050306030303" pitchFamily="18" charset="0"/>
              </a:rPr>
              <a:t>MAN </a:t>
            </a:r>
            <a:r>
              <a:rPr lang="ka-GE" dirty="0">
                <a:solidFill>
                  <a:srgbClr val="C00000"/>
                </a:solidFill>
              </a:rPr>
              <a:t>და </a:t>
            </a:r>
            <a:r>
              <a:rPr lang="en-US" dirty="0">
                <a:solidFill>
                  <a:srgbClr val="C00000"/>
                </a:solidFill>
                <a:latin typeface="Sylfaen" panose="010A0502050306030303" pitchFamily="18" charset="0"/>
              </a:rPr>
              <a:t>WAN </a:t>
            </a:r>
            <a:r>
              <a:rPr lang="ka-GE" dirty="0">
                <a:solidFill>
                  <a:srgbClr val="C00000"/>
                </a:solidFill>
              </a:rPr>
              <a:t>ქსელებშიც </a:t>
            </a:r>
          </a:p>
        </p:txBody>
      </p:sp>
    </p:spTree>
    <p:extLst>
      <p:ext uri="{BB962C8B-B14F-4D97-AF65-F5344CB8AC3E}">
        <p14:creationId xmlns:p14="http://schemas.microsoft.com/office/powerpoint/2010/main" val="2006307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C4C191-7BA9-4350-97EE-0C723B2DDEED}"/>
              </a:ext>
            </a:extLst>
          </p:cNvPr>
          <p:cNvSpPr txBox="1"/>
          <p:nvPr/>
        </p:nvSpPr>
        <p:spPr>
          <a:xfrm>
            <a:off x="872837" y="757511"/>
            <a:ext cx="9448801" cy="2131161"/>
          </a:xfrm>
          <a:prstGeom prst="rect">
            <a:avLst/>
          </a:prstGeom>
          <a:noFill/>
        </p:spPr>
        <p:txBody>
          <a:bodyPr wrap="square" rtlCol="0">
            <a:spAutoFit/>
          </a:bodyPr>
          <a:lstStyle/>
          <a:p>
            <a:pPr>
              <a:lnSpc>
                <a:spcPct val="150000"/>
              </a:lnSpc>
            </a:pPr>
            <a:r>
              <a:rPr lang="ka-GE" b="1" dirty="0"/>
              <a:t>პროცესები რომელიც აყოვნებს შიდა ქსელის (</a:t>
            </a:r>
            <a:r>
              <a:rPr lang="en-US" b="1" dirty="0"/>
              <a:t>LAN</a:t>
            </a:r>
            <a:r>
              <a:rPr lang="ka-GE" b="1" dirty="0"/>
              <a:t>) მუშაობას</a:t>
            </a:r>
            <a:r>
              <a:rPr lang="ka-GE" dirty="0"/>
              <a:t>:</a:t>
            </a:r>
          </a:p>
          <a:p>
            <a:pPr marL="285750" indent="-285750">
              <a:lnSpc>
                <a:spcPct val="150000"/>
              </a:lnSpc>
              <a:buFont typeface="Arial" panose="020B0604020202020204" pitchFamily="34" charset="0"/>
              <a:buChar char="•"/>
            </a:pPr>
            <a:r>
              <a:rPr lang="ka-GE" dirty="0"/>
              <a:t>დიდი რაოდენობით ფართომაუწყებლობის პაკეტები;</a:t>
            </a:r>
          </a:p>
          <a:p>
            <a:pPr marL="285750" indent="-285750">
              <a:lnSpc>
                <a:spcPct val="150000"/>
              </a:lnSpc>
              <a:buFont typeface="Arial" panose="020B0604020202020204" pitchFamily="34" charset="0"/>
              <a:buChar char="•"/>
            </a:pPr>
            <a:r>
              <a:rPr lang="ka-GE" dirty="0"/>
              <a:t>დიდი რაოდენობით მულტიქასტ პაკეტები;</a:t>
            </a:r>
          </a:p>
          <a:p>
            <a:pPr marL="285750" indent="-285750">
              <a:lnSpc>
                <a:spcPct val="150000"/>
              </a:lnSpc>
              <a:buFont typeface="Arial" panose="020B0604020202020204" pitchFamily="34" charset="0"/>
              <a:buChar char="•"/>
            </a:pPr>
            <a:r>
              <a:rPr lang="ka-GE" dirty="0"/>
              <a:t>ჰაბების არსებობა ქსელში;</a:t>
            </a:r>
          </a:p>
          <a:p>
            <a:pPr marL="285750" indent="-285750">
              <a:lnSpc>
                <a:spcPct val="150000"/>
              </a:lnSpc>
              <a:buFont typeface="Arial" panose="020B0604020202020204" pitchFamily="34" charset="0"/>
              <a:buChar char="•"/>
            </a:pPr>
            <a:r>
              <a:rPr lang="ka-GE" dirty="0"/>
              <a:t>დიდი მოცულობის ინფორმაციის მოძრაობა ერთ ქსელში.</a:t>
            </a:r>
          </a:p>
        </p:txBody>
      </p:sp>
    </p:spTree>
    <p:extLst>
      <p:ext uri="{BB962C8B-B14F-4D97-AF65-F5344CB8AC3E}">
        <p14:creationId xmlns:p14="http://schemas.microsoft.com/office/powerpoint/2010/main" val="1147802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AA0917-BED6-4EC7-9870-EF564394D754}"/>
              </a:ext>
            </a:extLst>
          </p:cNvPr>
          <p:cNvSpPr>
            <a:spLocks noGrp="1"/>
          </p:cNvSpPr>
          <p:nvPr>
            <p:ph idx="1"/>
          </p:nvPr>
        </p:nvSpPr>
        <p:spPr>
          <a:xfrm>
            <a:off x="578427" y="523297"/>
            <a:ext cx="10536382" cy="5392593"/>
          </a:xfrm>
        </p:spPr>
        <p:txBody>
          <a:bodyPr>
            <a:noAutofit/>
          </a:bodyPr>
          <a:lstStyle/>
          <a:p>
            <a:pPr marL="0" indent="0">
              <a:lnSpc>
                <a:spcPct val="150000"/>
              </a:lnSpc>
              <a:buNone/>
            </a:pPr>
            <a:r>
              <a:rPr lang="en-US" sz="1800" dirty="0"/>
              <a:t>VLAN-</a:t>
            </a:r>
            <a:r>
              <a:rPr lang="ka-GE" sz="1800" dirty="0"/>
              <a:t>ები აადვილებს ქსელის შექმნას, მთელი ორგანიზაციის მხარდაჭერისთვის. </a:t>
            </a:r>
          </a:p>
          <a:p>
            <a:pPr marL="0" indent="0">
              <a:lnSpc>
                <a:spcPct val="150000"/>
              </a:lnSpc>
              <a:buNone/>
            </a:pPr>
            <a:r>
              <a:rPr lang="ka-GE" sz="1800" dirty="0"/>
              <a:t>ვირტუალური ლოკალური ქსელების გამოყენების მთავარი უპირატესობებია:</a:t>
            </a:r>
          </a:p>
          <a:p>
            <a:pPr>
              <a:lnSpc>
                <a:spcPct val="150000"/>
              </a:lnSpc>
            </a:pPr>
            <a:r>
              <a:rPr lang="ka-GE" sz="1800" dirty="0">
                <a:solidFill>
                  <a:srgbClr val="C00000"/>
                </a:solidFill>
              </a:rPr>
              <a:t>უსაფრთხოება</a:t>
            </a:r>
            <a:r>
              <a:rPr lang="ka-GE" sz="1800" dirty="0"/>
              <a:t> - ჯგუფებს, რომელთაც აქვთ მნიშვნელოვანი ინფორმაცია, გამოყოფილნი არიან დანარჩენი ქსელის ნაწილისაგან, რაც ამცირებს კონფიდენციალური ინფორმაციის დაზიანების ალბათობას. </a:t>
            </a:r>
          </a:p>
          <a:p>
            <a:pPr>
              <a:lnSpc>
                <a:spcPct val="150000"/>
              </a:lnSpc>
            </a:pPr>
            <a:r>
              <a:rPr lang="ka-GE" sz="1800" dirty="0">
                <a:solidFill>
                  <a:srgbClr val="C00000"/>
                </a:solidFill>
              </a:rPr>
              <a:t>ხარჯების შემცირება </a:t>
            </a:r>
            <a:r>
              <a:rPr lang="ka-GE" sz="1800" dirty="0"/>
              <a:t>- </a:t>
            </a:r>
          </a:p>
          <a:p>
            <a:pPr>
              <a:lnSpc>
                <a:spcPct val="150000"/>
              </a:lnSpc>
            </a:pPr>
            <a:r>
              <a:rPr lang="ka-GE" sz="1800" dirty="0">
                <a:solidFill>
                  <a:srgbClr val="C00000"/>
                </a:solidFill>
              </a:rPr>
              <a:t>უკეთესი წარმადობა </a:t>
            </a:r>
            <a:r>
              <a:rPr lang="ka-GE" sz="1800" dirty="0"/>
              <a:t>- </a:t>
            </a:r>
          </a:p>
          <a:p>
            <a:pPr>
              <a:lnSpc>
                <a:spcPct val="150000"/>
              </a:lnSpc>
            </a:pPr>
            <a:r>
              <a:rPr lang="ka-GE" sz="1800" dirty="0"/>
              <a:t> </a:t>
            </a:r>
            <a:r>
              <a:rPr lang="ka-GE" sz="1800" dirty="0">
                <a:solidFill>
                  <a:srgbClr val="C00000"/>
                </a:solidFill>
              </a:rPr>
              <a:t>ფართომაუწყებლობითი დომეინების შემცირება </a:t>
            </a:r>
            <a:r>
              <a:rPr lang="ka-GE" sz="1800" dirty="0"/>
              <a:t>- </a:t>
            </a:r>
          </a:p>
          <a:p>
            <a:pPr>
              <a:lnSpc>
                <a:spcPct val="150000"/>
              </a:lnSpc>
            </a:pPr>
            <a:r>
              <a:rPr lang="ka-GE" sz="1800" dirty="0">
                <a:solidFill>
                  <a:srgbClr val="C00000"/>
                </a:solidFill>
              </a:rPr>
              <a:t>მარტივი დაგეგმვა და აპლიკაციების მართვა </a:t>
            </a:r>
          </a:p>
          <a:p>
            <a:pPr>
              <a:lnSpc>
                <a:spcPct val="150000"/>
              </a:lnSpc>
            </a:pPr>
            <a:endParaRPr lang="ka-GE" sz="1800" dirty="0"/>
          </a:p>
          <a:p>
            <a:pPr marL="0" indent="0">
              <a:lnSpc>
                <a:spcPct val="150000"/>
              </a:lnSpc>
              <a:buNone/>
            </a:pPr>
            <a:endParaRPr lang="ka-GE" sz="1800" dirty="0"/>
          </a:p>
          <a:p>
            <a:pPr marL="0" indent="0">
              <a:lnSpc>
                <a:spcPct val="150000"/>
              </a:lnSpc>
              <a:buNone/>
            </a:pPr>
            <a:endParaRPr lang="ka-GE" sz="1800" dirty="0"/>
          </a:p>
        </p:txBody>
      </p:sp>
    </p:spTree>
    <p:extLst>
      <p:ext uri="{BB962C8B-B14F-4D97-AF65-F5344CB8AC3E}">
        <p14:creationId xmlns:p14="http://schemas.microsoft.com/office/powerpoint/2010/main" val="208247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19B6C-059E-4A1A-B053-07A3D4CE24D5}"/>
              </a:ext>
            </a:extLst>
          </p:cNvPr>
          <p:cNvSpPr>
            <a:spLocks noGrp="1"/>
          </p:cNvSpPr>
          <p:nvPr>
            <p:ph type="title"/>
          </p:nvPr>
        </p:nvSpPr>
        <p:spPr/>
        <p:txBody>
          <a:bodyPr>
            <a:normAutofit/>
          </a:bodyPr>
          <a:lstStyle/>
          <a:p>
            <a:r>
              <a:rPr lang="en-US" sz="2400" b="1" dirty="0"/>
              <a:t>VLAN-</a:t>
            </a:r>
            <a:r>
              <a:rPr lang="ka-GE" sz="2400" b="1" dirty="0"/>
              <a:t>ების ტიპები</a:t>
            </a:r>
          </a:p>
        </p:txBody>
      </p:sp>
      <p:sp>
        <p:nvSpPr>
          <p:cNvPr id="3" name="Content Placeholder 2">
            <a:extLst>
              <a:ext uri="{FF2B5EF4-FFF2-40B4-BE49-F238E27FC236}">
                <a16:creationId xmlns:a16="http://schemas.microsoft.com/office/drawing/2014/main" id="{5686A86C-25E8-4982-A16F-0BFE2B3EF730}"/>
              </a:ext>
            </a:extLst>
          </p:cNvPr>
          <p:cNvSpPr>
            <a:spLocks noGrp="1"/>
          </p:cNvSpPr>
          <p:nvPr>
            <p:ph idx="1"/>
          </p:nvPr>
        </p:nvSpPr>
        <p:spPr>
          <a:xfrm>
            <a:off x="670249" y="1690688"/>
            <a:ext cx="10515600" cy="4351338"/>
          </a:xfrm>
        </p:spPr>
        <p:txBody>
          <a:bodyPr>
            <a:normAutofit/>
          </a:bodyPr>
          <a:lstStyle/>
          <a:p>
            <a:pPr marL="0" indent="0">
              <a:lnSpc>
                <a:spcPct val="150000"/>
              </a:lnSpc>
              <a:buNone/>
            </a:pPr>
            <a:r>
              <a:rPr lang="ka-GE" sz="2000" dirty="0"/>
              <a:t>არსებობს განსხვავებული ტიპის </a:t>
            </a:r>
            <a:r>
              <a:rPr lang="en-US" sz="2000" dirty="0"/>
              <a:t>VLAN-</a:t>
            </a:r>
            <a:r>
              <a:rPr lang="ka-GE" sz="2000" dirty="0"/>
              <a:t>ების მთელი რიგი, რომელიც გამოყენებულია თანამედროვე ქსელებში. ზოგიერთი </a:t>
            </a:r>
            <a:r>
              <a:rPr lang="en-US" sz="2000" dirty="0"/>
              <a:t>VLAN-</a:t>
            </a:r>
            <a:r>
              <a:rPr lang="ka-GE" sz="2000" dirty="0"/>
              <a:t>ის ტიპი განსაზღვრულია ტრაფიკის კლასებით. სხვა ტიპის </a:t>
            </a:r>
            <a:r>
              <a:rPr lang="en-US" sz="2000" dirty="0"/>
              <a:t>VLAN-</a:t>
            </a:r>
            <a:r>
              <a:rPr lang="ka-GE" sz="2000" dirty="0"/>
              <a:t>ები განისაზღვრებიან კონკრეტული ფუნქციებით, რომლითაც ისინი ემსახურებიან ქსელს.</a:t>
            </a:r>
          </a:p>
        </p:txBody>
      </p:sp>
    </p:spTree>
    <p:extLst>
      <p:ext uri="{BB962C8B-B14F-4D97-AF65-F5344CB8AC3E}">
        <p14:creationId xmlns:p14="http://schemas.microsoft.com/office/powerpoint/2010/main" val="478584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C18BD6-9AFF-45CE-B6D5-7342B1E55DD6}"/>
              </a:ext>
            </a:extLst>
          </p:cNvPr>
          <p:cNvSpPr/>
          <p:nvPr/>
        </p:nvSpPr>
        <p:spPr>
          <a:xfrm>
            <a:off x="477982" y="750976"/>
            <a:ext cx="11236035" cy="5961953"/>
          </a:xfrm>
          <a:prstGeom prst="rect">
            <a:avLst/>
          </a:prstGeom>
        </p:spPr>
        <p:txBody>
          <a:bodyPr wrap="square">
            <a:spAutoFit/>
          </a:bodyPr>
          <a:lstStyle/>
          <a:p>
            <a:pPr algn="ctr">
              <a:lnSpc>
                <a:spcPct val="150000"/>
              </a:lnSpc>
            </a:pPr>
            <a:r>
              <a:rPr lang="ka-GE" sz="2000" b="1" dirty="0">
                <a:solidFill>
                  <a:srgbClr val="C00000"/>
                </a:solidFill>
              </a:rPr>
              <a:t>მონაცემთა </a:t>
            </a:r>
            <a:r>
              <a:rPr lang="en-US" sz="2000" b="1" dirty="0">
                <a:solidFill>
                  <a:srgbClr val="C00000"/>
                </a:solidFill>
              </a:rPr>
              <a:t>VLAN </a:t>
            </a:r>
          </a:p>
          <a:p>
            <a:pPr>
              <a:lnSpc>
                <a:spcPct val="150000"/>
              </a:lnSpc>
            </a:pPr>
            <a:r>
              <a:rPr lang="ka-GE" dirty="0"/>
              <a:t>მონაცემთა </a:t>
            </a:r>
            <a:r>
              <a:rPr lang="en-US" dirty="0"/>
              <a:t>VLAN </a:t>
            </a:r>
            <a:r>
              <a:rPr lang="ka-GE" dirty="0"/>
              <a:t>არის </a:t>
            </a:r>
            <a:r>
              <a:rPr lang="en-US" dirty="0"/>
              <a:t>VLAN, </a:t>
            </a:r>
            <a:r>
              <a:rPr lang="ka-GE" b="1" dirty="0">
                <a:solidFill>
                  <a:srgbClr val="C00000"/>
                </a:solidFill>
              </a:rPr>
              <a:t>რომელიც დაკონფიგურებულია მომხმარებლის მიერ დაგენერირებული ტრაფიკის გადასაგზავნად. </a:t>
            </a:r>
            <a:r>
              <a:rPr lang="en-US" dirty="0"/>
              <a:t>VLAN </a:t>
            </a:r>
            <a:r>
              <a:rPr lang="ka-GE" dirty="0"/>
              <a:t>ქსელს, რომელსაც გადააქვს </a:t>
            </a:r>
            <a:r>
              <a:rPr lang="ka-GE" dirty="0">
                <a:solidFill>
                  <a:srgbClr val="0070C0"/>
                </a:solidFill>
              </a:rPr>
              <a:t>ხმა ან მართავს ტრაფიკს, არ იქნება მონაცემთა </a:t>
            </a:r>
            <a:r>
              <a:rPr lang="en-US" dirty="0">
                <a:solidFill>
                  <a:srgbClr val="0070C0"/>
                </a:solidFill>
              </a:rPr>
              <a:t>VLAN-</a:t>
            </a:r>
            <a:r>
              <a:rPr lang="ka-GE" dirty="0">
                <a:solidFill>
                  <a:srgbClr val="0070C0"/>
                </a:solidFill>
              </a:rPr>
              <a:t>ის ნაწილი.</a:t>
            </a:r>
            <a:r>
              <a:rPr lang="ka-GE" dirty="0"/>
              <a:t> ეს არის ჩვეულებრივი პრაქტიკა, რათა გაყოფილ იქნას ხმა და მართვის ტრაფიკი მონაცემთა ტრაფიკისაგან. მონაცემთა </a:t>
            </a:r>
            <a:r>
              <a:rPr lang="en-US" dirty="0"/>
              <a:t>VLAN</a:t>
            </a:r>
            <a:r>
              <a:rPr lang="ka-GE" dirty="0"/>
              <a:t>ს ზოგჯერ მოიხსენიებენ როგორც მომხმარებლის </a:t>
            </a:r>
            <a:r>
              <a:rPr lang="en-US" dirty="0"/>
              <a:t>VLAN-</a:t>
            </a:r>
            <a:r>
              <a:rPr lang="ka-GE" dirty="0"/>
              <a:t>ს. მონაცემთა </a:t>
            </a:r>
            <a:r>
              <a:rPr lang="en-US" dirty="0"/>
              <a:t>VLAN </a:t>
            </a:r>
            <a:r>
              <a:rPr lang="ka-GE" dirty="0"/>
              <a:t>გამოიყენება ქსელის დასაყოფად მომხმარებლების ჯგუფებად ან მოწყობილობებად. </a:t>
            </a:r>
            <a:endParaRPr lang="en-US" dirty="0"/>
          </a:p>
          <a:p>
            <a:pPr algn="ctr">
              <a:lnSpc>
                <a:spcPct val="150000"/>
              </a:lnSpc>
            </a:pPr>
            <a:r>
              <a:rPr lang="en-US" sz="2000" b="1" dirty="0">
                <a:solidFill>
                  <a:srgbClr val="C00000"/>
                </a:solidFill>
              </a:rPr>
              <a:t>Default</a:t>
            </a:r>
            <a:r>
              <a:rPr lang="ka-GE" sz="2000" b="1" dirty="0">
                <a:solidFill>
                  <a:srgbClr val="C00000"/>
                </a:solidFill>
              </a:rPr>
              <a:t> </a:t>
            </a:r>
            <a:r>
              <a:rPr lang="en-US" sz="2000" b="1" dirty="0">
                <a:solidFill>
                  <a:srgbClr val="C00000"/>
                </a:solidFill>
              </a:rPr>
              <a:t>VLAN</a:t>
            </a:r>
          </a:p>
          <a:p>
            <a:pPr>
              <a:lnSpc>
                <a:spcPct val="150000"/>
              </a:lnSpc>
            </a:pPr>
            <a:r>
              <a:rPr lang="en-US" dirty="0"/>
              <a:t> </a:t>
            </a:r>
            <a:r>
              <a:rPr lang="ka-GE" dirty="0"/>
              <a:t>კომუტატორის ყველა პორტი ხდება </a:t>
            </a:r>
            <a:r>
              <a:rPr lang="en-US" dirty="0"/>
              <a:t>Default</a:t>
            </a:r>
            <a:r>
              <a:rPr lang="ka-GE" dirty="0"/>
              <a:t> </a:t>
            </a:r>
            <a:r>
              <a:rPr lang="en-US" dirty="0"/>
              <a:t>VLAN-</a:t>
            </a:r>
            <a:r>
              <a:rPr lang="ka-GE" dirty="0"/>
              <a:t>ის ნაწილი მას შემდეგ რაც კომუტატორის საწყისი ჩატვირთვა გაუშვებს </a:t>
            </a:r>
            <a:r>
              <a:rPr lang="en-US" dirty="0"/>
              <a:t>Default</a:t>
            </a:r>
            <a:r>
              <a:rPr lang="ka-GE" dirty="0"/>
              <a:t> კონფიგურაციას. კომუტატორის პორტები, რომლებიც მონაწილეობენ </a:t>
            </a:r>
            <a:r>
              <a:rPr lang="en-US" dirty="0"/>
              <a:t>Default</a:t>
            </a:r>
            <a:r>
              <a:rPr lang="ka-GE" dirty="0"/>
              <a:t> </a:t>
            </a:r>
            <a:r>
              <a:rPr lang="en-US" dirty="0"/>
              <a:t>VLAN-</a:t>
            </a:r>
            <a:r>
              <a:rPr lang="ka-GE" dirty="0"/>
              <a:t>ში, იგივე ფართომაუწყებლობითი დომეინის ნაწილი არიან</a:t>
            </a:r>
            <a:r>
              <a:rPr lang="en-US" dirty="0"/>
              <a:t>. </a:t>
            </a:r>
            <a:r>
              <a:rPr lang="ka-GE" dirty="0"/>
              <a:t>ეს საშუალებას აძლევს ნებისმიერ</a:t>
            </a:r>
            <a:r>
              <a:rPr lang="en-US" dirty="0"/>
              <a:t> </a:t>
            </a:r>
            <a:r>
              <a:rPr lang="ka-GE" dirty="0"/>
              <a:t>მოწყობილობას, რომლებიც შეერთებულნი არიან კომუტატორის ნებისმიერ პორტთან, დააკავშიროს სხვა მოწყობილობები სხვა კომუტატორის პორტებთან. </a:t>
            </a:r>
            <a:r>
              <a:rPr lang="en-US" dirty="0"/>
              <a:t>Cisco </a:t>
            </a:r>
            <a:r>
              <a:rPr lang="ka-GE" dirty="0"/>
              <a:t>კომუტატორებისთვის ნაგულისხმევი </a:t>
            </a:r>
            <a:r>
              <a:rPr lang="en-US" dirty="0"/>
              <a:t>VLAN </a:t>
            </a:r>
            <a:r>
              <a:rPr lang="ka-GE" dirty="0"/>
              <a:t>არის </a:t>
            </a:r>
            <a:r>
              <a:rPr lang="en-US" dirty="0"/>
              <a:t>VLAN 1</a:t>
            </a:r>
            <a:endParaRPr lang="ka-GE" dirty="0"/>
          </a:p>
        </p:txBody>
      </p:sp>
    </p:spTree>
    <p:extLst>
      <p:ext uri="{BB962C8B-B14F-4D97-AF65-F5344CB8AC3E}">
        <p14:creationId xmlns:p14="http://schemas.microsoft.com/office/powerpoint/2010/main" val="2810582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7B8F9-5938-4888-BB04-72D4B4EF7BF3}"/>
              </a:ext>
            </a:extLst>
          </p:cNvPr>
          <p:cNvSpPr>
            <a:spLocks noGrp="1"/>
          </p:cNvSpPr>
          <p:nvPr>
            <p:ph type="title"/>
          </p:nvPr>
        </p:nvSpPr>
        <p:spPr/>
        <p:txBody>
          <a:bodyPr>
            <a:normAutofit/>
          </a:bodyPr>
          <a:lstStyle/>
          <a:p>
            <a:pPr algn="ctr"/>
            <a:r>
              <a:rPr lang="ka-GE" sz="2800" dirty="0"/>
              <a:t>ლექციის თემა</a:t>
            </a:r>
          </a:p>
        </p:txBody>
      </p:sp>
      <p:sp>
        <p:nvSpPr>
          <p:cNvPr id="3" name="Content Placeholder 2">
            <a:extLst>
              <a:ext uri="{FF2B5EF4-FFF2-40B4-BE49-F238E27FC236}">
                <a16:creationId xmlns:a16="http://schemas.microsoft.com/office/drawing/2014/main" id="{B36950D1-60E6-478F-9D4C-738E0B79703C}"/>
              </a:ext>
            </a:extLst>
          </p:cNvPr>
          <p:cNvSpPr>
            <a:spLocks noGrp="1"/>
          </p:cNvSpPr>
          <p:nvPr>
            <p:ph idx="1"/>
          </p:nvPr>
        </p:nvSpPr>
        <p:spPr>
          <a:xfrm>
            <a:off x="838200" y="1576243"/>
            <a:ext cx="10515600" cy="4351338"/>
          </a:xfrm>
        </p:spPr>
        <p:txBody>
          <a:bodyPr>
            <a:normAutofit/>
          </a:bodyPr>
          <a:lstStyle/>
          <a:p>
            <a:pPr>
              <a:lnSpc>
                <a:spcPct val="150000"/>
              </a:lnSpc>
            </a:pPr>
            <a:r>
              <a:rPr lang="ka-GE" sz="2000" dirty="0"/>
              <a:t>ვირტუალური ლოკალური ქსელების ტიპები და მათი უპირატესობები (</a:t>
            </a:r>
            <a:r>
              <a:rPr lang="en-US" sz="2000" dirty="0"/>
              <a:t>Data VLAN, Default VLAN, Native VLAN, Management VLAN, Voice VLAN);</a:t>
            </a:r>
            <a:endParaRPr lang="ka-GE" sz="2000" dirty="0"/>
          </a:p>
          <a:p>
            <a:pPr>
              <a:lnSpc>
                <a:spcPct val="150000"/>
              </a:lnSpc>
            </a:pPr>
            <a:r>
              <a:rPr lang="en-US" sz="2000" dirty="0"/>
              <a:t> Trunk </a:t>
            </a:r>
            <a:r>
              <a:rPr lang="ka-GE" sz="2000" dirty="0"/>
              <a:t>ლინკების კონფიგურაცია; ვირტუალური ლოკალური ქსელების რეალიზაცია; ვირტუალურ ლოკალურ ქსელებს შორის მარშრუტიზაცია (</a:t>
            </a:r>
            <a:r>
              <a:rPr lang="en-US" sz="2000" dirty="0"/>
              <a:t>Legacy, Router-on-a-Stick Inter-VLAN Routing)</a:t>
            </a:r>
            <a:endParaRPr lang="ka-GE" sz="2000" dirty="0"/>
          </a:p>
        </p:txBody>
      </p:sp>
    </p:spTree>
    <p:extLst>
      <p:ext uri="{BB962C8B-B14F-4D97-AF65-F5344CB8AC3E}">
        <p14:creationId xmlns:p14="http://schemas.microsoft.com/office/powerpoint/2010/main" val="2866446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B4262A-F655-4D08-A974-809986A4E2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7683" y="318780"/>
            <a:ext cx="8273394" cy="5692589"/>
          </a:xfrm>
          <a:prstGeom prst="rect">
            <a:avLst/>
          </a:prstGeom>
        </p:spPr>
      </p:pic>
    </p:spTree>
    <p:extLst>
      <p:ext uri="{BB962C8B-B14F-4D97-AF65-F5344CB8AC3E}">
        <p14:creationId xmlns:p14="http://schemas.microsoft.com/office/powerpoint/2010/main" val="4100272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C3CD36-1D86-447D-8E97-A63F6A51D31C}"/>
              </a:ext>
            </a:extLst>
          </p:cNvPr>
          <p:cNvSpPr/>
          <p:nvPr/>
        </p:nvSpPr>
        <p:spPr>
          <a:xfrm>
            <a:off x="864637" y="313574"/>
            <a:ext cx="10462726" cy="1299138"/>
          </a:xfrm>
          <a:prstGeom prst="rect">
            <a:avLst/>
          </a:prstGeom>
        </p:spPr>
        <p:txBody>
          <a:bodyPr wrap="square">
            <a:spAutoFit/>
          </a:bodyPr>
          <a:lstStyle/>
          <a:p>
            <a:pPr>
              <a:lnSpc>
                <a:spcPct val="150000"/>
              </a:lnSpc>
            </a:pPr>
            <a:r>
              <a:rPr lang="en-US" dirty="0"/>
              <a:t>VLAN 1-</a:t>
            </a:r>
            <a:r>
              <a:rPr lang="ka-GE" dirty="0"/>
              <a:t>ს აქვს ნებისმიერი </a:t>
            </a:r>
            <a:r>
              <a:rPr lang="en-US" dirty="0"/>
              <a:t>VLAN-</a:t>
            </a:r>
            <a:r>
              <a:rPr lang="ka-GE" dirty="0"/>
              <a:t>ის ყველა მახასიათებელი, უბრალოდ გამორიცხულია მისი წაშლა ან სახელის შეცვლა. ნაგულისხმევად ყველა მეორე დონის ტრაფიკის კონტროლი არის დაკავშირებული </a:t>
            </a:r>
            <a:r>
              <a:rPr lang="en-US" dirty="0"/>
              <a:t>VLAN 1-</a:t>
            </a:r>
            <a:r>
              <a:rPr lang="ka-GE" dirty="0"/>
              <a:t>ით.</a:t>
            </a:r>
          </a:p>
        </p:txBody>
      </p:sp>
      <p:sp>
        <p:nvSpPr>
          <p:cNvPr id="3" name="Rectangle 2">
            <a:extLst>
              <a:ext uri="{FF2B5EF4-FFF2-40B4-BE49-F238E27FC236}">
                <a16:creationId xmlns:a16="http://schemas.microsoft.com/office/drawing/2014/main" id="{E187624E-6921-4F46-98A3-7D66A678CFB0}"/>
              </a:ext>
            </a:extLst>
          </p:cNvPr>
          <p:cNvSpPr/>
          <p:nvPr/>
        </p:nvSpPr>
        <p:spPr>
          <a:xfrm>
            <a:off x="780661" y="1828968"/>
            <a:ext cx="10630678" cy="4715458"/>
          </a:xfrm>
          <a:prstGeom prst="rect">
            <a:avLst/>
          </a:prstGeom>
        </p:spPr>
        <p:txBody>
          <a:bodyPr wrap="square">
            <a:spAutoFit/>
          </a:bodyPr>
          <a:lstStyle/>
          <a:p>
            <a:pPr algn="ctr">
              <a:lnSpc>
                <a:spcPct val="150000"/>
              </a:lnSpc>
            </a:pPr>
            <a:r>
              <a:rPr lang="en-US" sz="2000" b="1" dirty="0"/>
              <a:t>Native (</a:t>
            </a:r>
            <a:r>
              <a:rPr lang="ka-GE" sz="2000" b="1" dirty="0">
                <a:solidFill>
                  <a:srgbClr val="C00000"/>
                </a:solidFill>
              </a:rPr>
              <a:t>ადგილობრივი</a:t>
            </a:r>
            <a:r>
              <a:rPr lang="en-US" sz="2000" b="1" dirty="0">
                <a:solidFill>
                  <a:srgbClr val="C00000"/>
                </a:solidFill>
              </a:rPr>
              <a:t>)</a:t>
            </a:r>
            <a:r>
              <a:rPr lang="ka-GE" sz="2000" b="1" dirty="0">
                <a:solidFill>
                  <a:srgbClr val="C00000"/>
                </a:solidFill>
              </a:rPr>
              <a:t> </a:t>
            </a:r>
            <a:r>
              <a:rPr lang="en-US" sz="2000" b="1" dirty="0">
                <a:solidFill>
                  <a:srgbClr val="C00000"/>
                </a:solidFill>
              </a:rPr>
              <a:t>VLAN </a:t>
            </a:r>
          </a:p>
          <a:p>
            <a:pPr indent="360363">
              <a:lnSpc>
                <a:spcPct val="150000"/>
              </a:lnSpc>
            </a:pPr>
            <a:r>
              <a:rPr lang="en-US" dirty="0"/>
              <a:t>Native</a:t>
            </a:r>
            <a:r>
              <a:rPr lang="ka-GE" dirty="0"/>
              <a:t> </a:t>
            </a:r>
            <a:r>
              <a:rPr lang="en-US" dirty="0"/>
              <a:t>VLAN </a:t>
            </a:r>
            <a:r>
              <a:rPr lang="ka-GE" dirty="0"/>
              <a:t>არის მიკუთვნებული 802.1</a:t>
            </a:r>
            <a:r>
              <a:rPr lang="en-US" dirty="0"/>
              <a:t>Q trunk </a:t>
            </a:r>
            <a:r>
              <a:rPr lang="ka-GE" dirty="0"/>
              <a:t>პორტთან. </a:t>
            </a:r>
            <a:r>
              <a:rPr lang="en-US" dirty="0"/>
              <a:t>Trunk </a:t>
            </a:r>
            <a:r>
              <a:rPr lang="ka-GE" dirty="0"/>
              <a:t>პორტები არის ბმულები კომუტატორებს შორის, რომელიც მხარს უჭერს ტრაფიკის გადაცემას ერთზე მეტ დაკავშირებულ </a:t>
            </a:r>
            <a:r>
              <a:rPr lang="en-US" dirty="0"/>
              <a:t>VLAN-</a:t>
            </a:r>
            <a:r>
              <a:rPr lang="ka-GE" dirty="0"/>
              <a:t>თან. 802.1</a:t>
            </a:r>
            <a:r>
              <a:rPr lang="en-US" dirty="0"/>
              <a:t>Q trunk </a:t>
            </a:r>
            <a:r>
              <a:rPr lang="ka-GE" dirty="0"/>
              <a:t>პორტი მხარს უჭერს ტრაფიკს, რომელიც</a:t>
            </a:r>
            <a:r>
              <a:rPr lang="en-US" dirty="0"/>
              <a:t> </a:t>
            </a:r>
            <a:r>
              <a:rPr lang="ka-GE" dirty="0"/>
              <a:t>მიღებულია მრავალი </a:t>
            </a:r>
            <a:r>
              <a:rPr lang="en-US" dirty="0"/>
              <a:t>VLAN-</a:t>
            </a:r>
            <a:r>
              <a:rPr lang="ka-GE" dirty="0"/>
              <a:t>დან (დანიშნული ტრაფიკი), ასევე ტრაფიკს, რომელიც არ მოდის </a:t>
            </a:r>
            <a:r>
              <a:rPr lang="en-US" dirty="0"/>
              <a:t>VLAN-</a:t>
            </a:r>
            <a:r>
              <a:rPr lang="ka-GE" dirty="0"/>
              <a:t>დან (დაუნიშნავი ტრაფიკი). 802.1</a:t>
            </a:r>
            <a:r>
              <a:rPr lang="en-US" dirty="0"/>
              <a:t>Q trunk </a:t>
            </a:r>
            <a:r>
              <a:rPr lang="ka-GE" dirty="0"/>
              <a:t>პორტი განათავსებს დაუნიშნავ ტრაფიკს ადგილობრივ </a:t>
            </a:r>
            <a:r>
              <a:rPr lang="en-US" dirty="0"/>
              <a:t>VLAN-</a:t>
            </a:r>
            <a:r>
              <a:rPr lang="ka-GE" dirty="0"/>
              <a:t>ზე, რომელიც ნაგულისხმევად არის </a:t>
            </a:r>
            <a:r>
              <a:rPr lang="en-US" dirty="0"/>
              <a:t>VLAN 1.</a:t>
            </a:r>
          </a:p>
          <a:p>
            <a:pPr indent="360363">
              <a:lnSpc>
                <a:spcPct val="150000"/>
              </a:lnSpc>
            </a:pPr>
            <a:r>
              <a:rPr lang="ka-GE" dirty="0"/>
              <a:t>საუკეთესო პრაქტიკაა, რომ დაკონფიგურდეს ადგილობრივი </a:t>
            </a:r>
            <a:r>
              <a:rPr lang="en-US" dirty="0"/>
              <a:t>VLAN-</a:t>
            </a:r>
            <a:r>
              <a:rPr lang="ka-GE" dirty="0"/>
              <a:t>ი, როგორც გამოუყენებელი </a:t>
            </a:r>
            <a:r>
              <a:rPr lang="en-US" dirty="0"/>
              <a:t>VLAN-</a:t>
            </a:r>
            <a:r>
              <a:rPr lang="ka-GE" dirty="0"/>
              <a:t>ი, რომელიც განსხვავდება </a:t>
            </a:r>
            <a:r>
              <a:rPr lang="en-US" dirty="0"/>
              <a:t>VLAN 1-</a:t>
            </a:r>
            <a:r>
              <a:rPr lang="ka-GE" dirty="0"/>
              <a:t>სა და სხვა </a:t>
            </a:r>
            <a:r>
              <a:rPr lang="en-US" dirty="0"/>
              <a:t>VLAN-</a:t>
            </a:r>
            <a:r>
              <a:rPr lang="ka-GE" dirty="0"/>
              <a:t>ებისგან. ფაქტობრივად ის არ არის გამოუყენებელი ფიქსირებული </a:t>
            </a:r>
            <a:r>
              <a:rPr lang="en-US" dirty="0"/>
              <a:t>VLAN-</a:t>
            </a:r>
            <a:r>
              <a:rPr lang="ka-GE" dirty="0"/>
              <a:t>ის გამოსაყოფად, რათა შეასრულოს ადგილობრივი </a:t>
            </a:r>
            <a:r>
              <a:rPr lang="en-US" dirty="0"/>
              <a:t>VLAN-</a:t>
            </a:r>
            <a:r>
              <a:rPr lang="ka-GE" dirty="0"/>
              <a:t>ის როლი ყველა </a:t>
            </a:r>
            <a:r>
              <a:rPr lang="en-US" dirty="0"/>
              <a:t>trunk </a:t>
            </a:r>
            <a:r>
              <a:rPr lang="ka-GE" dirty="0"/>
              <a:t>პორტისთვის, კომუტირებულ დომეინში</a:t>
            </a:r>
          </a:p>
        </p:txBody>
      </p:sp>
    </p:spTree>
    <p:extLst>
      <p:ext uri="{BB962C8B-B14F-4D97-AF65-F5344CB8AC3E}">
        <p14:creationId xmlns:p14="http://schemas.microsoft.com/office/powerpoint/2010/main" val="836070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50131F-2355-4287-8AA4-58E5983E2B50}"/>
              </a:ext>
            </a:extLst>
          </p:cNvPr>
          <p:cNvSpPr/>
          <p:nvPr/>
        </p:nvSpPr>
        <p:spPr>
          <a:xfrm>
            <a:off x="472750" y="582506"/>
            <a:ext cx="10798630" cy="2591800"/>
          </a:xfrm>
          <a:prstGeom prst="rect">
            <a:avLst/>
          </a:prstGeom>
        </p:spPr>
        <p:txBody>
          <a:bodyPr wrap="square">
            <a:spAutoFit/>
          </a:bodyPr>
          <a:lstStyle/>
          <a:p>
            <a:pPr algn="ctr">
              <a:lnSpc>
                <a:spcPct val="150000"/>
              </a:lnSpc>
            </a:pPr>
            <a:r>
              <a:rPr lang="en-US" sz="2000" b="1" dirty="0"/>
              <a:t>Management (</a:t>
            </a:r>
            <a:r>
              <a:rPr lang="ka-GE" sz="2000" b="1" dirty="0">
                <a:solidFill>
                  <a:srgbClr val="C00000"/>
                </a:solidFill>
              </a:rPr>
              <a:t>მართვადი</a:t>
            </a:r>
            <a:r>
              <a:rPr lang="en-US" sz="2000" b="1" dirty="0">
                <a:solidFill>
                  <a:srgbClr val="C00000"/>
                </a:solidFill>
              </a:rPr>
              <a:t>)</a:t>
            </a:r>
            <a:r>
              <a:rPr lang="ka-GE" sz="2000" b="1" dirty="0">
                <a:solidFill>
                  <a:srgbClr val="C00000"/>
                </a:solidFill>
              </a:rPr>
              <a:t> </a:t>
            </a:r>
            <a:r>
              <a:rPr lang="en-US" sz="2000" b="1" dirty="0">
                <a:solidFill>
                  <a:srgbClr val="C00000"/>
                </a:solidFill>
              </a:rPr>
              <a:t>VLAN </a:t>
            </a:r>
          </a:p>
          <a:p>
            <a:pPr indent="360363">
              <a:lnSpc>
                <a:spcPct val="150000"/>
              </a:lnSpc>
            </a:pPr>
            <a:r>
              <a:rPr lang="ka-GE" dirty="0"/>
              <a:t>მართვადი </a:t>
            </a:r>
            <a:r>
              <a:rPr lang="en-US" dirty="0"/>
              <a:t>VLAN </a:t>
            </a:r>
            <a:r>
              <a:rPr lang="ka-GE" dirty="0"/>
              <a:t>არის ნებისმიერი </a:t>
            </a:r>
            <a:r>
              <a:rPr lang="en-US" dirty="0"/>
              <a:t>VLAN, </a:t>
            </a:r>
            <a:r>
              <a:rPr lang="ka-GE" dirty="0"/>
              <a:t>რომელიც დაკონფიგურებულია კომუტატორის მართვის შესაძლებლობებზე წვდომისთვის. </a:t>
            </a:r>
            <a:r>
              <a:rPr lang="en-US" dirty="0"/>
              <a:t>Management </a:t>
            </a:r>
            <a:r>
              <a:rPr lang="ka-GE" dirty="0"/>
              <a:t>საშუალებით იმართება მოწყობილობა .  აამისთვის უნდა შეიქმნას სპეციალური </a:t>
            </a:r>
            <a:r>
              <a:rPr lang="en-US" dirty="0"/>
              <a:t>VLAN</a:t>
            </a:r>
            <a:r>
              <a:rPr lang="ka-GE" dirty="0"/>
              <a:t>, რომლისთვისაც შეიქმნება ვირტუალური ინტერფეისი და ამ ინტერფეისზე გაიწერება </a:t>
            </a:r>
            <a:r>
              <a:rPr lang="en-US" dirty="0"/>
              <a:t>IP</a:t>
            </a:r>
            <a:r>
              <a:rPr lang="ru-RU" dirty="0"/>
              <a:t> </a:t>
            </a:r>
            <a:r>
              <a:rPr lang="ka-GE" dirty="0"/>
              <a:t>მისამართი</a:t>
            </a:r>
            <a:r>
              <a:rPr lang="en-US" dirty="0"/>
              <a:t>  Gateway</a:t>
            </a:r>
            <a:r>
              <a:rPr lang="ka-GE" dirty="0"/>
              <a:t> რაც საშუალებას აძლევს კომუტატორს იყოს მართული </a:t>
            </a:r>
            <a:r>
              <a:rPr lang="en-US" dirty="0"/>
              <a:t>HTTP, Telnet, SSH </a:t>
            </a:r>
            <a:r>
              <a:rPr lang="ka-GE" dirty="0"/>
              <a:t>ან </a:t>
            </a:r>
            <a:r>
              <a:rPr lang="en-US" dirty="0"/>
              <a:t>SNMP-</a:t>
            </a:r>
            <a:r>
              <a:rPr lang="ka-GE" dirty="0"/>
              <a:t>ს საშუალებით. </a:t>
            </a:r>
          </a:p>
        </p:txBody>
      </p:sp>
    </p:spTree>
    <p:extLst>
      <p:ext uri="{BB962C8B-B14F-4D97-AF65-F5344CB8AC3E}">
        <p14:creationId xmlns:p14="http://schemas.microsoft.com/office/powerpoint/2010/main" val="2962116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C86E5FB6-729B-4884-8FE5-32F183793F4D}"/>
              </a:ext>
            </a:extLst>
          </p:cNvPr>
          <p:cNvGrpSpPr/>
          <p:nvPr/>
        </p:nvGrpSpPr>
        <p:grpSpPr>
          <a:xfrm>
            <a:off x="577126" y="-206581"/>
            <a:ext cx="10644776" cy="4861155"/>
            <a:chOff x="516956" y="-235300"/>
            <a:chExt cx="10644776" cy="4861155"/>
          </a:xfrm>
        </p:grpSpPr>
        <p:grpSp>
          <p:nvGrpSpPr>
            <p:cNvPr id="19" name="Group 18">
              <a:extLst>
                <a:ext uri="{FF2B5EF4-FFF2-40B4-BE49-F238E27FC236}">
                  <a16:creationId xmlns:a16="http://schemas.microsoft.com/office/drawing/2014/main" id="{60B9D35A-CD3F-4F4B-900B-BF395A940C0B}"/>
                </a:ext>
              </a:extLst>
            </p:cNvPr>
            <p:cNvGrpSpPr/>
            <p:nvPr/>
          </p:nvGrpSpPr>
          <p:grpSpPr>
            <a:xfrm>
              <a:off x="516956" y="-235300"/>
              <a:ext cx="10644776" cy="4861155"/>
              <a:chOff x="600083" y="-207591"/>
              <a:chExt cx="10644776" cy="4861155"/>
            </a:xfrm>
          </p:grpSpPr>
          <p:sp>
            <p:nvSpPr>
              <p:cNvPr id="16" name="Minus Sign 15">
                <a:extLst>
                  <a:ext uri="{FF2B5EF4-FFF2-40B4-BE49-F238E27FC236}">
                    <a16:creationId xmlns:a16="http://schemas.microsoft.com/office/drawing/2014/main" id="{26577580-BE9B-4E5A-9675-82ED1857847D}"/>
                  </a:ext>
                </a:extLst>
              </p:cNvPr>
              <p:cNvSpPr/>
              <p:nvPr/>
            </p:nvSpPr>
            <p:spPr>
              <a:xfrm rot="14571610" flipV="1">
                <a:off x="4246092" y="1901589"/>
                <a:ext cx="4861153" cy="642793"/>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a-GE"/>
              </a:p>
            </p:txBody>
          </p:sp>
          <p:sp>
            <p:nvSpPr>
              <p:cNvPr id="15" name="Minus Sign 14">
                <a:extLst>
                  <a:ext uri="{FF2B5EF4-FFF2-40B4-BE49-F238E27FC236}">
                    <a16:creationId xmlns:a16="http://schemas.microsoft.com/office/drawing/2014/main" id="{AB6DD461-5C4A-4EF0-80EB-08E713E08145}"/>
                  </a:ext>
                </a:extLst>
              </p:cNvPr>
              <p:cNvSpPr/>
              <p:nvPr/>
            </p:nvSpPr>
            <p:spPr>
              <a:xfrm rot="18148757" flipV="1">
                <a:off x="3002137" y="1901591"/>
                <a:ext cx="4861153" cy="642793"/>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a-GE"/>
              </a:p>
            </p:txBody>
          </p:sp>
          <p:grpSp>
            <p:nvGrpSpPr>
              <p:cNvPr id="18" name="Group 17">
                <a:extLst>
                  <a:ext uri="{FF2B5EF4-FFF2-40B4-BE49-F238E27FC236}">
                    <a16:creationId xmlns:a16="http://schemas.microsoft.com/office/drawing/2014/main" id="{381B8A26-7BA7-407C-83C0-948B8DE5AE67}"/>
                  </a:ext>
                </a:extLst>
              </p:cNvPr>
              <p:cNvGrpSpPr/>
              <p:nvPr/>
            </p:nvGrpSpPr>
            <p:grpSpPr>
              <a:xfrm>
                <a:off x="600083" y="175300"/>
                <a:ext cx="10644776" cy="4357255"/>
                <a:chOff x="655501" y="110836"/>
                <a:chExt cx="10644776" cy="4357255"/>
              </a:xfrm>
            </p:grpSpPr>
            <p:sp>
              <p:nvSpPr>
                <p:cNvPr id="17" name="Minus Sign 16">
                  <a:extLst>
                    <a:ext uri="{FF2B5EF4-FFF2-40B4-BE49-F238E27FC236}">
                      <a16:creationId xmlns:a16="http://schemas.microsoft.com/office/drawing/2014/main" id="{DB2F4FB8-0456-49EF-8ACC-CD6F84ECBDE9}"/>
                    </a:ext>
                  </a:extLst>
                </p:cNvPr>
                <p:cNvSpPr/>
                <p:nvPr/>
              </p:nvSpPr>
              <p:spPr>
                <a:xfrm rot="12967305" flipV="1">
                  <a:off x="5913526" y="2103234"/>
                  <a:ext cx="4861153" cy="642793"/>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a-GE"/>
                </a:p>
              </p:txBody>
            </p:sp>
            <p:sp>
              <p:nvSpPr>
                <p:cNvPr id="14" name="Minus Sign 13">
                  <a:extLst>
                    <a:ext uri="{FF2B5EF4-FFF2-40B4-BE49-F238E27FC236}">
                      <a16:creationId xmlns:a16="http://schemas.microsoft.com/office/drawing/2014/main" id="{E8FBB1A9-27B1-4513-ADAB-A1DB54B0E388}"/>
                    </a:ext>
                  </a:extLst>
                </p:cNvPr>
                <p:cNvSpPr/>
                <p:nvPr/>
              </p:nvSpPr>
              <p:spPr>
                <a:xfrm rot="19431166" flipV="1">
                  <a:off x="655501" y="2051199"/>
                  <a:ext cx="5826504" cy="651752"/>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a-GE"/>
                </a:p>
              </p:txBody>
            </p:sp>
            <p:sp>
              <p:nvSpPr>
                <p:cNvPr id="13" name="Minus Sign 12">
                  <a:extLst>
                    <a:ext uri="{FF2B5EF4-FFF2-40B4-BE49-F238E27FC236}">
                      <a16:creationId xmlns:a16="http://schemas.microsoft.com/office/drawing/2014/main" id="{7ACCB33A-C1CE-49E9-984F-66523A2C2F9A}"/>
                    </a:ext>
                  </a:extLst>
                </p:cNvPr>
                <p:cNvSpPr/>
                <p:nvPr/>
              </p:nvSpPr>
              <p:spPr>
                <a:xfrm>
                  <a:off x="891723" y="859240"/>
                  <a:ext cx="10408554" cy="595487"/>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a-GE"/>
                </a:p>
              </p:txBody>
            </p:sp>
            <p:pic>
              <p:nvPicPr>
                <p:cNvPr id="5" name="Picture 4">
                  <a:extLst>
                    <a:ext uri="{FF2B5EF4-FFF2-40B4-BE49-F238E27FC236}">
                      <a16:creationId xmlns:a16="http://schemas.microsoft.com/office/drawing/2014/main" id="{9D636CF8-CE12-4F1E-85BB-1921483224C7}"/>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19038" b="5176"/>
                <a:stretch/>
              </p:blipFill>
              <p:spPr>
                <a:xfrm>
                  <a:off x="4883727" y="110836"/>
                  <a:ext cx="2424545" cy="1777019"/>
                </a:xfrm>
                <a:prstGeom prst="rect">
                  <a:avLst/>
                </a:prstGeom>
              </p:spPr>
            </p:pic>
            <p:pic>
              <p:nvPicPr>
                <p:cNvPr id="7" name="Picture 6">
                  <a:extLst>
                    <a:ext uri="{FF2B5EF4-FFF2-40B4-BE49-F238E27FC236}">
                      <a16:creationId xmlns:a16="http://schemas.microsoft.com/office/drawing/2014/main" id="{3A365467-9FD9-407F-B584-BD8FF621D7B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020475" y="3103418"/>
                  <a:ext cx="1275590" cy="1364673"/>
                </a:xfrm>
                <a:prstGeom prst="rect">
                  <a:avLst/>
                </a:prstGeom>
              </p:spPr>
            </p:pic>
            <p:pic>
              <p:nvPicPr>
                <p:cNvPr id="8" name="Picture 7">
                  <a:extLst>
                    <a:ext uri="{FF2B5EF4-FFF2-40B4-BE49-F238E27FC236}">
                      <a16:creationId xmlns:a16="http://schemas.microsoft.com/office/drawing/2014/main" id="{E43CC4DD-C29E-4C34-9AFF-608B778D2B26}"/>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888366" y="3103417"/>
                  <a:ext cx="1275590" cy="1364673"/>
                </a:xfrm>
                <a:prstGeom prst="rect">
                  <a:avLst/>
                </a:prstGeom>
              </p:spPr>
            </p:pic>
            <p:pic>
              <p:nvPicPr>
                <p:cNvPr id="9" name="Picture 8">
                  <a:extLst>
                    <a:ext uri="{FF2B5EF4-FFF2-40B4-BE49-F238E27FC236}">
                      <a16:creationId xmlns:a16="http://schemas.microsoft.com/office/drawing/2014/main" id="{1900142B-F544-4F8D-B4C2-3F1C1C9C744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390251" y="3103417"/>
                  <a:ext cx="1275590" cy="1364673"/>
                </a:xfrm>
                <a:prstGeom prst="rect">
                  <a:avLst/>
                </a:prstGeom>
              </p:spPr>
            </p:pic>
            <p:pic>
              <p:nvPicPr>
                <p:cNvPr id="10" name="Picture 9">
                  <a:extLst>
                    <a:ext uri="{FF2B5EF4-FFF2-40B4-BE49-F238E27FC236}">
                      <a16:creationId xmlns:a16="http://schemas.microsoft.com/office/drawing/2014/main" id="{5CE00674-D56C-448E-AA1D-A8BB7216DCD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632215" y="3103416"/>
                  <a:ext cx="1275590" cy="1364673"/>
                </a:xfrm>
                <a:prstGeom prst="rect">
                  <a:avLst/>
                </a:prstGeom>
              </p:spPr>
            </p:pic>
            <p:pic>
              <p:nvPicPr>
                <p:cNvPr id="11" name="Picture 10">
                  <a:extLst>
                    <a:ext uri="{FF2B5EF4-FFF2-40B4-BE49-F238E27FC236}">
                      <a16:creationId xmlns:a16="http://schemas.microsoft.com/office/drawing/2014/main" id="{0D668561-042D-4A14-BDFD-8C5752B1C8B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31311" y="523182"/>
                  <a:ext cx="1275590" cy="1364673"/>
                </a:xfrm>
                <a:prstGeom prst="rect">
                  <a:avLst/>
                </a:prstGeom>
              </p:spPr>
            </p:pic>
            <p:pic>
              <p:nvPicPr>
                <p:cNvPr id="12" name="Picture 11">
                  <a:extLst>
                    <a:ext uri="{FF2B5EF4-FFF2-40B4-BE49-F238E27FC236}">
                      <a16:creationId xmlns:a16="http://schemas.microsoft.com/office/drawing/2014/main" id="{4599493D-4889-4A0F-B23C-8E24249CC86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632215" y="523182"/>
                  <a:ext cx="1275590" cy="1364673"/>
                </a:xfrm>
                <a:prstGeom prst="rect">
                  <a:avLst/>
                </a:prstGeom>
              </p:spPr>
            </p:pic>
          </p:grpSp>
        </p:grpSp>
        <p:sp>
          <p:nvSpPr>
            <p:cNvPr id="20" name="Arrow: Right 19">
              <a:extLst>
                <a:ext uri="{FF2B5EF4-FFF2-40B4-BE49-F238E27FC236}">
                  <a16:creationId xmlns:a16="http://schemas.microsoft.com/office/drawing/2014/main" id="{7880B19A-0EA2-4D97-A6A0-2F10A05051F5}"/>
                </a:ext>
              </a:extLst>
            </p:cNvPr>
            <p:cNvSpPr/>
            <p:nvPr/>
          </p:nvSpPr>
          <p:spPr>
            <a:xfrm>
              <a:off x="2590800" y="656918"/>
              <a:ext cx="1102613" cy="28164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a-GE"/>
            </a:p>
          </p:txBody>
        </p:sp>
        <p:sp>
          <p:nvSpPr>
            <p:cNvPr id="21" name="Arrow: Right 20">
              <a:extLst>
                <a:ext uri="{FF2B5EF4-FFF2-40B4-BE49-F238E27FC236}">
                  <a16:creationId xmlns:a16="http://schemas.microsoft.com/office/drawing/2014/main" id="{51F72963-2B8C-4310-8DA8-E6594D17F778}"/>
                </a:ext>
              </a:extLst>
            </p:cNvPr>
            <p:cNvSpPr/>
            <p:nvPr/>
          </p:nvSpPr>
          <p:spPr>
            <a:xfrm rot="8864285">
              <a:off x="2974859" y="1761643"/>
              <a:ext cx="1102613" cy="28164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a-GE"/>
            </a:p>
          </p:txBody>
        </p:sp>
        <p:sp>
          <p:nvSpPr>
            <p:cNvPr id="22" name="Arrow: Right 21">
              <a:extLst>
                <a:ext uri="{FF2B5EF4-FFF2-40B4-BE49-F238E27FC236}">
                  <a16:creationId xmlns:a16="http://schemas.microsoft.com/office/drawing/2014/main" id="{E518BC35-AAA9-4BF1-976B-3BD4977EC9B2}"/>
                </a:ext>
              </a:extLst>
            </p:cNvPr>
            <p:cNvSpPr/>
            <p:nvPr/>
          </p:nvSpPr>
          <p:spPr>
            <a:xfrm rot="7521747">
              <a:off x="4354773" y="2122024"/>
              <a:ext cx="1102613" cy="28164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a-GE"/>
            </a:p>
          </p:txBody>
        </p:sp>
        <p:sp>
          <p:nvSpPr>
            <p:cNvPr id="23" name="Arrow: Right 22">
              <a:extLst>
                <a:ext uri="{FF2B5EF4-FFF2-40B4-BE49-F238E27FC236}">
                  <a16:creationId xmlns:a16="http://schemas.microsoft.com/office/drawing/2014/main" id="{DB9CFDE7-F776-421C-A367-DE8F1CA5B71F}"/>
                </a:ext>
              </a:extLst>
            </p:cNvPr>
            <p:cNvSpPr/>
            <p:nvPr/>
          </p:nvSpPr>
          <p:spPr>
            <a:xfrm rot="4061055">
              <a:off x="5805944" y="2218454"/>
              <a:ext cx="1102613" cy="28164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a-GE"/>
            </a:p>
          </p:txBody>
        </p:sp>
        <p:sp>
          <p:nvSpPr>
            <p:cNvPr id="24" name="Arrow: Right 23">
              <a:extLst>
                <a:ext uri="{FF2B5EF4-FFF2-40B4-BE49-F238E27FC236}">
                  <a16:creationId xmlns:a16="http://schemas.microsoft.com/office/drawing/2014/main" id="{DE52B221-B4DC-44C6-A6B8-65962E85F03D}"/>
                </a:ext>
              </a:extLst>
            </p:cNvPr>
            <p:cNvSpPr/>
            <p:nvPr/>
          </p:nvSpPr>
          <p:spPr>
            <a:xfrm rot="2187146">
              <a:off x="6954000" y="2123152"/>
              <a:ext cx="1102613" cy="28164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a-GE"/>
            </a:p>
          </p:txBody>
        </p:sp>
        <p:sp>
          <p:nvSpPr>
            <p:cNvPr id="25" name="Arrow: Right 24">
              <a:extLst>
                <a:ext uri="{FF2B5EF4-FFF2-40B4-BE49-F238E27FC236}">
                  <a16:creationId xmlns:a16="http://schemas.microsoft.com/office/drawing/2014/main" id="{8F7C228C-EFC1-44A3-80C9-BE49E19DAB1D}"/>
                </a:ext>
              </a:extLst>
            </p:cNvPr>
            <p:cNvSpPr/>
            <p:nvPr/>
          </p:nvSpPr>
          <p:spPr>
            <a:xfrm>
              <a:off x="7652012" y="691647"/>
              <a:ext cx="1102613" cy="28164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a-GE"/>
            </a:p>
          </p:txBody>
        </p:sp>
      </p:grpSp>
      <p:sp>
        <p:nvSpPr>
          <p:cNvPr id="27" name="TextBox 26">
            <a:extLst>
              <a:ext uri="{FF2B5EF4-FFF2-40B4-BE49-F238E27FC236}">
                <a16:creationId xmlns:a16="http://schemas.microsoft.com/office/drawing/2014/main" id="{03E86F7A-EB4D-48E7-8CB4-F44B564B2E46}"/>
              </a:ext>
            </a:extLst>
          </p:cNvPr>
          <p:cNvSpPr txBox="1"/>
          <p:nvPr/>
        </p:nvSpPr>
        <p:spPr>
          <a:xfrm>
            <a:off x="512339" y="4654574"/>
            <a:ext cx="10709563" cy="1754326"/>
          </a:xfrm>
          <a:prstGeom prst="rect">
            <a:avLst/>
          </a:prstGeom>
          <a:noFill/>
        </p:spPr>
        <p:txBody>
          <a:bodyPr wrap="square" rtlCol="0">
            <a:spAutoFit/>
          </a:bodyPr>
          <a:lstStyle/>
          <a:p>
            <a:r>
              <a:rPr lang="ka-GE" b="1" dirty="0"/>
              <a:t>ფართო მაუწყებლობის გადაცემა ნიშნავს </a:t>
            </a:r>
            <a:r>
              <a:rPr lang="ka-GE" dirty="0"/>
              <a:t>იმას რომ ერთი კომპიუტერის მიერ გამოგზავნილი ინფორმაცია მიდის ყველა მოწყობილობასთან.</a:t>
            </a:r>
          </a:p>
          <a:p>
            <a:r>
              <a:rPr lang="ka-GE" dirty="0"/>
              <a:t>შესაბამისათ თუ სვიჩზე არის რამდენიმე მოწყობილობა მიერთებული სწვიჩს უწევს ეს ბროათქას პაკეტები დაამისამართოს და ასევე უწევს ყველა მოწყობილობის პასუხის დამუშავება და შესაბამის მოწყობილობაზე პასუხის დაბრუნება.</a:t>
            </a:r>
          </a:p>
          <a:p>
            <a:r>
              <a:rPr lang="ka-GE" dirty="0"/>
              <a:t>ასეთი დატვირთვა სვიჩის მუშაობის პროცესს საკმაოდ ანელებს.</a:t>
            </a:r>
          </a:p>
        </p:txBody>
      </p:sp>
    </p:spTree>
    <p:extLst>
      <p:ext uri="{BB962C8B-B14F-4D97-AF65-F5344CB8AC3E}">
        <p14:creationId xmlns:p14="http://schemas.microsoft.com/office/powerpoint/2010/main" val="1940882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2E15DF7C-0DC6-4B7F-8214-3D5876D22920}"/>
              </a:ext>
            </a:extLst>
          </p:cNvPr>
          <p:cNvSpPr txBox="1"/>
          <p:nvPr/>
        </p:nvSpPr>
        <p:spPr>
          <a:xfrm>
            <a:off x="838200" y="4249585"/>
            <a:ext cx="10515600" cy="2131161"/>
          </a:xfrm>
          <a:prstGeom prst="rect">
            <a:avLst/>
          </a:prstGeom>
          <a:noFill/>
        </p:spPr>
        <p:txBody>
          <a:bodyPr wrap="square" rtlCol="0">
            <a:spAutoFit/>
          </a:bodyPr>
          <a:lstStyle/>
          <a:p>
            <a:pPr>
              <a:lnSpc>
                <a:spcPct val="150000"/>
              </a:lnSpc>
            </a:pPr>
            <a:r>
              <a:rPr lang="ka-GE" dirty="0"/>
              <a:t>ამ პრობლემის მოსაგვარებლად შესაძლებელია მოვიქცეთ შემდეგნაირად. ავირჩიოთ მეორე სვიჩი და გადავანაწილოთ მოწყობილობები. თუმცა ასეთი ქსელის ტოპოლოგია ნაკლებად მისაღებია რადგან ამ შემთხვევაში გვიწევს რომ დავიკავოთ როუტერის ორი ან მეტი პოროტი. იმის მიხედვით რა რაოდენობის მოწყობილობი გვაქვს ქსელში.</a:t>
            </a:r>
          </a:p>
          <a:p>
            <a:pPr>
              <a:lnSpc>
                <a:spcPct val="150000"/>
              </a:lnSpc>
            </a:pPr>
            <a:endParaRPr lang="ka-GE" dirty="0"/>
          </a:p>
        </p:txBody>
      </p:sp>
      <p:pic>
        <p:nvPicPr>
          <p:cNvPr id="37" name="Picture 36">
            <a:extLst>
              <a:ext uri="{FF2B5EF4-FFF2-40B4-BE49-F238E27FC236}">
                <a16:creationId xmlns:a16="http://schemas.microsoft.com/office/drawing/2014/main" id="{FCDCF2AD-8AD6-4126-8C40-72FD608C8F4E}"/>
              </a:ext>
            </a:extLst>
          </p:cNvPr>
          <p:cNvPicPr>
            <a:picLocks noChangeAspect="1"/>
          </p:cNvPicPr>
          <p:nvPr/>
        </p:nvPicPr>
        <p:blipFill>
          <a:blip r:embed="rId2"/>
          <a:stretch>
            <a:fillRect/>
          </a:stretch>
        </p:blipFill>
        <p:spPr>
          <a:xfrm>
            <a:off x="2947332" y="430758"/>
            <a:ext cx="5296454" cy="3607168"/>
          </a:xfrm>
          <a:prstGeom prst="rect">
            <a:avLst/>
          </a:prstGeom>
        </p:spPr>
      </p:pic>
    </p:spTree>
    <p:extLst>
      <p:ext uri="{BB962C8B-B14F-4D97-AF65-F5344CB8AC3E}">
        <p14:creationId xmlns:p14="http://schemas.microsoft.com/office/powerpoint/2010/main" val="498548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1CF7F8E8-8F8F-4022-BFA7-85A51FE26AA9}"/>
              </a:ext>
            </a:extLst>
          </p:cNvPr>
          <p:cNvGrpSpPr/>
          <p:nvPr/>
        </p:nvGrpSpPr>
        <p:grpSpPr>
          <a:xfrm>
            <a:off x="3130208" y="-249381"/>
            <a:ext cx="5293356" cy="3678381"/>
            <a:chOff x="1483739" y="-47664"/>
            <a:chExt cx="7578553" cy="5913700"/>
          </a:xfrm>
        </p:grpSpPr>
        <p:sp>
          <p:nvSpPr>
            <p:cNvPr id="19" name="Minus 10">
              <a:extLst>
                <a:ext uri="{FF2B5EF4-FFF2-40B4-BE49-F238E27FC236}">
                  <a16:creationId xmlns:a16="http://schemas.microsoft.com/office/drawing/2014/main" id="{F93D1E4A-7D8F-46AF-86BE-9042411C2D6C}"/>
                </a:ext>
              </a:extLst>
            </p:cNvPr>
            <p:cNvSpPr/>
            <p:nvPr/>
          </p:nvSpPr>
          <p:spPr>
            <a:xfrm rot="16200000">
              <a:off x="2378000" y="2572258"/>
              <a:ext cx="5797406" cy="55756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20" name="Group 19">
              <a:extLst>
                <a:ext uri="{FF2B5EF4-FFF2-40B4-BE49-F238E27FC236}">
                  <a16:creationId xmlns:a16="http://schemas.microsoft.com/office/drawing/2014/main" id="{452FDF35-1D38-43D8-8A0E-D0EEF64E1E3C}"/>
                </a:ext>
              </a:extLst>
            </p:cNvPr>
            <p:cNvGrpSpPr/>
            <p:nvPr/>
          </p:nvGrpSpPr>
          <p:grpSpPr>
            <a:xfrm>
              <a:off x="1483739" y="492069"/>
              <a:ext cx="7578553" cy="5373967"/>
              <a:chOff x="1483739" y="492069"/>
              <a:chExt cx="7578553" cy="5373967"/>
            </a:xfrm>
          </p:grpSpPr>
          <p:sp>
            <p:nvSpPr>
              <p:cNvPr id="21" name="Rectangle 20">
                <a:extLst>
                  <a:ext uri="{FF2B5EF4-FFF2-40B4-BE49-F238E27FC236}">
                    <a16:creationId xmlns:a16="http://schemas.microsoft.com/office/drawing/2014/main" id="{12ACD423-A538-4B64-9999-D24A3CD5175E}"/>
                  </a:ext>
                </a:extLst>
              </p:cNvPr>
              <p:cNvSpPr/>
              <p:nvPr/>
            </p:nvSpPr>
            <p:spPr>
              <a:xfrm>
                <a:off x="6303677" y="2639532"/>
                <a:ext cx="2758615" cy="3175452"/>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ru-RU"/>
              </a:p>
            </p:txBody>
          </p:sp>
          <p:sp>
            <p:nvSpPr>
              <p:cNvPr id="22" name="Rectangle 21">
                <a:extLst>
                  <a:ext uri="{FF2B5EF4-FFF2-40B4-BE49-F238E27FC236}">
                    <a16:creationId xmlns:a16="http://schemas.microsoft.com/office/drawing/2014/main" id="{985E51A6-579C-49D9-A043-7B1AE8BD3C39}"/>
                  </a:ext>
                </a:extLst>
              </p:cNvPr>
              <p:cNvSpPr/>
              <p:nvPr/>
            </p:nvSpPr>
            <p:spPr>
              <a:xfrm rot="1051447">
                <a:off x="1483739" y="3639098"/>
                <a:ext cx="4199073" cy="222693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ru-RU"/>
              </a:p>
            </p:txBody>
          </p:sp>
          <p:sp>
            <p:nvSpPr>
              <p:cNvPr id="23" name="Minus 14">
                <a:extLst>
                  <a:ext uri="{FF2B5EF4-FFF2-40B4-BE49-F238E27FC236}">
                    <a16:creationId xmlns:a16="http://schemas.microsoft.com/office/drawing/2014/main" id="{EF696F02-6382-48E8-9125-1730F2431399}"/>
                  </a:ext>
                </a:extLst>
              </p:cNvPr>
              <p:cNvSpPr/>
              <p:nvPr/>
            </p:nvSpPr>
            <p:spPr>
              <a:xfrm rot="972079">
                <a:off x="5644352" y="2981900"/>
                <a:ext cx="2496557" cy="55756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Minus 13">
                <a:extLst>
                  <a:ext uri="{FF2B5EF4-FFF2-40B4-BE49-F238E27FC236}">
                    <a16:creationId xmlns:a16="http://schemas.microsoft.com/office/drawing/2014/main" id="{55184204-9792-4156-8756-00866BAD5EEA}"/>
                  </a:ext>
                </a:extLst>
              </p:cNvPr>
              <p:cNvSpPr/>
              <p:nvPr/>
            </p:nvSpPr>
            <p:spPr>
              <a:xfrm rot="9479216">
                <a:off x="2499929" y="3508999"/>
                <a:ext cx="2496557" cy="55756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Minus 12">
                <a:extLst>
                  <a:ext uri="{FF2B5EF4-FFF2-40B4-BE49-F238E27FC236}">
                    <a16:creationId xmlns:a16="http://schemas.microsoft.com/office/drawing/2014/main" id="{48BEC587-AB44-45B3-909E-8C5470D83EE1}"/>
                  </a:ext>
                </a:extLst>
              </p:cNvPr>
              <p:cNvSpPr/>
              <p:nvPr/>
            </p:nvSpPr>
            <p:spPr>
              <a:xfrm rot="3322291">
                <a:off x="4900905" y="3611231"/>
                <a:ext cx="2496557" cy="55756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6" name="Picture 25">
                <a:extLst>
                  <a:ext uri="{FF2B5EF4-FFF2-40B4-BE49-F238E27FC236}">
                    <a16:creationId xmlns:a16="http://schemas.microsoft.com/office/drawing/2014/main" id="{0239BADE-1B8A-418F-8C7E-F3316E541D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33059" y="492069"/>
                <a:ext cx="1540896" cy="1070519"/>
              </a:xfrm>
              <a:prstGeom prst="rect">
                <a:avLst/>
              </a:prstGeom>
            </p:spPr>
          </p:pic>
          <p:pic>
            <p:nvPicPr>
              <p:cNvPr id="27" name="Picture 26">
                <a:extLst>
                  <a:ext uri="{FF2B5EF4-FFF2-40B4-BE49-F238E27FC236}">
                    <a16:creationId xmlns:a16="http://schemas.microsoft.com/office/drawing/2014/main" id="{C8F9FA68-D43E-4220-B050-B764923B51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87549" y="2541301"/>
                <a:ext cx="2185894" cy="1368460"/>
              </a:xfrm>
              <a:prstGeom prst="rect">
                <a:avLst/>
              </a:prstGeom>
            </p:spPr>
          </p:pic>
          <p:pic>
            <p:nvPicPr>
              <p:cNvPr id="28" name="Picture 27">
                <a:extLst>
                  <a:ext uri="{FF2B5EF4-FFF2-40B4-BE49-F238E27FC236}">
                    <a16:creationId xmlns:a16="http://schemas.microsoft.com/office/drawing/2014/main" id="{7B4CA4D4-1AE3-4B1E-B005-8AC1458FFF3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59635" y="4122129"/>
                <a:ext cx="1366655" cy="1594624"/>
              </a:xfrm>
              <a:prstGeom prst="rect">
                <a:avLst/>
              </a:prstGeom>
            </p:spPr>
          </p:pic>
          <p:pic>
            <p:nvPicPr>
              <p:cNvPr id="29" name="Picture 28">
                <a:extLst>
                  <a:ext uri="{FF2B5EF4-FFF2-40B4-BE49-F238E27FC236}">
                    <a16:creationId xmlns:a16="http://schemas.microsoft.com/office/drawing/2014/main" id="{5344E1A6-1D6A-4BC4-BB28-0C03899170A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2935" y="3480957"/>
                <a:ext cx="1366655" cy="1594624"/>
              </a:xfrm>
              <a:prstGeom prst="rect">
                <a:avLst/>
              </a:prstGeom>
            </p:spPr>
          </p:pic>
          <p:pic>
            <p:nvPicPr>
              <p:cNvPr id="30" name="Picture 29">
                <a:extLst>
                  <a:ext uri="{FF2B5EF4-FFF2-40B4-BE49-F238E27FC236}">
                    <a16:creationId xmlns:a16="http://schemas.microsoft.com/office/drawing/2014/main" id="{47178275-73BD-4B2B-8450-AED5FB5B4B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77594" y="2612273"/>
                <a:ext cx="1366655" cy="1594624"/>
              </a:xfrm>
              <a:prstGeom prst="rect">
                <a:avLst/>
              </a:prstGeom>
            </p:spPr>
          </p:pic>
          <p:pic>
            <p:nvPicPr>
              <p:cNvPr id="31" name="Picture 30">
                <a:extLst>
                  <a:ext uri="{FF2B5EF4-FFF2-40B4-BE49-F238E27FC236}">
                    <a16:creationId xmlns:a16="http://schemas.microsoft.com/office/drawing/2014/main" id="{439C51A2-A57E-40CA-83C9-99C26E75F52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6649" y="4155118"/>
                <a:ext cx="1366655" cy="1594624"/>
              </a:xfrm>
              <a:prstGeom prst="rect">
                <a:avLst/>
              </a:prstGeom>
            </p:spPr>
          </p:pic>
          <p:sp>
            <p:nvSpPr>
              <p:cNvPr id="32" name="Rectangle 31">
                <a:extLst>
                  <a:ext uri="{FF2B5EF4-FFF2-40B4-BE49-F238E27FC236}">
                    <a16:creationId xmlns:a16="http://schemas.microsoft.com/office/drawing/2014/main" id="{33D53423-8414-49C4-955D-2783ED638342}"/>
                  </a:ext>
                </a:extLst>
              </p:cNvPr>
              <p:cNvSpPr/>
              <p:nvPr/>
            </p:nvSpPr>
            <p:spPr>
              <a:xfrm>
                <a:off x="2885477" y="5190047"/>
                <a:ext cx="982961" cy="369332"/>
              </a:xfrm>
              <a:prstGeom prst="rect">
                <a:avLst/>
              </a:prstGeom>
            </p:spPr>
            <p:txBody>
              <a:bodyPr wrap="none">
                <a:spAutoFit/>
              </a:bodyPr>
              <a:lstStyle/>
              <a:p>
                <a:r>
                  <a:rPr lang="en-US" dirty="0" err="1"/>
                  <a:t>VLAN</a:t>
                </a:r>
                <a:r>
                  <a:rPr lang="en-US" dirty="0"/>
                  <a:t> 10</a:t>
                </a:r>
                <a:endParaRPr lang="ru-RU" dirty="0"/>
              </a:p>
            </p:txBody>
          </p:sp>
          <p:sp>
            <p:nvSpPr>
              <p:cNvPr id="33" name="Rectangle 32">
                <a:extLst>
                  <a:ext uri="{FF2B5EF4-FFF2-40B4-BE49-F238E27FC236}">
                    <a16:creationId xmlns:a16="http://schemas.microsoft.com/office/drawing/2014/main" id="{328DF089-74F2-4666-92BF-3A3148FC7488}"/>
                  </a:ext>
                </a:extLst>
              </p:cNvPr>
              <p:cNvSpPr/>
              <p:nvPr/>
            </p:nvSpPr>
            <p:spPr>
              <a:xfrm>
                <a:off x="7902810" y="5075581"/>
                <a:ext cx="982961" cy="369332"/>
              </a:xfrm>
              <a:prstGeom prst="rect">
                <a:avLst/>
              </a:prstGeom>
            </p:spPr>
            <p:txBody>
              <a:bodyPr wrap="none">
                <a:spAutoFit/>
              </a:bodyPr>
              <a:lstStyle/>
              <a:p>
                <a:r>
                  <a:rPr lang="en-US" dirty="0" err="1"/>
                  <a:t>VLAN</a:t>
                </a:r>
                <a:r>
                  <a:rPr lang="en-US" dirty="0"/>
                  <a:t> 20</a:t>
                </a:r>
                <a:endParaRPr lang="ru-RU" dirty="0"/>
              </a:p>
            </p:txBody>
          </p:sp>
        </p:grpSp>
      </p:grpSp>
      <p:sp>
        <p:nvSpPr>
          <p:cNvPr id="34" name="TextBox 33">
            <a:extLst>
              <a:ext uri="{FF2B5EF4-FFF2-40B4-BE49-F238E27FC236}">
                <a16:creationId xmlns:a16="http://schemas.microsoft.com/office/drawing/2014/main" id="{FB7F6580-1F9A-4A26-9BBB-00F60C40FD77}"/>
              </a:ext>
            </a:extLst>
          </p:cNvPr>
          <p:cNvSpPr txBox="1"/>
          <p:nvPr/>
        </p:nvSpPr>
        <p:spPr>
          <a:xfrm>
            <a:off x="492516" y="3619745"/>
            <a:ext cx="11206967" cy="2962158"/>
          </a:xfrm>
          <a:prstGeom prst="rect">
            <a:avLst/>
          </a:prstGeom>
          <a:noFill/>
        </p:spPr>
        <p:txBody>
          <a:bodyPr wrap="square" rtlCol="0">
            <a:spAutoFit/>
          </a:bodyPr>
          <a:lstStyle/>
          <a:p>
            <a:pPr>
              <a:lnSpc>
                <a:spcPct val="150000"/>
              </a:lnSpc>
            </a:pPr>
            <a:r>
              <a:rPr lang="ka-GE" dirty="0"/>
              <a:t>ამ პრობლემის მოსაგვარებლად შესაძლებელია მოვიქცეთ შემდეგნაირად: შევქმნათ სვიჩზე რამდენიმე </a:t>
            </a:r>
            <a:r>
              <a:rPr lang="en-US" dirty="0" err="1"/>
              <a:t>vlan</a:t>
            </a:r>
            <a:r>
              <a:rPr lang="ka-GE" dirty="0"/>
              <a:t>-ი და ამის საშუალებით გავყოთ ქსელი რამდენიმე ნაწილად.</a:t>
            </a:r>
          </a:p>
          <a:p>
            <a:pPr>
              <a:lnSpc>
                <a:spcPct val="150000"/>
              </a:lnSpc>
            </a:pPr>
            <a:r>
              <a:rPr lang="ka-GE" dirty="0">
                <a:solidFill>
                  <a:srgbClr val="C00000"/>
                </a:solidFill>
              </a:rPr>
              <a:t>ერთი </a:t>
            </a:r>
            <a:r>
              <a:rPr lang="en-US" dirty="0">
                <a:solidFill>
                  <a:srgbClr val="C00000"/>
                </a:solidFill>
              </a:rPr>
              <a:t>VLAN</a:t>
            </a:r>
            <a:r>
              <a:rPr lang="ka-GE" dirty="0">
                <a:solidFill>
                  <a:srgbClr val="C00000"/>
                </a:solidFill>
              </a:rPr>
              <a:t>-ი წარმოადგენს ერთ ვირტუალურ სვიჩს რომელიც განთავსებულია ერთი სვიჩის შიგნით.</a:t>
            </a:r>
          </a:p>
          <a:p>
            <a:pPr>
              <a:lnSpc>
                <a:spcPct val="150000"/>
              </a:lnSpc>
            </a:pPr>
            <a:r>
              <a:rPr lang="ka-GE" dirty="0">
                <a:solidFill>
                  <a:srgbClr val="C00000"/>
                </a:solidFill>
              </a:rPr>
              <a:t>შესაბამისად თუ რომელიმე </a:t>
            </a:r>
            <a:r>
              <a:rPr lang="en-US" dirty="0" err="1">
                <a:solidFill>
                  <a:srgbClr val="C00000"/>
                </a:solidFill>
              </a:rPr>
              <a:t>Vlan</a:t>
            </a:r>
            <a:r>
              <a:rPr lang="en-US" dirty="0">
                <a:solidFill>
                  <a:srgbClr val="C00000"/>
                </a:solidFill>
              </a:rPr>
              <a:t> </a:t>
            </a:r>
            <a:r>
              <a:rPr lang="ka-GE" dirty="0">
                <a:solidFill>
                  <a:srgbClr val="C00000"/>
                </a:solidFill>
              </a:rPr>
              <a:t>-ში გავრცელდა ბროათქას ტიპის ტრაფიკი ის არ გაცდება ამ ვილანს. </a:t>
            </a:r>
            <a:r>
              <a:rPr lang="en-US" dirty="0" err="1">
                <a:solidFill>
                  <a:srgbClr val="C00000"/>
                </a:solidFill>
              </a:rPr>
              <a:t>Vlan</a:t>
            </a:r>
            <a:r>
              <a:rPr lang="ka-GE" dirty="0">
                <a:solidFill>
                  <a:srgbClr val="C00000"/>
                </a:solidFill>
              </a:rPr>
              <a:t>-ების საშუალებით შესაძლებელია ერთი სვიჩის შიგნით ქსელი დავყოთ რამდნეიმე ნაწილად ისე  რომ გამოვიყენოთ როუტერის მხოლოდ ერთი პორტი</a:t>
            </a:r>
            <a:r>
              <a:rPr lang="ka-GE" dirty="0"/>
              <a:t>.</a:t>
            </a:r>
          </a:p>
          <a:p>
            <a:pPr>
              <a:lnSpc>
                <a:spcPct val="150000"/>
              </a:lnSpc>
            </a:pPr>
            <a:r>
              <a:rPr lang="ka-GE" dirty="0"/>
              <a:t>თუ ვილანებს შორის საჭირო იქნენაბა ინფორმაციის გაცვლა ამას ისინი მოახდენენ როუტერის გავლით.</a:t>
            </a:r>
          </a:p>
        </p:txBody>
      </p:sp>
    </p:spTree>
    <p:extLst>
      <p:ext uri="{BB962C8B-B14F-4D97-AF65-F5344CB8AC3E}">
        <p14:creationId xmlns:p14="http://schemas.microsoft.com/office/powerpoint/2010/main" val="1541050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4A3B97B-E788-4179-AC40-4CADCB313B93}"/>
              </a:ext>
            </a:extLst>
          </p:cNvPr>
          <p:cNvGrpSpPr/>
          <p:nvPr/>
        </p:nvGrpSpPr>
        <p:grpSpPr>
          <a:xfrm>
            <a:off x="3020291" y="219797"/>
            <a:ext cx="5306291" cy="3673330"/>
            <a:chOff x="1483739" y="-47664"/>
            <a:chExt cx="7578553" cy="5913700"/>
          </a:xfrm>
        </p:grpSpPr>
        <p:sp>
          <p:nvSpPr>
            <p:cNvPr id="5" name="Minus 10">
              <a:extLst>
                <a:ext uri="{FF2B5EF4-FFF2-40B4-BE49-F238E27FC236}">
                  <a16:creationId xmlns:a16="http://schemas.microsoft.com/office/drawing/2014/main" id="{57753FC9-4A48-4794-8969-9AF17265EC70}"/>
                </a:ext>
              </a:extLst>
            </p:cNvPr>
            <p:cNvSpPr/>
            <p:nvPr/>
          </p:nvSpPr>
          <p:spPr>
            <a:xfrm rot="16200000">
              <a:off x="2378000" y="2572258"/>
              <a:ext cx="5797406" cy="55756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6" name="Group 5">
              <a:extLst>
                <a:ext uri="{FF2B5EF4-FFF2-40B4-BE49-F238E27FC236}">
                  <a16:creationId xmlns:a16="http://schemas.microsoft.com/office/drawing/2014/main" id="{C1EB3CBC-523D-4DC4-A385-FB79E3BF8B20}"/>
                </a:ext>
              </a:extLst>
            </p:cNvPr>
            <p:cNvGrpSpPr/>
            <p:nvPr/>
          </p:nvGrpSpPr>
          <p:grpSpPr>
            <a:xfrm>
              <a:off x="1483739" y="492069"/>
              <a:ext cx="7578553" cy="5373967"/>
              <a:chOff x="1483739" y="492069"/>
              <a:chExt cx="7578553" cy="5373967"/>
            </a:xfrm>
          </p:grpSpPr>
          <p:sp>
            <p:nvSpPr>
              <p:cNvPr id="7" name="Rectangle 6">
                <a:extLst>
                  <a:ext uri="{FF2B5EF4-FFF2-40B4-BE49-F238E27FC236}">
                    <a16:creationId xmlns:a16="http://schemas.microsoft.com/office/drawing/2014/main" id="{604676A6-2118-41FC-9804-F16798B53DD5}"/>
                  </a:ext>
                </a:extLst>
              </p:cNvPr>
              <p:cNvSpPr/>
              <p:nvPr/>
            </p:nvSpPr>
            <p:spPr>
              <a:xfrm>
                <a:off x="6303677" y="2639532"/>
                <a:ext cx="2758615" cy="3175452"/>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ru-RU"/>
              </a:p>
            </p:txBody>
          </p:sp>
          <p:sp>
            <p:nvSpPr>
              <p:cNvPr id="8" name="Rectangle 7">
                <a:extLst>
                  <a:ext uri="{FF2B5EF4-FFF2-40B4-BE49-F238E27FC236}">
                    <a16:creationId xmlns:a16="http://schemas.microsoft.com/office/drawing/2014/main" id="{F0AA858C-47BF-4DED-96BA-3D4D8DC1B2C7}"/>
                  </a:ext>
                </a:extLst>
              </p:cNvPr>
              <p:cNvSpPr/>
              <p:nvPr/>
            </p:nvSpPr>
            <p:spPr>
              <a:xfrm rot="1051447">
                <a:off x="1483739" y="3639098"/>
                <a:ext cx="4199073" cy="222693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ru-RU"/>
              </a:p>
            </p:txBody>
          </p:sp>
          <p:sp>
            <p:nvSpPr>
              <p:cNvPr id="9" name="Minus 14">
                <a:extLst>
                  <a:ext uri="{FF2B5EF4-FFF2-40B4-BE49-F238E27FC236}">
                    <a16:creationId xmlns:a16="http://schemas.microsoft.com/office/drawing/2014/main" id="{E8DA2BF8-C092-414C-98D3-BED3BEC40618}"/>
                  </a:ext>
                </a:extLst>
              </p:cNvPr>
              <p:cNvSpPr/>
              <p:nvPr/>
            </p:nvSpPr>
            <p:spPr>
              <a:xfrm rot="972079">
                <a:off x="5644352" y="2981900"/>
                <a:ext cx="2496557" cy="55756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Minus 13">
                <a:extLst>
                  <a:ext uri="{FF2B5EF4-FFF2-40B4-BE49-F238E27FC236}">
                    <a16:creationId xmlns:a16="http://schemas.microsoft.com/office/drawing/2014/main" id="{0980ECEA-48EB-4138-9E05-8BA5C2D831D0}"/>
                  </a:ext>
                </a:extLst>
              </p:cNvPr>
              <p:cNvSpPr/>
              <p:nvPr/>
            </p:nvSpPr>
            <p:spPr>
              <a:xfrm rot="9479216">
                <a:off x="2499929" y="3508999"/>
                <a:ext cx="2496557" cy="55756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Minus 12">
                <a:extLst>
                  <a:ext uri="{FF2B5EF4-FFF2-40B4-BE49-F238E27FC236}">
                    <a16:creationId xmlns:a16="http://schemas.microsoft.com/office/drawing/2014/main" id="{C4CA3E91-C5F1-47D5-AFF8-9AAFC9A18861}"/>
                  </a:ext>
                </a:extLst>
              </p:cNvPr>
              <p:cNvSpPr/>
              <p:nvPr/>
            </p:nvSpPr>
            <p:spPr>
              <a:xfrm rot="3322291">
                <a:off x="4900905" y="3611231"/>
                <a:ext cx="2496557" cy="55756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2" name="Picture 11">
                <a:extLst>
                  <a:ext uri="{FF2B5EF4-FFF2-40B4-BE49-F238E27FC236}">
                    <a16:creationId xmlns:a16="http://schemas.microsoft.com/office/drawing/2014/main" id="{1A526395-40D4-400B-88F0-96BD3ABC00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33059" y="492069"/>
                <a:ext cx="1540896" cy="1070519"/>
              </a:xfrm>
              <a:prstGeom prst="rect">
                <a:avLst/>
              </a:prstGeom>
            </p:spPr>
          </p:pic>
          <p:pic>
            <p:nvPicPr>
              <p:cNvPr id="13" name="Picture 12">
                <a:extLst>
                  <a:ext uri="{FF2B5EF4-FFF2-40B4-BE49-F238E27FC236}">
                    <a16:creationId xmlns:a16="http://schemas.microsoft.com/office/drawing/2014/main" id="{5FCBF409-BC43-4B08-8E78-175C2B2A12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87549" y="2541301"/>
                <a:ext cx="2185894" cy="1368460"/>
              </a:xfrm>
              <a:prstGeom prst="rect">
                <a:avLst/>
              </a:prstGeom>
            </p:spPr>
          </p:pic>
          <p:pic>
            <p:nvPicPr>
              <p:cNvPr id="14" name="Picture 13">
                <a:extLst>
                  <a:ext uri="{FF2B5EF4-FFF2-40B4-BE49-F238E27FC236}">
                    <a16:creationId xmlns:a16="http://schemas.microsoft.com/office/drawing/2014/main" id="{0E5D4EEC-AD70-44D7-B176-F36A1CEE591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59635" y="4122129"/>
                <a:ext cx="1366655" cy="1594624"/>
              </a:xfrm>
              <a:prstGeom prst="rect">
                <a:avLst/>
              </a:prstGeom>
            </p:spPr>
          </p:pic>
          <p:pic>
            <p:nvPicPr>
              <p:cNvPr id="15" name="Picture 14">
                <a:extLst>
                  <a:ext uri="{FF2B5EF4-FFF2-40B4-BE49-F238E27FC236}">
                    <a16:creationId xmlns:a16="http://schemas.microsoft.com/office/drawing/2014/main" id="{B715131D-A709-4515-991A-868B7D5F0FA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2935" y="3480957"/>
                <a:ext cx="1366655" cy="1594624"/>
              </a:xfrm>
              <a:prstGeom prst="rect">
                <a:avLst/>
              </a:prstGeom>
            </p:spPr>
          </p:pic>
          <p:pic>
            <p:nvPicPr>
              <p:cNvPr id="16" name="Picture 15">
                <a:extLst>
                  <a:ext uri="{FF2B5EF4-FFF2-40B4-BE49-F238E27FC236}">
                    <a16:creationId xmlns:a16="http://schemas.microsoft.com/office/drawing/2014/main" id="{7A7BEA06-2151-485D-B124-44DFD990BFE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77594" y="2612273"/>
                <a:ext cx="1366655" cy="1594624"/>
              </a:xfrm>
              <a:prstGeom prst="rect">
                <a:avLst/>
              </a:prstGeom>
            </p:spPr>
          </p:pic>
          <p:pic>
            <p:nvPicPr>
              <p:cNvPr id="17" name="Picture 16">
                <a:extLst>
                  <a:ext uri="{FF2B5EF4-FFF2-40B4-BE49-F238E27FC236}">
                    <a16:creationId xmlns:a16="http://schemas.microsoft.com/office/drawing/2014/main" id="{6C6BCB19-D676-4CDA-8CB0-5704DF42760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6649" y="4155118"/>
                <a:ext cx="1366655" cy="1594624"/>
              </a:xfrm>
              <a:prstGeom prst="rect">
                <a:avLst/>
              </a:prstGeom>
            </p:spPr>
          </p:pic>
          <p:sp>
            <p:nvSpPr>
              <p:cNvPr id="18" name="Rectangle 17">
                <a:extLst>
                  <a:ext uri="{FF2B5EF4-FFF2-40B4-BE49-F238E27FC236}">
                    <a16:creationId xmlns:a16="http://schemas.microsoft.com/office/drawing/2014/main" id="{B3050264-B2B6-4215-9944-B0CF9A354E76}"/>
                  </a:ext>
                </a:extLst>
              </p:cNvPr>
              <p:cNvSpPr/>
              <p:nvPr/>
            </p:nvSpPr>
            <p:spPr>
              <a:xfrm>
                <a:off x="2885477" y="5190047"/>
                <a:ext cx="982961" cy="369332"/>
              </a:xfrm>
              <a:prstGeom prst="rect">
                <a:avLst/>
              </a:prstGeom>
            </p:spPr>
            <p:txBody>
              <a:bodyPr wrap="none">
                <a:spAutoFit/>
              </a:bodyPr>
              <a:lstStyle/>
              <a:p>
                <a:r>
                  <a:rPr lang="en-US" dirty="0" err="1"/>
                  <a:t>VLAN</a:t>
                </a:r>
                <a:r>
                  <a:rPr lang="en-US" dirty="0"/>
                  <a:t> 10</a:t>
                </a:r>
                <a:endParaRPr lang="ru-RU" dirty="0"/>
              </a:p>
            </p:txBody>
          </p:sp>
          <p:sp>
            <p:nvSpPr>
              <p:cNvPr id="19" name="Rectangle 18">
                <a:extLst>
                  <a:ext uri="{FF2B5EF4-FFF2-40B4-BE49-F238E27FC236}">
                    <a16:creationId xmlns:a16="http://schemas.microsoft.com/office/drawing/2014/main" id="{19086959-DABC-4DCA-BC0D-E00A01EFE19B}"/>
                  </a:ext>
                </a:extLst>
              </p:cNvPr>
              <p:cNvSpPr/>
              <p:nvPr/>
            </p:nvSpPr>
            <p:spPr>
              <a:xfrm>
                <a:off x="7902810" y="5075581"/>
                <a:ext cx="982961" cy="369332"/>
              </a:xfrm>
              <a:prstGeom prst="rect">
                <a:avLst/>
              </a:prstGeom>
            </p:spPr>
            <p:txBody>
              <a:bodyPr wrap="none">
                <a:spAutoFit/>
              </a:bodyPr>
              <a:lstStyle/>
              <a:p>
                <a:r>
                  <a:rPr lang="en-US" dirty="0" err="1"/>
                  <a:t>VLAN</a:t>
                </a:r>
                <a:r>
                  <a:rPr lang="en-US" dirty="0"/>
                  <a:t> 20</a:t>
                </a:r>
                <a:endParaRPr lang="ru-RU" dirty="0"/>
              </a:p>
            </p:txBody>
          </p:sp>
        </p:grpSp>
      </p:grpSp>
      <p:sp>
        <p:nvSpPr>
          <p:cNvPr id="20" name="TextBox 19">
            <a:extLst>
              <a:ext uri="{FF2B5EF4-FFF2-40B4-BE49-F238E27FC236}">
                <a16:creationId xmlns:a16="http://schemas.microsoft.com/office/drawing/2014/main" id="{8A6E94F8-E430-4AFD-A949-F4BFC9B5235B}"/>
              </a:ext>
            </a:extLst>
          </p:cNvPr>
          <p:cNvSpPr txBox="1"/>
          <p:nvPr/>
        </p:nvSpPr>
        <p:spPr>
          <a:xfrm>
            <a:off x="551193" y="4246326"/>
            <a:ext cx="10737272" cy="2962158"/>
          </a:xfrm>
          <a:prstGeom prst="rect">
            <a:avLst/>
          </a:prstGeom>
          <a:noFill/>
        </p:spPr>
        <p:txBody>
          <a:bodyPr wrap="square" rtlCol="0">
            <a:spAutoFit/>
          </a:bodyPr>
          <a:lstStyle/>
          <a:p>
            <a:pPr>
              <a:lnSpc>
                <a:spcPct val="150000"/>
              </a:lnSpc>
            </a:pPr>
            <a:r>
              <a:rPr lang="ka-GE" b="1" dirty="0"/>
              <a:t>სვიჩის თითოეული პორტი აუცილებლად უნდა ეკუთვნოდეს მხოლოდ ერთ </a:t>
            </a:r>
            <a:r>
              <a:rPr lang="en-US" b="1" dirty="0" err="1"/>
              <a:t>Vlan</a:t>
            </a:r>
            <a:r>
              <a:rPr lang="ka-GE" b="1" dirty="0"/>
              <a:t>-ს.</a:t>
            </a:r>
          </a:p>
          <a:p>
            <a:pPr>
              <a:lnSpc>
                <a:spcPct val="150000"/>
              </a:lnSpc>
            </a:pPr>
            <a:r>
              <a:rPr lang="ka-GE" dirty="0"/>
              <a:t>თუმცა თუ როუტერზე მიერთებულ პორტს ჩავსვავთ რომელიმე ვილანში ის გააატრებს მხოლოდ ერთი </a:t>
            </a:r>
            <a:r>
              <a:rPr lang="en-US" dirty="0" err="1"/>
              <a:t>Vlan</a:t>
            </a:r>
            <a:r>
              <a:rPr lang="ka-GE" dirty="0"/>
              <a:t>-ის მიერ დაგენერირებულ ინფორმაციიას შესაბამისად მხოლოდ ერთი </a:t>
            </a:r>
            <a:r>
              <a:rPr lang="en-US" dirty="0" err="1"/>
              <a:t>vlani</a:t>
            </a:r>
            <a:r>
              <a:rPr lang="en-US" dirty="0"/>
              <a:t> </a:t>
            </a:r>
            <a:r>
              <a:rPr lang="ka-GE" dirty="0"/>
              <a:t>შეძლებს გარე ქსელთან კავშირს.</a:t>
            </a:r>
          </a:p>
          <a:p>
            <a:pPr>
              <a:lnSpc>
                <a:spcPct val="150000"/>
              </a:lnSpc>
            </a:pPr>
            <a:r>
              <a:rPr lang="ka-GE" dirty="0"/>
              <a:t>სხვა </a:t>
            </a:r>
            <a:r>
              <a:rPr lang="en-US" dirty="0" err="1"/>
              <a:t>VLA</a:t>
            </a:r>
            <a:r>
              <a:rPr lang="ka-GE" dirty="0"/>
              <a:t>N- ებ მაც რომ შეძლოს გარე ქსელში კავშირი საჭიროა როუტერთან მიერთების პორტი დავაკომფიგუროთ შესაბამის რეჟიმში.</a:t>
            </a:r>
          </a:p>
          <a:p>
            <a:pPr>
              <a:lnSpc>
                <a:spcPct val="150000"/>
              </a:lnSpc>
            </a:pPr>
            <a:endParaRPr lang="ka-GE" dirty="0"/>
          </a:p>
        </p:txBody>
      </p:sp>
    </p:spTree>
    <p:extLst>
      <p:ext uri="{BB962C8B-B14F-4D97-AF65-F5344CB8AC3E}">
        <p14:creationId xmlns:p14="http://schemas.microsoft.com/office/powerpoint/2010/main" val="1354747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A554851-C301-458C-B69A-7A5C8A9D6113}"/>
              </a:ext>
            </a:extLst>
          </p:cNvPr>
          <p:cNvGrpSpPr/>
          <p:nvPr/>
        </p:nvGrpSpPr>
        <p:grpSpPr>
          <a:xfrm>
            <a:off x="2900746" y="0"/>
            <a:ext cx="5479530" cy="3915184"/>
            <a:chOff x="1483739" y="-47664"/>
            <a:chExt cx="7578553" cy="5913700"/>
          </a:xfrm>
        </p:grpSpPr>
        <p:sp>
          <p:nvSpPr>
            <p:cNvPr id="5" name="Minus 10">
              <a:extLst>
                <a:ext uri="{FF2B5EF4-FFF2-40B4-BE49-F238E27FC236}">
                  <a16:creationId xmlns:a16="http://schemas.microsoft.com/office/drawing/2014/main" id="{7BED0F7B-20FF-45F9-98BB-6F19D0C7917F}"/>
                </a:ext>
              </a:extLst>
            </p:cNvPr>
            <p:cNvSpPr/>
            <p:nvPr/>
          </p:nvSpPr>
          <p:spPr>
            <a:xfrm rot="16200000">
              <a:off x="2378000" y="2572258"/>
              <a:ext cx="5797406" cy="55756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6" name="Group 5">
              <a:extLst>
                <a:ext uri="{FF2B5EF4-FFF2-40B4-BE49-F238E27FC236}">
                  <a16:creationId xmlns:a16="http://schemas.microsoft.com/office/drawing/2014/main" id="{0E76388D-98DF-4BCF-99B0-B185EC9020A8}"/>
                </a:ext>
              </a:extLst>
            </p:cNvPr>
            <p:cNvGrpSpPr/>
            <p:nvPr/>
          </p:nvGrpSpPr>
          <p:grpSpPr>
            <a:xfrm>
              <a:off x="1483739" y="492069"/>
              <a:ext cx="7578553" cy="5373967"/>
              <a:chOff x="1483739" y="492069"/>
              <a:chExt cx="7578553" cy="5373967"/>
            </a:xfrm>
          </p:grpSpPr>
          <p:sp>
            <p:nvSpPr>
              <p:cNvPr id="7" name="Rectangle 6">
                <a:extLst>
                  <a:ext uri="{FF2B5EF4-FFF2-40B4-BE49-F238E27FC236}">
                    <a16:creationId xmlns:a16="http://schemas.microsoft.com/office/drawing/2014/main" id="{F41ED02D-B63A-42BF-B3BB-C429D55D7A4C}"/>
                  </a:ext>
                </a:extLst>
              </p:cNvPr>
              <p:cNvSpPr/>
              <p:nvPr/>
            </p:nvSpPr>
            <p:spPr>
              <a:xfrm>
                <a:off x="6303677" y="2639532"/>
                <a:ext cx="2758615" cy="3175452"/>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ru-RU"/>
              </a:p>
            </p:txBody>
          </p:sp>
          <p:sp>
            <p:nvSpPr>
              <p:cNvPr id="8" name="Rectangle 7">
                <a:extLst>
                  <a:ext uri="{FF2B5EF4-FFF2-40B4-BE49-F238E27FC236}">
                    <a16:creationId xmlns:a16="http://schemas.microsoft.com/office/drawing/2014/main" id="{9D1DE031-B4E3-45E4-85D0-2EEEA1F3F3C7}"/>
                  </a:ext>
                </a:extLst>
              </p:cNvPr>
              <p:cNvSpPr/>
              <p:nvPr/>
            </p:nvSpPr>
            <p:spPr>
              <a:xfrm rot="1051447">
                <a:off x="1483739" y="3639098"/>
                <a:ext cx="4199073" cy="222693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ru-RU"/>
              </a:p>
            </p:txBody>
          </p:sp>
          <p:sp>
            <p:nvSpPr>
              <p:cNvPr id="9" name="Minus 14">
                <a:extLst>
                  <a:ext uri="{FF2B5EF4-FFF2-40B4-BE49-F238E27FC236}">
                    <a16:creationId xmlns:a16="http://schemas.microsoft.com/office/drawing/2014/main" id="{09F78286-723B-4365-9A29-0108CA3C8AAD}"/>
                  </a:ext>
                </a:extLst>
              </p:cNvPr>
              <p:cNvSpPr/>
              <p:nvPr/>
            </p:nvSpPr>
            <p:spPr>
              <a:xfrm rot="972079">
                <a:off x="5644352" y="2981900"/>
                <a:ext cx="2496557" cy="55756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Minus 13">
                <a:extLst>
                  <a:ext uri="{FF2B5EF4-FFF2-40B4-BE49-F238E27FC236}">
                    <a16:creationId xmlns:a16="http://schemas.microsoft.com/office/drawing/2014/main" id="{ED34C704-E2AF-401C-84A7-16CBC9216747}"/>
                  </a:ext>
                </a:extLst>
              </p:cNvPr>
              <p:cNvSpPr/>
              <p:nvPr/>
            </p:nvSpPr>
            <p:spPr>
              <a:xfrm rot="9479216">
                <a:off x="2499929" y="3508999"/>
                <a:ext cx="2496557" cy="55756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Minus 12">
                <a:extLst>
                  <a:ext uri="{FF2B5EF4-FFF2-40B4-BE49-F238E27FC236}">
                    <a16:creationId xmlns:a16="http://schemas.microsoft.com/office/drawing/2014/main" id="{3552DF61-53AD-4146-B73E-1C70DABBBB2A}"/>
                  </a:ext>
                </a:extLst>
              </p:cNvPr>
              <p:cNvSpPr/>
              <p:nvPr/>
            </p:nvSpPr>
            <p:spPr>
              <a:xfrm rot="3322291">
                <a:off x="4900905" y="3611231"/>
                <a:ext cx="2496557" cy="55756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2" name="Picture 11">
                <a:extLst>
                  <a:ext uri="{FF2B5EF4-FFF2-40B4-BE49-F238E27FC236}">
                    <a16:creationId xmlns:a16="http://schemas.microsoft.com/office/drawing/2014/main" id="{7C3A2D92-C251-4648-A8B5-9C38F48C9C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33059" y="492069"/>
                <a:ext cx="1540896" cy="1070519"/>
              </a:xfrm>
              <a:prstGeom prst="rect">
                <a:avLst/>
              </a:prstGeom>
            </p:spPr>
          </p:pic>
          <p:pic>
            <p:nvPicPr>
              <p:cNvPr id="13" name="Picture 12">
                <a:extLst>
                  <a:ext uri="{FF2B5EF4-FFF2-40B4-BE49-F238E27FC236}">
                    <a16:creationId xmlns:a16="http://schemas.microsoft.com/office/drawing/2014/main" id="{58596139-608B-4468-BD6C-528DC71293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87549" y="2541301"/>
                <a:ext cx="2185894" cy="1368460"/>
              </a:xfrm>
              <a:prstGeom prst="rect">
                <a:avLst/>
              </a:prstGeom>
            </p:spPr>
          </p:pic>
          <p:pic>
            <p:nvPicPr>
              <p:cNvPr id="14" name="Picture 13">
                <a:extLst>
                  <a:ext uri="{FF2B5EF4-FFF2-40B4-BE49-F238E27FC236}">
                    <a16:creationId xmlns:a16="http://schemas.microsoft.com/office/drawing/2014/main" id="{86898523-4B6D-4E5C-8840-2691ED649EE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59635" y="4122129"/>
                <a:ext cx="1366655" cy="1594624"/>
              </a:xfrm>
              <a:prstGeom prst="rect">
                <a:avLst/>
              </a:prstGeom>
            </p:spPr>
          </p:pic>
          <p:pic>
            <p:nvPicPr>
              <p:cNvPr id="15" name="Picture 14">
                <a:extLst>
                  <a:ext uri="{FF2B5EF4-FFF2-40B4-BE49-F238E27FC236}">
                    <a16:creationId xmlns:a16="http://schemas.microsoft.com/office/drawing/2014/main" id="{AB281BBD-9C75-4BB7-B95F-8EC5C79B47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2935" y="3480957"/>
                <a:ext cx="1366655" cy="1594624"/>
              </a:xfrm>
              <a:prstGeom prst="rect">
                <a:avLst/>
              </a:prstGeom>
            </p:spPr>
          </p:pic>
          <p:pic>
            <p:nvPicPr>
              <p:cNvPr id="16" name="Picture 15">
                <a:extLst>
                  <a:ext uri="{FF2B5EF4-FFF2-40B4-BE49-F238E27FC236}">
                    <a16:creationId xmlns:a16="http://schemas.microsoft.com/office/drawing/2014/main" id="{F2B64081-34A4-4F83-8E01-32C5006E90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77594" y="2612273"/>
                <a:ext cx="1366655" cy="1594624"/>
              </a:xfrm>
              <a:prstGeom prst="rect">
                <a:avLst/>
              </a:prstGeom>
            </p:spPr>
          </p:pic>
          <p:pic>
            <p:nvPicPr>
              <p:cNvPr id="17" name="Picture 16">
                <a:extLst>
                  <a:ext uri="{FF2B5EF4-FFF2-40B4-BE49-F238E27FC236}">
                    <a16:creationId xmlns:a16="http://schemas.microsoft.com/office/drawing/2014/main" id="{8409CA04-60C7-40B5-8CDE-D9588FEC1E7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6649" y="4155118"/>
                <a:ext cx="1366655" cy="1594624"/>
              </a:xfrm>
              <a:prstGeom prst="rect">
                <a:avLst/>
              </a:prstGeom>
            </p:spPr>
          </p:pic>
          <p:sp>
            <p:nvSpPr>
              <p:cNvPr id="18" name="Rectangle 17">
                <a:extLst>
                  <a:ext uri="{FF2B5EF4-FFF2-40B4-BE49-F238E27FC236}">
                    <a16:creationId xmlns:a16="http://schemas.microsoft.com/office/drawing/2014/main" id="{941628BE-637A-4F7D-B90C-5FFC2C5BAFA0}"/>
                  </a:ext>
                </a:extLst>
              </p:cNvPr>
              <p:cNvSpPr/>
              <p:nvPr/>
            </p:nvSpPr>
            <p:spPr>
              <a:xfrm>
                <a:off x="2885477" y="5190047"/>
                <a:ext cx="982961" cy="369332"/>
              </a:xfrm>
              <a:prstGeom prst="rect">
                <a:avLst/>
              </a:prstGeom>
            </p:spPr>
            <p:txBody>
              <a:bodyPr wrap="none">
                <a:spAutoFit/>
              </a:bodyPr>
              <a:lstStyle/>
              <a:p>
                <a:r>
                  <a:rPr lang="en-US" dirty="0" err="1"/>
                  <a:t>VLAN</a:t>
                </a:r>
                <a:r>
                  <a:rPr lang="en-US" dirty="0"/>
                  <a:t> 10</a:t>
                </a:r>
                <a:endParaRPr lang="ru-RU" dirty="0"/>
              </a:p>
            </p:txBody>
          </p:sp>
          <p:sp>
            <p:nvSpPr>
              <p:cNvPr id="19" name="Rectangle 18">
                <a:extLst>
                  <a:ext uri="{FF2B5EF4-FFF2-40B4-BE49-F238E27FC236}">
                    <a16:creationId xmlns:a16="http://schemas.microsoft.com/office/drawing/2014/main" id="{D14C6D81-D407-49C8-897D-8E4BCF94E45C}"/>
                  </a:ext>
                </a:extLst>
              </p:cNvPr>
              <p:cNvSpPr/>
              <p:nvPr/>
            </p:nvSpPr>
            <p:spPr>
              <a:xfrm>
                <a:off x="7902810" y="5075581"/>
                <a:ext cx="982961" cy="369332"/>
              </a:xfrm>
              <a:prstGeom prst="rect">
                <a:avLst/>
              </a:prstGeom>
            </p:spPr>
            <p:txBody>
              <a:bodyPr wrap="none">
                <a:spAutoFit/>
              </a:bodyPr>
              <a:lstStyle/>
              <a:p>
                <a:r>
                  <a:rPr lang="en-US" dirty="0" err="1"/>
                  <a:t>VLAN</a:t>
                </a:r>
                <a:r>
                  <a:rPr lang="en-US" dirty="0"/>
                  <a:t> 20</a:t>
                </a:r>
                <a:endParaRPr lang="ru-RU" dirty="0"/>
              </a:p>
            </p:txBody>
          </p:sp>
        </p:grpSp>
      </p:grpSp>
      <p:sp>
        <p:nvSpPr>
          <p:cNvPr id="20" name="TextBox 19">
            <a:extLst>
              <a:ext uri="{FF2B5EF4-FFF2-40B4-BE49-F238E27FC236}">
                <a16:creationId xmlns:a16="http://schemas.microsoft.com/office/drawing/2014/main" id="{52006036-546C-470F-8B4D-2BEDB08B3A0F}"/>
              </a:ext>
            </a:extLst>
          </p:cNvPr>
          <p:cNvSpPr txBox="1"/>
          <p:nvPr/>
        </p:nvSpPr>
        <p:spPr>
          <a:xfrm>
            <a:off x="422613" y="4204802"/>
            <a:ext cx="11346774" cy="2308324"/>
          </a:xfrm>
          <a:prstGeom prst="rect">
            <a:avLst/>
          </a:prstGeom>
          <a:noFill/>
        </p:spPr>
        <p:txBody>
          <a:bodyPr wrap="square" rtlCol="0">
            <a:spAutoFit/>
          </a:bodyPr>
          <a:lstStyle/>
          <a:p>
            <a:r>
              <a:rPr lang="ka-GE" dirty="0"/>
              <a:t>სვიჩის პორტებს გააჩნიათ ორი ძირითადი რეჟიმი </a:t>
            </a:r>
          </a:p>
          <a:p>
            <a:r>
              <a:rPr lang="en-US" b="1" dirty="0">
                <a:solidFill>
                  <a:srgbClr val="C00000"/>
                </a:solidFill>
              </a:rPr>
              <a:t>ACCESS</a:t>
            </a:r>
            <a:r>
              <a:rPr lang="ru-RU" b="1" dirty="0">
                <a:solidFill>
                  <a:srgbClr val="C00000"/>
                </a:solidFill>
              </a:rPr>
              <a:t>  </a:t>
            </a:r>
            <a:r>
              <a:rPr lang="ka-GE" b="1" dirty="0">
                <a:solidFill>
                  <a:srgbClr val="C00000"/>
                </a:solidFill>
              </a:rPr>
              <a:t>პორტი </a:t>
            </a:r>
            <a:r>
              <a:rPr lang="ka-GE" dirty="0"/>
              <a:t>- შესაძლოა იყოს გაწევრიანებული მხოლოდ ერთ </a:t>
            </a:r>
            <a:r>
              <a:rPr lang="en-US" dirty="0"/>
              <a:t>VLAN </a:t>
            </a:r>
            <a:r>
              <a:rPr lang="ka-GE" dirty="0"/>
              <a:t>ში</a:t>
            </a:r>
            <a:r>
              <a:rPr lang="en-US" dirty="0"/>
              <a:t>;</a:t>
            </a:r>
            <a:endParaRPr lang="ka-GE" dirty="0"/>
          </a:p>
          <a:p>
            <a:r>
              <a:rPr lang="en-US" b="1" dirty="0" err="1">
                <a:solidFill>
                  <a:srgbClr val="C00000"/>
                </a:solidFill>
              </a:rPr>
              <a:t>Trank</a:t>
            </a:r>
            <a:r>
              <a:rPr lang="en-US" b="1" dirty="0">
                <a:solidFill>
                  <a:srgbClr val="C00000"/>
                </a:solidFill>
              </a:rPr>
              <a:t> </a:t>
            </a:r>
            <a:r>
              <a:rPr lang="ka-GE" b="1" dirty="0">
                <a:solidFill>
                  <a:srgbClr val="C00000"/>
                </a:solidFill>
              </a:rPr>
              <a:t> პორტს - </a:t>
            </a:r>
            <a:r>
              <a:rPr lang="ka-GE" dirty="0"/>
              <a:t>შეუძლია გაატაროს რამდენიმე </a:t>
            </a:r>
            <a:r>
              <a:rPr lang="en-US" dirty="0"/>
              <a:t>VLAN </a:t>
            </a:r>
            <a:r>
              <a:rPr lang="ka-GE" dirty="0"/>
              <a:t>-ის ინფორმაცია.</a:t>
            </a:r>
            <a:endParaRPr lang="en-US" dirty="0"/>
          </a:p>
          <a:p>
            <a:r>
              <a:rPr lang="ka-GE" dirty="0"/>
              <a:t>სვიჩზე აუცილებელია მოხდეს ამ პორტების კომფიგურაცია.</a:t>
            </a:r>
          </a:p>
          <a:p>
            <a:r>
              <a:rPr lang="ka-GE" dirty="0"/>
              <a:t>კომფიგურაცია შესაძლებელია მოხდეს ხელით ან დინამიკურად.</a:t>
            </a:r>
          </a:p>
          <a:p>
            <a:r>
              <a:rPr lang="ka-GE" dirty="0"/>
              <a:t>დინამიკური კომფიგურაციის დროს ვიყენებთ პროტოკოლს </a:t>
            </a:r>
            <a:r>
              <a:rPr lang="en-US" dirty="0"/>
              <a:t>DTP</a:t>
            </a:r>
            <a:r>
              <a:rPr lang="ka-GE" dirty="0"/>
              <a:t>-</a:t>
            </a:r>
            <a:r>
              <a:rPr lang="en-US" dirty="0"/>
              <a:t> </a:t>
            </a:r>
            <a:r>
              <a:rPr lang="ka-GE" dirty="0"/>
              <a:t>ს რომელიც ანიჭებს სხვადასხვა მდგომარეობებს პორტებს და ამ მდგომარეობების მიხედვით შესაძლოა პორტი იყოს ან </a:t>
            </a:r>
            <a:r>
              <a:rPr lang="en-US" dirty="0"/>
              <a:t>ACCESS </a:t>
            </a:r>
            <a:r>
              <a:rPr lang="ka-GE" dirty="0"/>
              <a:t>რეჟიმში ან </a:t>
            </a:r>
            <a:r>
              <a:rPr lang="en-US" dirty="0" err="1"/>
              <a:t>Trank</a:t>
            </a:r>
            <a:r>
              <a:rPr lang="en-US" dirty="0"/>
              <a:t> </a:t>
            </a:r>
            <a:r>
              <a:rPr lang="ka-GE" dirty="0"/>
              <a:t>რეჟიმში</a:t>
            </a:r>
          </a:p>
        </p:txBody>
      </p:sp>
      <p:sp>
        <p:nvSpPr>
          <p:cNvPr id="22" name="Rectangle 21">
            <a:extLst>
              <a:ext uri="{FF2B5EF4-FFF2-40B4-BE49-F238E27FC236}">
                <a16:creationId xmlns:a16="http://schemas.microsoft.com/office/drawing/2014/main" id="{8AF4C9AB-8987-42FB-92B3-C7ED4A58C1FA}"/>
              </a:ext>
            </a:extLst>
          </p:cNvPr>
          <p:cNvSpPr/>
          <p:nvPr/>
        </p:nvSpPr>
        <p:spPr>
          <a:xfrm>
            <a:off x="4061400" y="2479032"/>
            <a:ext cx="884473" cy="369332"/>
          </a:xfrm>
          <a:prstGeom prst="rect">
            <a:avLst/>
          </a:prstGeom>
        </p:spPr>
        <p:txBody>
          <a:bodyPr wrap="none">
            <a:spAutoFit/>
          </a:bodyPr>
          <a:lstStyle/>
          <a:p>
            <a:r>
              <a:rPr lang="en-US" dirty="0"/>
              <a:t>ACCESS</a:t>
            </a:r>
            <a:endParaRPr lang="ka-GE" dirty="0"/>
          </a:p>
        </p:txBody>
      </p:sp>
      <p:sp>
        <p:nvSpPr>
          <p:cNvPr id="23" name="Rectangle 22">
            <a:extLst>
              <a:ext uri="{FF2B5EF4-FFF2-40B4-BE49-F238E27FC236}">
                <a16:creationId xmlns:a16="http://schemas.microsoft.com/office/drawing/2014/main" id="{A31E5282-DBBE-464F-8B3C-F903942017BB}"/>
              </a:ext>
            </a:extLst>
          </p:cNvPr>
          <p:cNvSpPr/>
          <p:nvPr/>
        </p:nvSpPr>
        <p:spPr>
          <a:xfrm>
            <a:off x="5239652" y="2518580"/>
            <a:ext cx="884473" cy="369332"/>
          </a:xfrm>
          <a:prstGeom prst="rect">
            <a:avLst/>
          </a:prstGeom>
        </p:spPr>
        <p:txBody>
          <a:bodyPr wrap="none">
            <a:spAutoFit/>
          </a:bodyPr>
          <a:lstStyle/>
          <a:p>
            <a:r>
              <a:rPr lang="en-US" dirty="0"/>
              <a:t>ACCESS</a:t>
            </a:r>
            <a:endParaRPr lang="ka-GE" dirty="0"/>
          </a:p>
        </p:txBody>
      </p:sp>
      <p:sp>
        <p:nvSpPr>
          <p:cNvPr id="24" name="Rectangle 23">
            <a:extLst>
              <a:ext uri="{FF2B5EF4-FFF2-40B4-BE49-F238E27FC236}">
                <a16:creationId xmlns:a16="http://schemas.microsoft.com/office/drawing/2014/main" id="{47D43D50-95C3-427F-886E-F4DA1DCB0554}"/>
              </a:ext>
            </a:extLst>
          </p:cNvPr>
          <p:cNvSpPr/>
          <p:nvPr/>
        </p:nvSpPr>
        <p:spPr>
          <a:xfrm>
            <a:off x="6039121" y="2658158"/>
            <a:ext cx="884473" cy="369332"/>
          </a:xfrm>
          <a:prstGeom prst="rect">
            <a:avLst/>
          </a:prstGeom>
        </p:spPr>
        <p:txBody>
          <a:bodyPr wrap="none">
            <a:spAutoFit/>
          </a:bodyPr>
          <a:lstStyle/>
          <a:p>
            <a:r>
              <a:rPr lang="en-US" dirty="0"/>
              <a:t>ACCESS</a:t>
            </a:r>
            <a:endParaRPr lang="ka-GE" dirty="0"/>
          </a:p>
        </p:txBody>
      </p:sp>
      <p:sp>
        <p:nvSpPr>
          <p:cNvPr id="25" name="Rectangle 24">
            <a:extLst>
              <a:ext uri="{FF2B5EF4-FFF2-40B4-BE49-F238E27FC236}">
                <a16:creationId xmlns:a16="http://schemas.microsoft.com/office/drawing/2014/main" id="{A0A84C4D-BE33-41BF-A9F5-5A906EDE9B10}"/>
              </a:ext>
            </a:extLst>
          </p:cNvPr>
          <p:cNvSpPr/>
          <p:nvPr/>
        </p:nvSpPr>
        <p:spPr>
          <a:xfrm>
            <a:off x="6317321" y="2145678"/>
            <a:ext cx="884473" cy="369332"/>
          </a:xfrm>
          <a:prstGeom prst="rect">
            <a:avLst/>
          </a:prstGeom>
        </p:spPr>
        <p:txBody>
          <a:bodyPr wrap="none">
            <a:spAutoFit/>
          </a:bodyPr>
          <a:lstStyle/>
          <a:p>
            <a:r>
              <a:rPr lang="en-US" dirty="0"/>
              <a:t>ACCESS</a:t>
            </a:r>
            <a:endParaRPr lang="ka-GE" dirty="0"/>
          </a:p>
        </p:txBody>
      </p:sp>
      <p:sp>
        <p:nvSpPr>
          <p:cNvPr id="26" name="Rectangle 25">
            <a:extLst>
              <a:ext uri="{FF2B5EF4-FFF2-40B4-BE49-F238E27FC236}">
                <a16:creationId xmlns:a16="http://schemas.microsoft.com/office/drawing/2014/main" id="{B03F570C-C4BA-430F-8D6E-A88FDFDD9162}"/>
              </a:ext>
            </a:extLst>
          </p:cNvPr>
          <p:cNvSpPr/>
          <p:nvPr/>
        </p:nvSpPr>
        <p:spPr>
          <a:xfrm>
            <a:off x="5282583" y="1305723"/>
            <a:ext cx="694614" cy="369332"/>
          </a:xfrm>
          <a:prstGeom prst="rect">
            <a:avLst/>
          </a:prstGeom>
        </p:spPr>
        <p:txBody>
          <a:bodyPr wrap="none">
            <a:spAutoFit/>
          </a:bodyPr>
          <a:lstStyle/>
          <a:p>
            <a:r>
              <a:rPr lang="en-US" dirty="0" err="1"/>
              <a:t>Trank</a:t>
            </a:r>
            <a:endParaRPr lang="ka-GE" dirty="0"/>
          </a:p>
        </p:txBody>
      </p:sp>
    </p:spTree>
    <p:extLst>
      <p:ext uri="{BB962C8B-B14F-4D97-AF65-F5344CB8AC3E}">
        <p14:creationId xmlns:p14="http://schemas.microsoft.com/office/powerpoint/2010/main" val="438812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What is Dynamic Trunking Protocol? (DTP) - Network Kings">
            <a:extLst>
              <a:ext uri="{FF2B5EF4-FFF2-40B4-BE49-F238E27FC236}">
                <a16:creationId xmlns:a16="http://schemas.microsoft.com/office/drawing/2014/main" id="{813518BD-B103-47F9-9F23-D490B1FDC09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064"/>
          <a:stretch/>
        </p:blipFill>
        <p:spPr bwMode="auto">
          <a:xfrm>
            <a:off x="2102360" y="1314296"/>
            <a:ext cx="8133019" cy="402462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72153C1-A180-4497-B0F6-8BB9E75B3790}"/>
              </a:ext>
            </a:extLst>
          </p:cNvPr>
          <p:cNvSpPr/>
          <p:nvPr/>
        </p:nvSpPr>
        <p:spPr>
          <a:xfrm>
            <a:off x="3900480" y="663678"/>
            <a:ext cx="3861057" cy="369332"/>
          </a:xfrm>
          <a:prstGeom prst="rect">
            <a:avLst/>
          </a:prstGeom>
        </p:spPr>
        <p:txBody>
          <a:bodyPr wrap="none">
            <a:spAutoFit/>
          </a:bodyPr>
          <a:lstStyle/>
          <a:p>
            <a:r>
              <a:rPr lang="en-US" b="1" i="0" dirty="0">
                <a:solidFill>
                  <a:srgbClr val="222222"/>
                </a:solidFill>
                <a:effectLst/>
                <a:latin typeface="Noto Sans"/>
              </a:rPr>
              <a:t>DTP (Dynamic </a:t>
            </a:r>
            <a:r>
              <a:rPr lang="en-US" b="1" i="0" dirty="0" err="1">
                <a:solidFill>
                  <a:srgbClr val="222222"/>
                </a:solidFill>
                <a:effectLst/>
                <a:latin typeface="Noto Sans"/>
              </a:rPr>
              <a:t>Trunking</a:t>
            </a:r>
            <a:r>
              <a:rPr lang="en-US" b="1" i="0" dirty="0">
                <a:solidFill>
                  <a:srgbClr val="222222"/>
                </a:solidFill>
                <a:effectLst/>
                <a:latin typeface="Noto Sans"/>
              </a:rPr>
              <a:t> Protocol)</a:t>
            </a:r>
          </a:p>
        </p:txBody>
      </p:sp>
    </p:spTree>
    <p:extLst>
      <p:ext uri="{BB962C8B-B14F-4D97-AF65-F5344CB8AC3E}">
        <p14:creationId xmlns:p14="http://schemas.microsoft.com/office/powerpoint/2010/main" val="16717608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3168205-4774-433B-9185-B93A82DE1C4D}"/>
              </a:ext>
            </a:extLst>
          </p:cNvPr>
          <p:cNvSpPr/>
          <p:nvPr/>
        </p:nvSpPr>
        <p:spPr>
          <a:xfrm>
            <a:off x="4818933" y="367784"/>
            <a:ext cx="2249334" cy="369332"/>
          </a:xfrm>
          <a:prstGeom prst="rect">
            <a:avLst/>
          </a:prstGeom>
        </p:spPr>
        <p:txBody>
          <a:bodyPr wrap="none">
            <a:spAutoFit/>
          </a:bodyPr>
          <a:lstStyle/>
          <a:p>
            <a:r>
              <a:rPr lang="en-US" b="1" i="0" dirty="0">
                <a:solidFill>
                  <a:srgbClr val="404040"/>
                </a:solidFill>
                <a:effectLst/>
                <a:latin typeface="Roboto Slab"/>
              </a:rPr>
              <a:t>Standalone </a:t>
            </a:r>
            <a:r>
              <a:rPr lang="en-US" b="1" i="0" dirty="0" err="1">
                <a:solidFill>
                  <a:srgbClr val="404040"/>
                </a:solidFill>
                <a:effectLst/>
                <a:latin typeface="Roboto Slab"/>
              </a:rPr>
              <a:t>VLANs</a:t>
            </a:r>
            <a:endParaRPr lang="en-US" b="1" i="0" dirty="0">
              <a:solidFill>
                <a:srgbClr val="404040"/>
              </a:solidFill>
              <a:effectLst/>
              <a:latin typeface="Roboto Slab"/>
            </a:endParaRPr>
          </a:p>
        </p:txBody>
      </p:sp>
      <p:pic>
        <p:nvPicPr>
          <p:cNvPr id="5" name="Picture 4" descr="Screen Clipping">
            <a:extLst>
              <a:ext uri="{FF2B5EF4-FFF2-40B4-BE49-F238E27FC236}">
                <a16:creationId xmlns:a16="http://schemas.microsoft.com/office/drawing/2014/main" id="{27751C7B-4B24-4372-988E-157DAA1A154E}"/>
              </a:ext>
            </a:extLst>
          </p:cNvPr>
          <p:cNvPicPr>
            <a:picLocks noChangeAspect="1"/>
          </p:cNvPicPr>
          <p:nvPr/>
        </p:nvPicPr>
        <p:blipFill rotWithShape="1">
          <a:blip r:embed="rId2">
            <a:extLst>
              <a:ext uri="{28A0092B-C50C-407E-A947-70E740481C1C}">
                <a14:useLocalDpi xmlns:a14="http://schemas.microsoft.com/office/drawing/2010/main" val="0"/>
              </a:ext>
            </a:extLst>
          </a:blip>
          <a:srcRect r="35923"/>
          <a:stretch/>
        </p:blipFill>
        <p:spPr>
          <a:xfrm>
            <a:off x="611739" y="737116"/>
            <a:ext cx="10663722" cy="2838533"/>
          </a:xfrm>
          <a:prstGeom prst="rect">
            <a:avLst/>
          </a:prstGeom>
        </p:spPr>
      </p:pic>
      <p:sp>
        <p:nvSpPr>
          <p:cNvPr id="6" name="Rectangle 5">
            <a:extLst>
              <a:ext uri="{FF2B5EF4-FFF2-40B4-BE49-F238E27FC236}">
                <a16:creationId xmlns:a16="http://schemas.microsoft.com/office/drawing/2014/main" id="{87697C61-979A-4E11-B971-9A57AD109921}"/>
              </a:ext>
            </a:extLst>
          </p:cNvPr>
          <p:cNvSpPr/>
          <p:nvPr/>
        </p:nvSpPr>
        <p:spPr>
          <a:xfrm>
            <a:off x="4697072" y="3390983"/>
            <a:ext cx="2493055" cy="369332"/>
          </a:xfrm>
          <a:prstGeom prst="rect">
            <a:avLst/>
          </a:prstGeom>
        </p:spPr>
        <p:txBody>
          <a:bodyPr wrap="none">
            <a:spAutoFit/>
          </a:bodyPr>
          <a:lstStyle/>
          <a:p>
            <a:r>
              <a:rPr lang="en-US" b="1" i="0" dirty="0">
                <a:solidFill>
                  <a:srgbClr val="404040"/>
                </a:solidFill>
                <a:effectLst/>
                <a:latin typeface="Roboto Slab"/>
              </a:rPr>
              <a:t>Configure Trunk Port</a:t>
            </a:r>
          </a:p>
        </p:txBody>
      </p:sp>
      <p:pic>
        <p:nvPicPr>
          <p:cNvPr id="7" name="Picture 6" descr="Screen Clipping">
            <a:extLst>
              <a:ext uri="{FF2B5EF4-FFF2-40B4-BE49-F238E27FC236}">
                <a16:creationId xmlns:a16="http://schemas.microsoft.com/office/drawing/2014/main" id="{E4C26F70-D9A5-498C-B82E-2796CF20AC39}"/>
              </a:ext>
            </a:extLst>
          </p:cNvPr>
          <p:cNvPicPr>
            <a:picLocks noChangeAspect="1"/>
          </p:cNvPicPr>
          <p:nvPr/>
        </p:nvPicPr>
        <p:blipFill rotWithShape="1">
          <a:blip r:embed="rId3">
            <a:extLst>
              <a:ext uri="{28A0092B-C50C-407E-A947-70E740481C1C}">
                <a14:useLocalDpi xmlns:a14="http://schemas.microsoft.com/office/drawing/2010/main" val="0"/>
              </a:ext>
            </a:extLst>
          </a:blip>
          <a:srcRect b="28259"/>
          <a:stretch/>
        </p:blipFill>
        <p:spPr>
          <a:xfrm>
            <a:off x="880096" y="3944981"/>
            <a:ext cx="10395365" cy="1666110"/>
          </a:xfrm>
          <a:prstGeom prst="rect">
            <a:avLst/>
          </a:prstGeom>
        </p:spPr>
      </p:pic>
    </p:spTree>
    <p:extLst>
      <p:ext uri="{BB962C8B-B14F-4D97-AF65-F5344CB8AC3E}">
        <p14:creationId xmlns:p14="http://schemas.microsoft.com/office/powerpoint/2010/main" val="3188256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F2327-015E-4D0D-9114-BC76E257B60C}"/>
              </a:ext>
            </a:extLst>
          </p:cNvPr>
          <p:cNvSpPr>
            <a:spLocks noGrp="1"/>
          </p:cNvSpPr>
          <p:nvPr>
            <p:ph type="title"/>
          </p:nvPr>
        </p:nvSpPr>
        <p:spPr>
          <a:xfrm>
            <a:off x="838200" y="212726"/>
            <a:ext cx="10515600" cy="895640"/>
          </a:xfrm>
        </p:spPr>
        <p:txBody>
          <a:bodyPr>
            <a:normAutofit/>
          </a:bodyPr>
          <a:lstStyle/>
          <a:p>
            <a:pPr algn="ctr"/>
            <a:r>
              <a:rPr lang="ka-GE" sz="2400" b="1" dirty="0"/>
              <a:t>ვირტუალური ლოკალური ქსელი </a:t>
            </a:r>
            <a:r>
              <a:rPr lang="en-US" sz="2400" b="1" dirty="0"/>
              <a:t>- </a:t>
            </a:r>
            <a:r>
              <a:rPr lang="en-US" sz="2400" b="1" dirty="0">
                <a:solidFill>
                  <a:srgbClr val="FF0000"/>
                </a:solidFill>
              </a:rPr>
              <a:t>VLAN</a:t>
            </a:r>
            <a:endParaRPr lang="ka-GE" sz="2400" b="1" dirty="0">
              <a:solidFill>
                <a:srgbClr val="FF0000"/>
              </a:solidFill>
            </a:endParaRPr>
          </a:p>
        </p:txBody>
      </p:sp>
      <p:sp>
        <p:nvSpPr>
          <p:cNvPr id="3" name="Content Placeholder 2">
            <a:extLst>
              <a:ext uri="{FF2B5EF4-FFF2-40B4-BE49-F238E27FC236}">
                <a16:creationId xmlns:a16="http://schemas.microsoft.com/office/drawing/2014/main" id="{40AF53CB-F87E-4130-B190-D3F1FD3788A3}"/>
              </a:ext>
            </a:extLst>
          </p:cNvPr>
          <p:cNvSpPr>
            <a:spLocks noGrp="1"/>
          </p:cNvSpPr>
          <p:nvPr>
            <p:ph idx="1"/>
          </p:nvPr>
        </p:nvSpPr>
        <p:spPr>
          <a:xfrm>
            <a:off x="561109" y="2062311"/>
            <a:ext cx="10515600" cy="4463183"/>
          </a:xfrm>
        </p:spPr>
        <p:txBody>
          <a:bodyPr>
            <a:noAutofit/>
          </a:bodyPr>
          <a:lstStyle/>
          <a:p>
            <a:pPr marL="0" indent="442913">
              <a:lnSpc>
                <a:spcPct val="100000"/>
              </a:lnSpc>
              <a:buNone/>
            </a:pPr>
            <a:r>
              <a:rPr lang="ka-GE" sz="2000" dirty="0"/>
              <a:t>ვირტუალური ლოკალური ქსელები, არის ქსელური ტექნოლოგია, რომელიც საშუალებას გვაძლევს შევქმნათ დამოუკიდებელი ლოგიკური ქსელები იმავე ფიზიკურ ქსელში ანუ</a:t>
            </a:r>
            <a:endParaRPr lang="ka-GE" sz="2000" dirty="0">
              <a:solidFill>
                <a:srgbClr val="C00000"/>
              </a:solidFill>
            </a:endParaRPr>
          </a:p>
          <a:p>
            <a:pPr marL="0" indent="442913">
              <a:lnSpc>
                <a:spcPct val="100000"/>
              </a:lnSpc>
              <a:buNone/>
            </a:pPr>
            <a:r>
              <a:rPr lang="en-US" sz="2000" dirty="0">
                <a:solidFill>
                  <a:srgbClr val="C00000"/>
                </a:solidFill>
              </a:rPr>
              <a:t>VLAN </a:t>
            </a:r>
            <a:r>
              <a:rPr lang="ka-GE" sz="2000" dirty="0">
                <a:solidFill>
                  <a:srgbClr val="C00000"/>
                </a:solidFill>
              </a:rPr>
              <a:t>ესაა ტექნოლოგია, რომელიც ერთ ქსელ ყოფს რამდენიმე  ლოგიკურ ქსელად, და ეს ქსელები იზოლირებულია ერთმანეთისგან. </a:t>
            </a:r>
          </a:p>
          <a:p>
            <a:pPr marL="0" indent="442913">
              <a:lnSpc>
                <a:spcPct val="100000"/>
              </a:lnSpc>
              <a:buNone/>
            </a:pPr>
            <a:r>
              <a:rPr lang="ka-GE" sz="2000" b="1" dirty="0"/>
              <a:t>ის რეალიზებულია სვიჩებზე (კომუტატორებზე).</a:t>
            </a:r>
          </a:p>
          <a:p>
            <a:pPr marL="0" indent="442913">
              <a:lnSpc>
                <a:spcPct val="100000"/>
              </a:lnSpc>
              <a:buNone/>
            </a:pPr>
            <a:r>
              <a:rPr lang="ka-GE" sz="2000" b="1" dirty="0"/>
              <a:t>რეალიზებულია </a:t>
            </a:r>
            <a:r>
              <a:rPr lang="en-US" sz="2000" b="1" dirty="0" err="1"/>
              <a:t>OSI</a:t>
            </a:r>
            <a:r>
              <a:rPr lang="en-US" sz="2000" b="1" dirty="0"/>
              <a:t>-</a:t>
            </a:r>
            <a:r>
              <a:rPr lang="ka-GE" sz="2000" b="1" dirty="0"/>
              <a:t>ის მოდელის </a:t>
            </a:r>
            <a:r>
              <a:rPr lang="en-US" sz="2000" b="1" dirty="0"/>
              <a:t>Data Link </a:t>
            </a:r>
            <a:r>
              <a:rPr lang="ka-GE" sz="2000" b="1" dirty="0"/>
              <a:t>დონეზე.</a:t>
            </a:r>
          </a:p>
          <a:p>
            <a:pPr marL="0" indent="442913">
              <a:lnSpc>
                <a:spcPct val="100000"/>
              </a:lnSpc>
              <a:buNone/>
            </a:pPr>
            <a:r>
              <a:rPr lang="en-US" sz="2000" dirty="0"/>
              <a:t>VLAN </a:t>
            </a:r>
            <a:r>
              <a:rPr lang="ka-GE" sz="2000" dirty="0"/>
              <a:t>საშუალებას მოგვცემს შევქმნათ ლოგიკურად დამოუკიდებელი ქსელები იმავე ფიზიკურ ქსელში, სვიჩები, რომლებიც მხარს უჭერენ </a:t>
            </a:r>
            <a:r>
              <a:rPr lang="en-US" sz="2000" dirty="0"/>
              <a:t>VLAN– </a:t>
            </a:r>
            <a:r>
              <a:rPr lang="ka-GE" sz="2000" dirty="0"/>
              <a:t>ებს ქსელის სეგმენტისთვის. ასევე ძალიან მნიშვნელოვანია, რომ მარშრუტიზატორები, რომლებსაც ჩვენ ვიყენებთ, მხარი დაუჭირონ </a:t>
            </a:r>
            <a:r>
              <a:rPr lang="en-US" sz="2000" dirty="0"/>
              <a:t>VLAN– </a:t>
            </a:r>
            <a:r>
              <a:rPr lang="ka-GE" sz="2000" dirty="0"/>
              <a:t>ებს, წინააღმდეგ შემთხვევაში ჩვენ ვერ შევძლებთ ყველა მათგანის მართვას ან მათ შორის კომუნიკაციის დაშვების ან უარყოფის შესაძლებლობას. </a:t>
            </a:r>
          </a:p>
          <a:p>
            <a:pPr marL="0" indent="0">
              <a:lnSpc>
                <a:spcPct val="100000"/>
              </a:lnSpc>
              <a:buNone/>
            </a:pPr>
            <a:endParaRPr lang="ka-GE" sz="2000" dirty="0"/>
          </a:p>
          <a:p>
            <a:pPr marL="0" indent="0">
              <a:lnSpc>
                <a:spcPct val="100000"/>
              </a:lnSpc>
              <a:buNone/>
            </a:pPr>
            <a:endParaRPr lang="ka-GE" sz="2000" dirty="0"/>
          </a:p>
        </p:txBody>
      </p:sp>
      <p:sp>
        <p:nvSpPr>
          <p:cNvPr id="4" name="Rectangle 3">
            <a:extLst>
              <a:ext uri="{FF2B5EF4-FFF2-40B4-BE49-F238E27FC236}">
                <a16:creationId xmlns:a16="http://schemas.microsoft.com/office/drawing/2014/main" id="{BFE7C7D2-05F9-464E-8365-A0A3DC995FD6}"/>
              </a:ext>
            </a:extLst>
          </p:cNvPr>
          <p:cNvSpPr/>
          <p:nvPr/>
        </p:nvSpPr>
        <p:spPr>
          <a:xfrm>
            <a:off x="838200" y="972327"/>
            <a:ext cx="10633364" cy="884666"/>
          </a:xfrm>
          <a:prstGeom prst="rect">
            <a:avLst/>
          </a:prstGeom>
        </p:spPr>
        <p:txBody>
          <a:bodyPr wrap="square">
            <a:spAutoFit/>
          </a:bodyPr>
          <a:lstStyle/>
          <a:p>
            <a:pPr>
              <a:lnSpc>
                <a:spcPct val="150000"/>
              </a:lnSpc>
            </a:pPr>
            <a:r>
              <a:rPr lang="en-US" dirty="0"/>
              <a:t>VLAN-</a:t>
            </a:r>
            <a:r>
              <a:rPr lang="ka-GE" dirty="0"/>
              <a:t>ები არის მძლავრი ინსტრუმენტი ქსელის დიზაინერებისთვის, რომელიც საშუალებას იძლევა შეიქმნას უფრო მოქნილი, უსაფრთხო და ეფექტური ქსელური ინფრასტრუქტურა.</a:t>
            </a:r>
          </a:p>
        </p:txBody>
      </p:sp>
    </p:spTree>
    <p:extLst>
      <p:ext uri="{BB962C8B-B14F-4D97-AF65-F5344CB8AC3E}">
        <p14:creationId xmlns:p14="http://schemas.microsoft.com/office/powerpoint/2010/main" val="12152868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nter VLAN routing: The Router on a stick - Explore networkhope.in %">
            <a:extLst>
              <a:ext uri="{FF2B5EF4-FFF2-40B4-BE49-F238E27FC236}">
                <a16:creationId xmlns:a16="http://schemas.microsoft.com/office/drawing/2014/main" id="{F867CC83-D680-4B37-83DB-D67FB852A4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7298" y="162631"/>
            <a:ext cx="6557403" cy="486657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D96B9E5-CDC8-4FCC-A7F3-B69EED17D2F1}"/>
              </a:ext>
            </a:extLst>
          </p:cNvPr>
          <p:cNvSpPr/>
          <p:nvPr/>
        </p:nvSpPr>
        <p:spPr>
          <a:xfrm>
            <a:off x="138545" y="4973784"/>
            <a:ext cx="12053455" cy="1477328"/>
          </a:xfrm>
          <a:prstGeom prst="rect">
            <a:avLst/>
          </a:prstGeom>
        </p:spPr>
        <p:txBody>
          <a:bodyPr wrap="square">
            <a:spAutoFit/>
          </a:bodyPr>
          <a:lstStyle/>
          <a:p>
            <a:r>
              <a:rPr lang="en-US" dirty="0"/>
              <a:t>Switch </a:t>
            </a:r>
            <a:r>
              <a:rPr lang="ka-GE" dirty="0"/>
              <a:t>თავისთავად არ აგზავნის პაკეტებს სხვადასხვა </a:t>
            </a:r>
            <a:r>
              <a:rPr lang="en-US" dirty="0"/>
              <a:t>VLAN-</a:t>
            </a:r>
            <a:r>
              <a:rPr lang="ka-GE" dirty="0"/>
              <a:t>ზე. თუ გვინდა, რომ ეს ვირტუალური </a:t>
            </a:r>
            <a:r>
              <a:rPr lang="en-US" dirty="0"/>
              <a:t>LAN-</a:t>
            </a:r>
            <a:r>
              <a:rPr lang="ka-GE" dirty="0"/>
              <a:t>ები ერთმანეთთან დაუკავშირდნენ, გამოიყენება </a:t>
            </a:r>
            <a:r>
              <a:rPr lang="en-US" b="1" dirty="0"/>
              <a:t>Inter VLAN Routing</a:t>
            </a:r>
          </a:p>
          <a:p>
            <a:r>
              <a:rPr lang="ka-GE" dirty="0"/>
              <a:t>იმისთვის რომ მოვახდინოტ </a:t>
            </a:r>
            <a:r>
              <a:rPr lang="en-US" dirty="0"/>
              <a:t>VLAN </a:t>
            </a:r>
            <a:r>
              <a:rPr lang="ka-GE" dirty="0"/>
              <a:t>ებს შორის კომუნიკაცია საჭიროა რომ პორტი რომელისაც მივაერთებთ როუტერთან იყოს</a:t>
            </a:r>
            <a:r>
              <a:rPr lang="en-US" dirty="0"/>
              <a:t> Trunk </a:t>
            </a:r>
            <a:r>
              <a:rPr lang="ka-GE" dirty="0"/>
              <a:t>ი ხოლო როუტერზე შეიქმნას სხვადასხვა ქვეინტერფეისი რომელსაც მიებმება სხვადასხვა ვილანი.</a:t>
            </a:r>
          </a:p>
        </p:txBody>
      </p:sp>
    </p:spTree>
    <p:extLst>
      <p:ext uri="{BB962C8B-B14F-4D97-AF65-F5344CB8AC3E}">
        <p14:creationId xmlns:p14="http://schemas.microsoft.com/office/powerpoint/2010/main" val="4021684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9E795EC-35F7-44DF-A6FC-18EDEABD8183}"/>
              </a:ext>
            </a:extLst>
          </p:cNvPr>
          <p:cNvSpPr/>
          <p:nvPr/>
        </p:nvSpPr>
        <p:spPr>
          <a:xfrm>
            <a:off x="429491" y="556875"/>
            <a:ext cx="10986654" cy="2789033"/>
          </a:xfrm>
          <a:prstGeom prst="rect">
            <a:avLst/>
          </a:prstGeom>
        </p:spPr>
        <p:txBody>
          <a:bodyPr wrap="square">
            <a:spAutoFit/>
          </a:bodyPr>
          <a:lstStyle/>
          <a:p>
            <a:pPr>
              <a:lnSpc>
                <a:spcPct val="200000"/>
              </a:lnSpc>
              <a:buFont typeface="Arial" panose="020B0604020202020204" pitchFamily="34" charset="0"/>
              <a:buChar char="•"/>
            </a:pPr>
            <a:r>
              <a:rPr lang="en-US" dirty="0"/>
              <a:t>VLAN-</a:t>
            </a:r>
            <a:r>
              <a:rPr lang="ka-GE" dirty="0"/>
              <a:t>ის უპირატესობები: </a:t>
            </a:r>
          </a:p>
          <a:p>
            <a:pPr>
              <a:lnSpc>
                <a:spcPct val="200000"/>
              </a:lnSpc>
              <a:buFont typeface="Arial" panose="020B0604020202020204" pitchFamily="34" charset="0"/>
              <a:buChar char="•"/>
            </a:pPr>
            <a:r>
              <a:rPr lang="ka-GE" dirty="0"/>
              <a:t>უსაფრთხოების გაზრდა: ტრაფიკის იზოლაცია.</a:t>
            </a:r>
          </a:p>
          <a:p>
            <a:pPr>
              <a:lnSpc>
                <a:spcPct val="200000"/>
              </a:lnSpc>
              <a:buFont typeface="Arial" panose="020B0604020202020204" pitchFamily="34" charset="0"/>
              <a:buChar char="•"/>
            </a:pPr>
            <a:r>
              <a:rPr lang="ka-GE" dirty="0"/>
              <a:t>ქსელის წარმადობის გაუმჯობესება: </a:t>
            </a:r>
            <a:r>
              <a:rPr lang="en-US" dirty="0"/>
              <a:t>broadcast </a:t>
            </a:r>
            <a:r>
              <a:rPr lang="ka-GE" dirty="0"/>
              <a:t>დომენების შემცირება.</a:t>
            </a:r>
          </a:p>
          <a:p>
            <a:pPr>
              <a:lnSpc>
                <a:spcPct val="200000"/>
              </a:lnSpc>
              <a:buFont typeface="Arial" panose="020B0604020202020204" pitchFamily="34" charset="0"/>
              <a:buChar char="•"/>
            </a:pPr>
            <a:r>
              <a:rPr lang="ka-GE" dirty="0"/>
              <a:t>მოქნილობა: ლოგიკური ჯგუფების შექმნა ფიზიკური ლოკაციის მიუხედავად.</a:t>
            </a:r>
          </a:p>
          <a:p>
            <a:pPr>
              <a:lnSpc>
                <a:spcPct val="200000"/>
              </a:lnSpc>
              <a:buFont typeface="Arial" panose="020B0604020202020204" pitchFamily="34" charset="0"/>
              <a:buChar char="•"/>
            </a:pPr>
            <a:r>
              <a:rPr lang="ka-GE" dirty="0"/>
              <a:t>ხარჯების შემცირება: ნაკლები ფიზიკური მოწყობილობების საჭიროება.</a:t>
            </a:r>
          </a:p>
        </p:txBody>
      </p:sp>
    </p:spTree>
    <p:extLst>
      <p:ext uri="{BB962C8B-B14F-4D97-AF65-F5344CB8AC3E}">
        <p14:creationId xmlns:p14="http://schemas.microsoft.com/office/powerpoint/2010/main" val="1875353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B961-DE32-4916-9DC4-47B32095CA76}"/>
              </a:ext>
            </a:extLst>
          </p:cNvPr>
          <p:cNvSpPr>
            <a:spLocks noGrp="1"/>
          </p:cNvSpPr>
          <p:nvPr>
            <p:ph type="title"/>
          </p:nvPr>
        </p:nvSpPr>
        <p:spPr/>
        <p:txBody>
          <a:bodyPr>
            <a:normAutofit/>
          </a:bodyPr>
          <a:lstStyle/>
          <a:p>
            <a:pPr algn="ctr"/>
            <a:r>
              <a:rPr lang="ka-GE" sz="2400" b="1" dirty="0"/>
              <a:t>რისთვის გამოიყენება </a:t>
            </a:r>
            <a:r>
              <a:rPr lang="en-US" sz="2400" b="1" dirty="0">
                <a:solidFill>
                  <a:srgbClr val="FF0000"/>
                </a:solidFill>
              </a:rPr>
              <a:t>VLAN</a:t>
            </a:r>
            <a:r>
              <a:rPr lang="ka-GE" sz="2400" b="1" dirty="0">
                <a:solidFill>
                  <a:srgbClr val="FF0000"/>
                </a:solidFill>
              </a:rPr>
              <a:t>?</a:t>
            </a:r>
            <a:br>
              <a:rPr lang="ka-GE" sz="2400" b="1" dirty="0">
                <a:solidFill>
                  <a:srgbClr val="FF0000"/>
                </a:solidFill>
              </a:rPr>
            </a:br>
            <a:endParaRPr lang="ka-GE" sz="2400" dirty="0"/>
          </a:p>
        </p:txBody>
      </p:sp>
      <p:sp>
        <p:nvSpPr>
          <p:cNvPr id="3" name="Content Placeholder 2">
            <a:extLst>
              <a:ext uri="{FF2B5EF4-FFF2-40B4-BE49-F238E27FC236}">
                <a16:creationId xmlns:a16="http://schemas.microsoft.com/office/drawing/2014/main" id="{3379913F-2B6A-402F-B598-B00983643B7B}"/>
              </a:ext>
            </a:extLst>
          </p:cNvPr>
          <p:cNvSpPr>
            <a:spLocks noGrp="1"/>
          </p:cNvSpPr>
          <p:nvPr>
            <p:ph idx="1"/>
          </p:nvPr>
        </p:nvSpPr>
        <p:spPr>
          <a:xfrm>
            <a:off x="838200" y="1433440"/>
            <a:ext cx="10515600" cy="3374087"/>
          </a:xfrm>
        </p:spPr>
        <p:txBody>
          <a:bodyPr>
            <a:normAutofit/>
          </a:bodyPr>
          <a:lstStyle/>
          <a:p>
            <a:pPr marL="0" indent="0">
              <a:lnSpc>
                <a:spcPct val="100000"/>
              </a:lnSpc>
              <a:buNone/>
            </a:pPr>
            <a:r>
              <a:rPr lang="ka-GE" sz="2000" b="1" dirty="0">
                <a:solidFill>
                  <a:srgbClr val="FF0000"/>
                </a:solidFill>
              </a:rPr>
              <a:t>ქსელების იზოლირებისთვის:</a:t>
            </a:r>
          </a:p>
          <a:p>
            <a:pPr indent="214313">
              <a:lnSpc>
                <a:spcPct val="100000"/>
              </a:lnSpc>
            </a:pPr>
            <a:r>
              <a:rPr lang="ka-GE" sz="2000" b="1" dirty="0"/>
              <a:t>დიდ კომპანიებში სხვადასხვა განყოფილებების იზოლირებისთვის;</a:t>
            </a:r>
          </a:p>
          <a:p>
            <a:pPr indent="214313">
              <a:lnSpc>
                <a:spcPct val="100000"/>
              </a:lnSpc>
            </a:pPr>
            <a:r>
              <a:rPr lang="ka-GE" sz="2000" b="1" dirty="0"/>
              <a:t>ბიზნეს-ცენტრებში სხვადასხვა კომპანიების იზოლირებისთვის;</a:t>
            </a:r>
          </a:p>
          <a:p>
            <a:pPr indent="214313">
              <a:lnSpc>
                <a:spcPct val="100000"/>
              </a:lnSpc>
            </a:pPr>
            <a:r>
              <a:rPr lang="ka-GE" sz="2000" b="1" dirty="0"/>
              <a:t>ფართომაუწყებლობიან ქსელს ყოფს რამდენიმე ნაწილად</a:t>
            </a:r>
          </a:p>
          <a:p>
            <a:pPr indent="214313">
              <a:lnSpc>
                <a:spcPct val="100000"/>
              </a:lnSpc>
            </a:pPr>
            <a:endParaRPr lang="ka-GE" sz="2000" b="1" dirty="0"/>
          </a:p>
          <a:p>
            <a:pPr indent="395288"/>
            <a:endParaRPr lang="ka-GE" sz="2100" dirty="0"/>
          </a:p>
        </p:txBody>
      </p:sp>
    </p:spTree>
    <p:extLst>
      <p:ext uri="{BB962C8B-B14F-4D97-AF65-F5344CB8AC3E}">
        <p14:creationId xmlns:p14="http://schemas.microsoft.com/office/powerpoint/2010/main" val="1584417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D25C7D-1A2B-4476-86E8-6A3B5FEB25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723" y="803404"/>
            <a:ext cx="7163113" cy="3657760"/>
          </a:xfrm>
          <a:prstGeom prst="rect">
            <a:avLst/>
          </a:prstGeom>
        </p:spPr>
      </p:pic>
    </p:spTree>
    <p:extLst>
      <p:ext uri="{BB962C8B-B14F-4D97-AF65-F5344CB8AC3E}">
        <p14:creationId xmlns:p14="http://schemas.microsoft.com/office/powerpoint/2010/main" val="2154840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4E05D-D1D0-46A9-833C-FB727E413EEA}"/>
              </a:ext>
            </a:extLst>
          </p:cNvPr>
          <p:cNvSpPr>
            <a:spLocks noGrp="1"/>
          </p:cNvSpPr>
          <p:nvPr>
            <p:ph type="title"/>
          </p:nvPr>
        </p:nvSpPr>
        <p:spPr>
          <a:xfrm>
            <a:off x="381000" y="228217"/>
            <a:ext cx="4883727" cy="1325563"/>
          </a:xfrm>
        </p:spPr>
        <p:txBody>
          <a:bodyPr>
            <a:normAutofit/>
          </a:bodyPr>
          <a:lstStyle/>
          <a:p>
            <a:r>
              <a:rPr lang="en-US" sz="2400" b="1" dirty="0">
                <a:solidFill>
                  <a:srgbClr val="FF0000"/>
                </a:solidFill>
              </a:rPr>
              <a:t>VLAN </a:t>
            </a:r>
            <a:r>
              <a:rPr lang="ka-GE" sz="2400" b="1" dirty="0">
                <a:solidFill>
                  <a:srgbClr val="FF0000"/>
                </a:solidFill>
              </a:rPr>
              <a:t>-ის </a:t>
            </a:r>
            <a:r>
              <a:rPr lang="ka-GE" sz="2400" dirty="0"/>
              <a:t>მაგალითი</a:t>
            </a:r>
          </a:p>
        </p:txBody>
      </p:sp>
      <p:pic>
        <p:nvPicPr>
          <p:cNvPr id="5" name="Picture 4">
            <a:extLst>
              <a:ext uri="{FF2B5EF4-FFF2-40B4-BE49-F238E27FC236}">
                <a16:creationId xmlns:a16="http://schemas.microsoft.com/office/drawing/2014/main" id="{F2B4F25C-2CE9-4653-8A4C-A9B91F66EC84}"/>
              </a:ext>
            </a:extLst>
          </p:cNvPr>
          <p:cNvPicPr>
            <a:picLocks noChangeAspect="1"/>
          </p:cNvPicPr>
          <p:nvPr/>
        </p:nvPicPr>
        <p:blipFill rotWithShape="1">
          <a:blip r:embed="rId2">
            <a:extLst>
              <a:ext uri="{28A0092B-C50C-407E-A947-70E740481C1C}">
                <a14:useLocalDpi xmlns:a14="http://schemas.microsoft.com/office/drawing/2010/main" val="0"/>
              </a:ext>
            </a:extLst>
          </a:blip>
          <a:srcRect r="18278"/>
          <a:stretch/>
        </p:blipFill>
        <p:spPr>
          <a:xfrm>
            <a:off x="0" y="1718079"/>
            <a:ext cx="6248400" cy="3855205"/>
          </a:xfrm>
          <a:prstGeom prst="rect">
            <a:avLst/>
          </a:prstGeom>
        </p:spPr>
      </p:pic>
      <p:sp>
        <p:nvSpPr>
          <p:cNvPr id="6" name="TextBox 5">
            <a:extLst>
              <a:ext uri="{FF2B5EF4-FFF2-40B4-BE49-F238E27FC236}">
                <a16:creationId xmlns:a16="http://schemas.microsoft.com/office/drawing/2014/main" id="{1C61C09C-F3E0-4438-A680-FEBC35BBDCB2}"/>
              </a:ext>
            </a:extLst>
          </p:cNvPr>
          <p:cNvSpPr txBox="1"/>
          <p:nvPr/>
        </p:nvSpPr>
        <p:spPr>
          <a:xfrm>
            <a:off x="5451052" y="377362"/>
            <a:ext cx="6740948" cy="2131161"/>
          </a:xfrm>
          <a:prstGeom prst="rect">
            <a:avLst/>
          </a:prstGeom>
          <a:noFill/>
        </p:spPr>
        <p:txBody>
          <a:bodyPr wrap="none" rtlCol="0">
            <a:spAutoFit/>
          </a:bodyPr>
          <a:lstStyle/>
          <a:p>
            <a:pPr>
              <a:lnSpc>
                <a:spcPct val="150000"/>
              </a:lnSpc>
            </a:pPr>
            <a:r>
              <a:rPr lang="ka-GE" dirty="0"/>
              <a:t>ყვითელი ფერით მონიშნული კომპიუტერები</a:t>
            </a:r>
          </a:p>
          <a:p>
            <a:pPr>
              <a:lnSpc>
                <a:spcPct val="150000"/>
              </a:lnSpc>
            </a:pPr>
            <a:r>
              <a:rPr lang="ka-GE" dirty="0"/>
              <a:t> იმყოფებიან ერთ </a:t>
            </a:r>
            <a:r>
              <a:rPr lang="en-US" b="1" dirty="0">
                <a:solidFill>
                  <a:srgbClr val="FF0000"/>
                </a:solidFill>
              </a:rPr>
              <a:t>VLAN</a:t>
            </a:r>
            <a:r>
              <a:rPr lang="ka-GE" b="1" dirty="0">
                <a:solidFill>
                  <a:srgbClr val="FF0000"/>
                </a:solidFill>
              </a:rPr>
              <a:t>-ში;</a:t>
            </a:r>
          </a:p>
          <a:p>
            <a:pPr>
              <a:lnSpc>
                <a:spcPct val="150000"/>
              </a:lnSpc>
            </a:pPr>
            <a:r>
              <a:rPr lang="ka-GE" dirty="0"/>
              <a:t>ცისფერი ფერით მონიშნული კომპიუტერები კი ერთ </a:t>
            </a:r>
            <a:r>
              <a:rPr lang="en-US" b="1" dirty="0">
                <a:solidFill>
                  <a:srgbClr val="FF0000"/>
                </a:solidFill>
              </a:rPr>
              <a:t>VLAN</a:t>
            </a:r>
            <a:r>
              <a:rPr lang="ka-GE" b="1" dirty="0">
                <a:solidFill>
                  <a:srgbClr val="FF0000"/>
                </a:solidFill>
              </a:rPr>
              <a:t> -ში;</a:t>
            </a:r>
          </a:p>
          <a:p>
            <a:pPr>
              <a:lnSpc>
                <a:spcPct val="150000"/>
              </a:lnSpc>
            </a:pPr>
            <a:r>
              <a:rPr lang="ka-GE" dirty="0"/>
              <a:t>მხოლოდ ერთი ფერით მონიშნული კომპიუტერები</a:t>
            </a:r>
          </a:p>
          <a:p>
            <a:pPr>
              <a:lnSpc>
                <a:spcPct val="150000"/>
              </a:lnSpc>
            </a:pPr>
            <a:r>
              <a:rPr lang="ka-GE" dirty="0"/>
              <a:t> ურთიერთობენ ერთმანეთთან</a:t>
            </a:r>
          </a:p>
        </p:txBody>
      </p:sp>
    </p:spTree>
    <p:extLst>
      <p:ext uri="{BB962C8B-B14F-4D97-AF65-F5344CB8AC3E}">
        <p14:creationId xmlns:p14="http://schemas.microsoft.com/office/powerpoint/2010/main" val="2383656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242F0-36FF-43BE-8323-01C06F3C3672}"/>
              </a:ext>
            </a:extLst>
          </p:cNvPr>
          <p:cNvSpPr>
            <a:spLocks noGrp="1"/>
          </p:cNvSpPr>
          <p:nvPr>
            <p:ph type="title"/>
          </p:nvPr>
        </p:nvSpPr>
        <p:spPr/>
        <p:txBody>
          <a:bodyPr>
            <a:normAutofit/>
          </a:bodyPr>
          <a:lstStyle/>
          <a:p>
            <a:r>
              <a:rPr lang="ka-GE" sz="2400" b="1" dirty="0">
                <a:solidFill>
                  <a:srgbClr val="C00000"/>
                </a:solidFill>
              </a:rPr>
              <a:t>როგორ ხდება რალიზება?</a:t>
            </a:r>
            <a:br>
              <a:rPr lang="ka-GE" sz="2400" b="1" dirty="0">
                <a:solidFill>
                  <a:srgbClr val="C00000"/>
                </a:solidFill>
              </a:rPr>
            </a:br>
            <a:br>
              <a:rPr lang="ka-GE" sz="2400" dirty="0"/>
            </a:br>
            <a:r>
              <a:rPr lang="ka-GE" sz="2400" dirty="0"/>
              <a:t>მაგალითად სვიჩის </a:t>
            </a:r>
            <a:r>
              <a:rPr lang="en-US" sz="2400" dirty="0"/>
              <a:t>MAC </a:t>
            </a:r>
            <a:r>
              <a:rPr lang="ka-GE" sz="2400" dirty="0"/>
              <a:t>მისამართების ცხრილი</a:t>
            </a:r>
          </a:p>
        </p:txBody>
      </p:sp>
      <p:grpSp>
        <p:nvGrpSpPr>
          <p:cNvPr id="9" name="Group 8">
            <a:extLst>
              <a:ext uri="{FF2B5EF4-FFF2-40B4-BE49-F238E27FC236}">
                <a16:creationId xmlns:a16="http://schemas.microsoft.com/office/drawing/2014/main" id="{739DEB77-8F29-4FE1-8B1A-4E56B943278E}"/>
              </a:ext>
            </a:extLst>
          </p:cNvPr>
          <p:cNvGrpSpPr/>
          <p:nvPr/>
        </p:nvGrpSpPr>
        <p:grpSpPr>
          <a:xfrm>
            <a:off x="434597" y="2040770"/>
            <a:ext cx="5913383" cy="3000986"/>
            <a:chOff x="806073" y="2083633"/>
            <a:chExt cx="6078682" cy="3087354"/>
          </a:xfrm>
        </p:grpSpPr>
        <p:pic>
          <p:nvPicPr>
            <p:cNvPr id="5" name="Picture 4">
              <a:extLst>
                <a:ext uri="{FF2B5EF4-FFF2-40B4-BE49-F238E27FC236}">
                  <a16:creationId xmlns:a16="http://schemas.microsoft.com/office/drawing/2014/main" id="{AE414FC0-CFDE-47C8-ADDD-878835E2BB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083633"/>
              <a:ext cx="6046555" cy="3087354"/>
            </a:xfrm>
            <a:prstGeom prst="rect">
              <a:avLst/>
            </a:prstGeom>
          </p:spPr>
        </p:pic>
        <p:sp>
          <p:nvSpPr>
            <p:cNvPr id="6" name="TextBox 5">
              <a:extLst>
                <a:ext uri="{FF2B5EF4-FFF2-40B4-BE49-F238E27FC236}">
                  <a16:creationId xmlns:a16="http://schemas.microsoft.com/office/drawing/2014/main" id="{482E31CF-B623-471E-94A5-523E0BE215D2}"/>
                </a:ext>
              </a:extLst>
            </p:cNvPr>
            <p:cNvSpPr txBox="1"/>
            <p:nvPr/>
          </p:nvSpPr>
          <p:spPr>
            <a:xfrm>
              <a:off x="806073" y="2135248"/>
              <a:ext cx="1812437" cy="564465"/>
            </a:xfrm>
            <a:prstGeom prst="rect">
              <a:avLst/>
            </a:prstGeom>
            <a:solidFill>
              <a:schemeClr val="bg1"/>
            </a:solidFill>
          </p:spPr>
          <p:txBody>
            <a:bodyPr wrap="square" rtlCol="0">
              <a:spAutoFit/>
            </a:bodyPr>
            <a:lstStyle/>
            <a:p>
              <a:r>
                <a:rPr lang="ka-GE" dirty="0"/>
                <a:t>სვიჩის პორტი</a:t>
              </a:r>
            </a:p>
          </p:txBody>
        </p:sp>
        <p:sp>
          <p:nvSpPr>
            <p:cNvPr id="7" name="TextBox 6">
              <a:extLst>
                <a:ext uri="{FF2B5EF4-FFF2-40B4-BE49-F238E27FC236}">
                  <a16:creationId xmlns:a16="http://schemas.microsoft.com/office/drawing/2014/main" id="{EFEEBDC4-9206-438E-9550-B8E1A330BFE6}"/>
                </a:ext>
              </a:extLst>
            </p:cNvPr>
            <p:cNvSpPr txBox="1"/>
            <p:nvPr/>
          </p:nvSpPr>
          <p:spPr>
            <a:xfrm>
              <a:off x="3040594" y="2083633"/>
              <a:ext cx="1812437" cy="646331"/>
            </a:xfrm>
            <a:prstGeom prst="rect">
              <a:avLst/>
            </a:prstGeom>
            <a:solidFill>
              <a:schemeClr val="bg1"/>
            </a:solidFill>
          </p:spPr>
          <p:txBody>
            <a:bodyPr wrap="square" rtlCol="0">
              <a:spAutoFit/>
            </a:bodyPr>
            <a:lstStyle/>
            <a:p>
              <a:r>
                <a:rPr lang="en-US" dirty="0"/>
                <a:t>MAC </a:t>
              </a:r>
              <a:r>
                <a:rPr lang="ka-GE" dirty="0"/>
                <a:t>მისამართი</a:t>
              </a:r>
            </a:p>
          </p:txBody>
        </p:sp>
        <p:sp>
          <p:nvSpPr>
            <p:cNvPr id="8" name="TextBox 7">
              <a:extLst>
                <a:ext uri="{FF2B5EF4-FFF2-40B4-BE49-F238E27FC236}">
                  <a16:creationId xmlns:a16="http://schemas.microsoft.com/office/drawing/2014/main" id="{95803370-6AD6-4A4E-9774-A4C6639A0C4D}"/>
                </a:ext>
              </a:extLst>
            </p:cNvPr>
            <p:cNvSpPr txBox="1"/>
            <p:nvPr/>
          </p:nvSpPr>
          <p:spPr>
            <a:xfrm>
              <a:off x="5242991" y="2135249"/>
              <a:ext cx="1641764" cy="369332"/>
            </a:xfrm>
            <a:prstGeom prst="rect">
              <a:avLst/>
            </a:prstGeom>
            <a:solidFill>
              <a:schemeClr val="bg1"/>
            </a:solidFill>
          </p:spPr>
          <p:txBody>
            <a:bodyPr wrap="square" rtlCol="0">
              <a:spAutoFit/>
            </a:bodyPr>
            <a:lstStyle/>
            <a:p>
              <a:r>
                <a:rPr lang="en-US" dirty="0"/>
                <a:t>VLAN</a:t>
              </a:r>
              <a:endParaRPr lang="ka-GE" dirty="0"/>
            </a:p>
          </p:txBody>
        </p:sp>
      </p:grpSp>
      <p:sp>
        <p:nvSpPr>
          <p:cNvPr id="10" name="TextBox 9">
            <a:extLst>
              <a:ext uri="{FF2B5EF4-FFF2-40B4-BE49-F238E27FC236}">
                <a16:creationId xmlns:a16="http://schemas.microsoft.com/office/drawing/2014/main" id="{309CBB88-2EA4-45DB-A0B1-28DA62886E16}"/>
              </a:ext>
            </a:extLst>
          </p:cNvPr>
          <p:cNvSpPr txBox="1"/>
          <p:nvPr/>
        </p:nvSpPr>
        <p:spPr>
          <a:xfrm>
            <a:off x="6694589" y="1690688"/>
            <a:ext cx="5530354" cy="3793154"/>
          </a:xfrm>
          <a:prstGeom prst="rect">
            <a:avLst/>
          </a:prstGeom>
          <a:noFill/>
        </p:spPr>
        <p:txBody>
          <a:bodyPr wrap="square" rtlCol="0">
            <a:spAutoFit/>
          </a:bodyPr>
          <a:lstStyle/>
          <a:p>
            <a:pPr>
              <a:lnSpc>
                <a:spcPct val="150000"/>
              </a:lnSpc>
            </a:pPr>
            <a:r>
              <a:rPr lang="ka-GE" b="1" dirty="0">
                <a:solidFill>
                  <a:srgbClr val="C00000"/>
                </a:solidFill>
              </a:rPr>
              <a:t>სვიჩის მარშრუტიზაციის ცხრილს </a:t>
            </a:r>
          </a:p>
          <a:p>
            <a:pPr>
              <a:lnSpc>
                <a:spcPct val="150000"/>
              </a:lnSpc>
            </a:pPr>
            <a:r>
              <a:rPr lang="ka-GE" b="1" dirty="0">
                <a:solidFill>
                  <a:srgbClr val="C00000"/>
                </a:solidFill>
              </a:rPr>
              <a:t>ემატება  ერთი სვეტი </a:t>
            </a:r>
            <a:r>
              <a:rPr lang="en-US" b="1" dirty="0">
                <a:solidFill>
                  <a:srgbClr val="C00000"/>
                </a:solidFill>
              </a:rPr>
              <a:t>VLAN</a:t>
            </a:r>
            <a:r>
              <a:rPr lang="ka-GE" dirty="0"/>
              <a:t>, რომელშიც</a:t>
            </a:r>
          </a:p>
          <a:p>
            <a:pPr>
              <a:lnSpc>
                <a:spcPct val="150000"/>
              </a:lnSpc>
            </a:pPr>
            <a:r>
              <a:rPr lang="ka-GE" dirty="0"/>
              <a:t> ჩვეულებრივი ციფრებით აღნიშნულია  </a:t>
            </a:r>
            <a:r>
              <a:rPr lang="en-US" dirty="0"/>
              <a:t>VLAN</a:t>
            </a:r>
            <a:endParaRPr lang="ka-GE" dirty="0"/>
          </a:p>
          <a:p>
            <a:pPr>
              <a:lnSpc>
                <a:spcPct val="150000"/>
              </a:lnSpc>
            </a:pPr>
            <a:r>
              <a:rPr lang="ka-GE" dirty="0"/>
              <a:t>-ების ნომრები, მაგალითად მოცემულ ცხრილში </a:t>
            </a:r>
          </a:p>
          <a:p>
            <a:pPr>
              <a:lnSpc>
                <a:spcPct val="150000"/>
              </a:lnSpc>
            </a:pPr>
            <a:r>
              <a:rPr lang="ka-GE" dirty="0"/>
              <a:t>1 და 5 პორტი იმყოფება ერთ </a:t>
            </a:r>
            <a:r>
              <a:rPr lang="en-US" dirty="0"/>
              <a:t>VLAN</a:t>
            </a:r>
            <a:r>
              <a:rPr lang="ka-GE" dirty="0"/>
              <a:t> 2-ში</a:t>
            </a:r>
          </a:p>
          <a:p>
            <a:pPr>
              <a:lnSpc>
                <a:spcPct val="150000"/>
              </a:lnSpc>
            </a:pPr>
            <a:r>
              <a:rPr lang="ka-GE" dirty="0"/>
              <a:t>-ი.</a:t>
            </a:r>
          </a:p>
          <a:p>
            <a:pPr>
              <a:lnSpc>
                <a:spcPct val="150000"/>
              </a:lnSpc>
            </a:pPr>
            <a:r>
              <a:rPr lang="ka-GE" dirty="0"/>
              <a:t>პორტები 2,3 და კ -კი </a:t>
            </a:r>
            <a:r>
              <a:rPr lang="en-US" dirty="0"/>
              <a:t>VLAN</a:t>
            </a:r>
            <a:r>
              <a:rPr lang="ka-GE" dirty="0"/>
              <a:t>-ში 3</a:t>
            </a:r>
          </a:p>
          <a:p>
            <a:pPr>
              <a:lnSpc>
                <a:spcPct val="150000"/>
              </a:lnSpc>
            </a:pPr>
            <a:endParaRPr lang="ka-GE" dirty="0"/>
          </a:p>
          <a:p>
            <a:pPr>
              <a:lnSpc>
                <a:spcPct val="150000"/>
              </a:lnSpc>
            </a:pPr>
            <a:endParaRPr lang="ka-GE" dirty="0"/>
          </a:p>
        </p:txBody>
      </p:sp>
      <p:cxnSp>
        <p:nvCxnSpPr>
          <p:cNvPr id="12" name="Straight Arrow Connector 11">
            <a:extLst>
              <a:ext uri="{FF2B5EF4-FFF2-40B4-BE49-F238E27FC236}">
                <a16:creationId xmlns:a16="http://schemas.microsoft.com/office/drawing/2014/main" id="{0A3C243A-02FD-417C-B846-ED39617AD63F}"/>
              </a:ext>
            </a:extLst>
          </p:cNvPr>
          <p:cNvCxnSpPr/>
          <p:nvPr/>
        </p:nvCxnSpPr>
        <p:spPr>
          <a:xfrm flipH="1">
            <a:off x="5357813" y="2040770"/>
            <a:ext cx="1314450" cy="4091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0949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97C15-FCF3-4638-94AC-0E5943CD5A98}"/>
              </a:ext>
            </a:extLst>
          </p:cNvPr>
          <p:cNvSpPr>
            <a:spLocks noGrp="1"/>
          </p:cNvSpPr>
          <p:nvPr>
            <p:ph type="title"/>
          </p:nvPr>
        </p:nvSpPr>
        <p:spPr>
          <a:xfrm>
            <a:off x="838200" y="115743"/>
            <a:ext cx="10515600" cy="1325563"/>
          </a:xfrm>
        </p:spPr>
        <p:txBody>
          <a:bodyPr>
            <a:normAutofit/>
          </a:bodyPr>
          <a:lstStyle/>
          <a:p>
            <a:r>
              <a:rPr lang="ka-GE" sz="2400" b="1" dirty="0"/>
              <a:t>პორტები</a:t>
            </a:r>
          </a:p>
        </p:txBody>
      </p:sp>
      <p:sp>
        <p:nvSpPr>
          <p:cNvPr id="3" name="Content Placeholder 2">
            <a:extLst>
              <a:ext uri="{FF2B5EF4-FFF2-40B4-BE49-F238E27FC236}">
                <a16:creationId xmlns:a16="http://schemas.microsoft.com/office/drawing/2014/main" id="{97AEE1CC-980A-4F90-B218-7D7F7F1CC015}"/>
              </a:ext>
            </a:extLst>
          </p:cNvPr>
          <p:cNvSpPr>
            <a:spLocks noGrp="1"/>
          </p:cNvSpPr>
          <p:nvPr>
            <p:ph idx="1"/>
          </p:nvPr>
        </p:nvSpPr>
        <p:spPr>
          <a:xfrm>
            <a:off x="713508" y="1114786"/>
            <a:ext cx="10868891" cy="2175669"/>
          </a:xfrm>
        </p:spPr>
        <p:txBody>
          <a:bodyPr>
            <a:normAutofit lnSpcReduction="10000"/>
          </a:bodyPr>
          <a:lstStyle/>
          <a:p>
            <a:r>
              <a:rPr lang="en-US" sz="2400" dirty="0"/>
              <a:t>Access port</a:t>
            </a:r>
            <a:r>
              <a:rPr lang="ka-GE" sz="2400" dirty="0"/>
              <a:t> - მიეკუთვნება მხოლოდ ერთ ვირტუალურ ლოკალურ ქსელს</a:t>
            </a:r>
            <a:r>
              <a:rPr lang="en-US" sz="2400" dirty="0"/>
              <a:t>. </a:t>
            </a:r>
            <a:r>
              <a:rPr lang="ka-GE" sz="2400" dirty="0"/>
              <a:t>მასზე შეიძლება მიერთდეს კომპიუტერი, პრინტერი და ა.შ. ანუ ენდ დევაისი</a:t>
            </a:r>
            <a:endParaRPr lang="en-US" sz="2400" dirty="0"/>
          </a:p>
          <a:p>
            <a:r>
              <a:rPr lang="en-US" sz="2400" dirty="0"/>
              <a:t>Trunk Port - </a:t>
            </a:r>
            <a:r>
              <a:rPr lang="ka-GE" sz="2400" dirty="0"/>
              <a:t>საშუალებას იძლევა რამდენიმე </a:t>
            </a:r>
            <a:r>
              <a:rPr lang="en-US" sz="2400" dirty="0"/>
              <a:t>VLAN-</a:t>
            </a:r>
            <a:r>
              <a:rPr lang="ka-GE" sz="2400" dirty="0"/>
              <a:t>ის ტრაფიკი გატარდეს ერთ ფიზიკურ კავშირზე. გამოიყენება სვიჩებს შორის ან როუტერთან დასაკავშირებლად.</a:t>
            </a:r>
          </a:p>
        </p:txBody>
      </p:sp>
      <p:pic>
        <p:nvPicPr>
          <p:cNvPr id="5" name="Picture 4">
            <a:extLst>
              <a:ext uri="{FF2B5EF4-FFF2-40B4-BE49-F238E27FC236}">
                <a16:creationId xmlns:a16="http://schemas.microsoft.com/office/drawing/2014/main" id="{3ACA3487-DE4E-40B3-A8A3-D359CD3AF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9838" y="3128943"/>
            <a:ext cx="7115308" cy="3729057"/>
          </a:xfrm>
          <a:prstGeom prst="rect">
            <a:avLst/>
          </a:prstGeom>
        </p:spPr>
      </p:pic>
    </p:spTree>
    <p:extLst>
      <p:ext uri="{BB962C8B-B14F-4D97-AF65-F5344CB8AC3E}">
        <p14:creationId xmlns:p14="http://schemas.microsoft.com/office/powerpoint/2010/main" val="512124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2940</TotalTime>
  <Words>1374</Words>
  <Application>Microsoft Office PowerPoint</Application>
  <PresentationFormat>Widescreen</PresentationFormat>
  <Paragraphs>106</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Calibri Light</vt:lpstr>
      <vt:lpstr>Noto Sans</vt:lpstr>
      <vt:lpstr>Nunito Sans</vt:lpstr>
      <vt:lpstr>Roboto Slab</vt:lpstr>
      <vt:lpstr>Sylfaen</vt:lpstr>
      <vt:lpstr>Office Theme</vt:lpstr>
      <vt:lpstr>ლექცია 3</vt:lpstr>
      <vt:lpstr>ლექციის თემა</vt:lpstr>
      <vt:lpstr>ვირტუალური ლოკალური ქსელი - VLAN</vt:lpstr>
      <vt:lpstr>PowerPoint Presentation</vt:lpstr>
      <vt:lpstr>რისთვის გამოიყენება VLAN? </vt:lpstr>
      <vt:lpstr>PowerPoint Presentation</vt:lpstr>
      <vt:lpstr>VLAN -ის მაგალითი</vt:lpstr>
      <vt:lpstr>როგორ ხდება რალიზება?  მაგალითად სვიჩის MAC მისამართების ცხრილი</vt:lpstr>
      <vt:lpstr>პორტები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VLAN-ების ტიპები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Mzia Kiknadze</dc:creator>
  <cp:lastModifiedBy>m.kiknadze@gtu.ge</cp:lastModifiedBy>
  <cp:revision>25</cp:revision>
  <dcterms:created xsi:type="dcterms:W3CDTF">2023-02-25T07:21:21Z</dcterms:created>
  <dcterms:modified xsi:type="dcterms:W3CDTF">2024-10-27T09:48:43Z</dcterms:modified>
</cp:coreProperties>
</file>