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96" r:id="rId4"/>
    <p:sldId id="297" r:id="rId5"/>
    <p:sldId id="274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76" r:id="rId14"/>
    <p:sldId id="263" r:id="rId15"/>
    <p:sldId id="277" r:id="rId16"/>
    <p:sldId id="278" r:id="rId17"/>
    <p:sldId id="293" r:id="rId18"/>
    <p:sldId id="294" r:id="rId19"/>
    <p:sldId id="264" r:id="rId20"/>
    <p:sldId id="292" r:id="rId21"/>
    <p:sldId id="279" r:id="rId22"/>
    <p:sldId id="280" r:id="rId23"/>
    <p:sldId id="266" r:id="rId24"/>
    <p:sldId id="265" r:id="rId25"/>
    <p:sldId id="267" r:id="rId26"/>
    <p:sldId id="284" r:id="rId27"/>
    <p:sldId id="268" r:id="rId28"/>
    <p:sldId id="269" r:id="rId29"/>
    <p:sldId id="272" r:id="rId30"/>
    <p:sldId id="282" r:id="rId31"/>
    <p:sldId id="270" r:id="rId32"/>
    <p:sldId id="271" r:id="rId33"/>
    <p:sldId id="298" r:id="rId34"/>
    <p:sldId id="273" r:id="rId35"/>
    <p:sldId id="295" r:id="rId36"/>
    <p:sldId id="285" r:id="rId37"/>
    <p:sldId id="286" r:id="rId38"/>
    <p:sldId id="288" r:id="rId39"/>
    <p:sldId id="287" r:id="rId40"/>
    <p:sldId id="289" r:id="rId41"/>
    <p:sldId id="290" r:id="rId42"/>
    <p:sldId id="291" r:id="rId43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9FC3-8973-4297-9130-B6B1D01056E8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a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CADC2-1E59-42A7-96AF-126E934ECE9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7072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CADC2-1E59-42A7-96AF-126E934ECE91}" type="slidenum">
              <a:rPr lang="ka-GE" smtClean="0"/>
              <a:t>35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7084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88FA-E08D-4487-8019-12F2CB2B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99CC0-5B8B-407A-9EA5-6AEB78EC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2C7B-EEFC-4654-89D2-84AC2A45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9FAC-B03A-4BE2-B4ED-1E6F5E2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9571-3C71-426B-9EDA-63ED8263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186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6870-FAB4-46DD-B8F6-611DBEF6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2FDF-5FE3-41FD-89F5-CB886B65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BF4A-C4F6-4F4E-BCF8-8C03A02C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4BB2-211D-493C-AF3F-64C293E9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0533-F1E9-431C-A584-1BB9F90B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29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4860-FA55-4227-AC10-23D1C6A3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220A-9D65-46EA-941B-88B2F9CFF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1535-FBF7-4D7E-8E6F-7B03E923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E9E8-8F3E-43E0-9339-B79906C4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5DB5-080D-4B68-A75B-6307D61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22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6945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9760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59860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5406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2990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769186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50327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79846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A8A-965F-44B6-B575-0623D2FC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806-9A03-42B2-A21C-EC8B4B9F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F61F-24C7-40BC-8ECB-C87D037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9F70-25C1-4686-BEE0-DC151DA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3D78-3307-4AE5-A0BE-37D7C1F5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77502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531606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6239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154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F77-B164-45D2-A1F3-6962407B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9868-644B-402C-A34E-C17D2B3F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C313-23F7-4494-A92A-D5219BE7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3BF2-D76C-4408-8561-F92A4256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4765-622B-4FA3-B389-D3C50589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124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86C9-49BF-4318-9295-29FE9FCA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E3C2-B0C7-4408-ADAA-0F5DFB48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B1FCA-73AB-4549-9B92-DEA481AA8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FAC8-6754-4604-9C48-E2BAC962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C499-1B3B-4CA3-80A5-49CD05C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89A15-8C47-46A1-B539-6EAABB43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3895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FF4A-7B94-4171-ADF6-DD4722F8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57BF-B022-4600-8D8F-242749BB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C539-A87B-4886-B5F6-04A5C451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4AAC0-421F-42EC-8BE7-603B5F2F9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89912-4526-4A34-94CB-1982C5523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D4221-2E61-42D7-956B-8A674B29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35F02-9E5E-46D9-9C1B-ECF9A98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0590D-7C4F-4527-8BE2-AE07CA2F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068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FC2F-C049-40ED-8EB0-FE1DCF03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6616C-17EF-487C-B4F6-3EB8EEB1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35D9A-1112-45CE-84D3-CE52E823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7F41-25D9-4714-BE1E-7A47C18B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434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ECED5-65A4-40E6-ABD4-5628A92E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03B1C-35B1-460A-A610-E062989E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6C42-D2EC-4D7F-B5BC-341DE08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8245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C2E3-2B83-4D25-B856-6398B91A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5D32-0060-4703-B538-9E5C9408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05727-8793-4641-BECB-3E3FE41F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87F0-16ED-4E18-AB6B-3C737F4D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261F-AACE-4A27-8B31-B99AE21C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0394-FA16-43B1-8D5F-62058B9D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3268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57AA-DADA-4065-8826-58709912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DF3B9-BB5B-4515-A5DC-96445AC01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50AC-35AB-4DAB-861F-D4156875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B85E-ABBA-4B76-91DA-1E80423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EAAD-E126-4C89-9176-EC8A3BB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1051-FAA3-4230-B252-A59D00E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06489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28C4-59E9-4F68-B897-69434EBB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DFC6-DEE1-4C35-B445-75C4B084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A555-760F-4029-BDBC-EE52E04F2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823A-8559-4552-80B2-F83541E8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F733-ED52-48A4-85AE-B49E058B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5619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58D8-3524-47C8-8298-4FEAD3A7005C}" type="datetimeFigureOut">
              <a:rPr lang="ka-GE" smtClean="0"/>
              <a:t>30.03.2025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94626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8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microsoft.com/office/2007/relationships/hdphoto" Target="../media/hdphoto10.wdp"/><Relationship Id="rId7" Type="http://schemas.openxmlformats.org/officeDocument/2006/relationships/image" Target="../media/image29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microsoft.com/office/2007/relationships/hdphoto" Target="../media/hdphoto12.wdp"/><Relationship Id="rId5" Type="http://schemas.openxmlformats.org/officeDocument/2006/relationships/image" Target="../media/image33.png"/><Relationship Id="rId4" Type="http://schemas.microsoft.com/office/2007/relationships/hdphoto" Target="../media/hdphoto1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6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7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CDFC-54BB-41B2-9253-D03114FAC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ka-GE" dirty="0"/>
            </a:br>
            <a:r>
              <a:rPr lang="en-US" sz="3600" b="1" dirty="0">
                <a:solidFill>
                  <a:srgbClr val="C00000"/>
                </a:solidFill>
              </a:rPr>
              <a:t>IPv6 </a:t>
            </a:r>
            <a:r>
              <a:rPr lang="ka-GE" sz="3600" b="1" dirty="0">
                <a:solidFill>
                  <a:srgbClr val="C00000"/>
                </a:solidFill>
              </a:rPr>
              <a:t>დამისამართება </a:t>
            </a:r>
            <a:br>
              <a:rPr lang="ka-GE" dirty="0"/>
            </a:br>
            <a:endParaRPr lang="ka-G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7792-8E0D-4C97-8D72-0007ED64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355" y="623574"/>
            <a:ext cx="9144000" cy="997577"/>
          </a:xfrm>
        </p:spPr>
        <p:txBody>
          <a:bodyPr>
            <a:normAutofit/>
          </a:bodyPr>
          <a:lstStyle/>
          <a:p>
            <a:r>
              <a:rPr lang="ka-GE" sz="2800" dirty="0">
                <a:solidFill>
                  <a:srgbClr val="C00000"/>
                </a:solidFill>
              </a:rPr>
              <a:t>ლექცია 5</a:t>
            </a:r>
          </a:p>
        </p:txBody>
      </p:sp>
    </p:spTree>
    <p:extLst>
      <p:ext uri="{BB962C8B-B14F-4D97-AF65-F5344CB8AC3E}">
        <p14:creationId xmlns:p14="http://schemas.microsoft.com/office/powerpoint/2010/main" val="87426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9F218-9AF0-4663-93C8-27184A6504A3}"/>
              </a:ext>
            </a:extLst>
          </p:cNvPr>
          <p:cNvSpPr/>
          <p:nvPr/>
        </p:nvSpPr>
        <p:spPr>
          <a:xfrm>
            <a:off x="422786" y="267100"/>
            <a:ext cx="11021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a-GE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Sylfaen" panose="010A0502050306030303" pitchFamily="18" charset="0"/>
              </a:rPr>
              <a:t>Translation - </a:t>
            </a:r>
            <a:r>
              <a:rPr lang="ka-GE" dirty="0">
                <a:solidFill>
                  <a:srgbClr val="000000"/>
                </a:solidFill>
              </a:rPr>
              <a:t>მოცემული მეთოდის დროს ხდება -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პაკეტის გარდაქმნა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ში და პირიქით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DD988-5551-49F2-A060-8EE43A6B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986"/>
            <a:ext cx="5628367" cy="242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E470B-0A91-2553-CB84-E6483A54ACD2}"/>
              </a:ext>
            </a:extLst>
          </p:cNvPr>
          <p:cNvSpPr txBox="1"/>
          <p:nvPr/>
        </p:nvSpPr>
        <p:spPr>
          <a:xfrm>
            <a:off x="5709976" y="1183419"/>
            <a:ext cx="5885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Translation (</a:t>
            </a:r>
            <a:r>
              <a:rPr lang="ka-GE" b="1" dirty="0"/>
              <a:t>თარგმნა/</a:t>
            </a:r>
            <a:r>
              <a:rPr lang="ka-GE" b="1" dirty="0" err="1"/>
              <a:t>ნატირება</a:t>
            </a:r>
            <a:r>
              <a:rPr lang="ka-GE" b="1" dirty="0"/>
              <a:t>)</a:t>
            </a:r>
          </a:p>
          <a:p>
            <a:r>
              <a:rPr lang="en-US" dirty="0"/>
              <a:t>Translation (</a:t>
            </a:r>
            <a:r>
              <a:rPr lang="ka-GE" dirty="0"/>
              <a:t>ანუ </a:t>
            </a:r>
            <a:r>
              <a:rPr lang="en-US" dirty="0"/>
              <a:t>NAT64, DNS64) </a:t>
            </a:r>
            <a:r>
              <a:rPr lang="ka-GE" dirty="0"/>
              <a:t>არის ტექნოლოგია, რომელიც </a:t>
            </a:r>
            <a:r>
              <a:rPr lang="en-US" b="1" dirty="0"/>
              <a:t>IPv6 </a:t>
            </a:r>
            <a:r>
              <a:rPr lang="ka-GE" b="1" dirty="0"/>
              <a:t>და </a:t>
            </a:r>
            <a:r>
              <a:rPr lang="en-US" b="1" dirty="0"/>
              <a:t>IPv4 </a:t>
            </a:r>
            <a:r>
              <a:rPr lang="ka-GE" b="1" dirty="0"/>
              <a:t>პაკეტების ერთმანეთში გადაყვანას ახორციელებს</a:t>
            </a:r>
            <a:r>
              <a:rPr lang="ka-GE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9485F-30B6-7AA1-DD13-5E6C65CA9F7D}"/>
              </a:ext>
            </a:extLst>
          </p:cNvPr>
          <p:cNvSpPr txBox="1"/>
          <p:nvPr/>
        </p:nvSpPr>
        <p:spPr>
          <a:xfrm>
            <a:off x="5709976" y="2459809"/>
            <a:ext cx="60943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a-GE" b="1" dirty="0"/>
              <a:t>უპირატესობები:</a:t>
            </a:r>
            <a:br>
              <a:rPr lang="ka-GE" dirty="0"/>
            </a:br>
            <a:r>
              <a:rPr lang="ka-GE" dirty="0"/>
              <a:t>ქსელის მთლიანად </a:t>
            </a:r>
            <a:r>
              <a:rPr lang="en-US" dirty="0"/>
              <a:t>IPv6-</a:t>
            </a:r>
            <a:r>
              <a:rPr lang="ka-GE" dirty="0"/>
              <a:t>ზე გადასვლისასაც კი შესაძლებელია </a:t>
            </a:r>
            <a:r>
              <a:rPr lang="en-US" dirty="0"/>
              <a:t>IPv4 </a:t>
            </a:r>
            <a:r>
              <a:rPr lang="ka-GE" dirty="0"/>
              <a:t>სერვისების გამოყენება.</a:t>
            </a:r>
            <a:br>
              <a:rPr lang="ka-GE" dirty="0"/>
            </a:br>
            <a:r>
              <a:rPr lang="ka-GE" dirty="0"/>
              <a:t> </a:t>
            </a:r>
            <a:r>
              <a:rPr lang="ka-GE" b="1" dirty="0"/>
              <a:t>შეზღუდვები:</a:t>
            </a:r>
            <a:br>
              <a:rPr lang="ka-GE" dirty="0"/>
            </a:br>
            <a:r>
              <a:rPr lang="ka-GE" dirty="0"/>
              <a:t> ზოგიერთი აპლიკაცია, რომელიც პირდაპირ იყენებს </a:t>
            </a:r>
            <a:r>
              <a:rPr lang="en-US" dirty="0"/>
              <a:t>IPv4 </a:t>
            </a:r>
            <a:r>
              <a:rPr lang="ka-GE" dirty="0"/>
              <a:t>მისამართებს, ვერ იმუშავებს.</a:t>
            </a:r>
            <a:br>
              <a:rPr lang="ka-GE" dirty="0"/>
            </a:br>
            <a:r>
              <a:rPr lang="ka-GE" dirty="0"/>
              <a:t> </a:t>
            </a:r>
            <a:r>
              <a:rPr lang="ka-GE" b="1" dirty="0"/>
              <a:t>გამოყენება:</a:t>
            </a:r>
            <a:br>
              <a:rPr lang="ka-GE" dirty="0"/>
            </a:br>
            <a:r>
              <a:rPr lang="ka-GE" dirty="0"/>
              <a:t> ორგანიზაციები, რომლებიც </a:t>
            </a:r>
            <a:r>
              <a:rPr lang="ka-GE" b="1" dirty="0"/>
              <a:t>გადადიან სრულად </a:t>
            </a:r>
            <a:r>
              <a:rPr lang="en-US" b="1" dirty="0"/>
              <a:t>IPv6-</a:t>
            </a:r>
            <a:r>
              <a:rPr lang="ka-GE" b="1" dirty="0"/>
              <a:t>ზე, მაგრამ ჯერ კიდევ სჭირდებათ </a:t>
            </a:r>
            <a:r>
              <a:rPr lang="en-US" b="1" dirty="0"/>
              <a:t>IPv4 </a:t>
            </a:r>
            <a:r>
              <a:rPr lang="ka-GE" b="1" dirty="0"/>
              <a:t>ქსელებთან კომუნიკაცია</a:t>
            </a:r>
            <a:r>
              <a:rPr lang="ka-G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70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7C298-A281-447B-AA1B-DFA49C925229}"/>
              </a:ext>
            </a:extLst>
          </p:cNvPr>
          <p:cNvSpPr/>
          <p:nvPr/>
        </p:nvSpPr>
        <p:spPr>
          <a:xfrm>
            <a:off x="589678" y="324153"/>
            <a:ext cx="455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მისამართის წარმოდგენის ფორმატი </a:t>
            </a:r>
            <a:endParaRPr lang="ka-G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8CF92-4CEB-4BE6-A9C2-8A2A6596D8F9}"/>
              </a:ext>
            </a:extLst>
          </p:cNvPr>
          <p:cNvSpPr/>
          <p:nvPr/>
        </p:nvSpPr>
        <p:spPr>
          <a:xfrm>
            <a:off x="589678" y="69348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a-GE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მისამართები წარმოდგენილია 16-ით ფორმატში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826A-B1BC-4345-AFE8-1EAAA130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7" y="1429231"/>
            <a:ext cx="8587400" cy="47352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883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65ABD-4CFD-48B8-8E6F-C9A7DE2D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213006"/>
            <a:ext cx="9018969" cy="1102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A1648-434C-4FCD-ADB4-9A6B3C19435A}"/>
              </a:ext>
            </a:extLst>
          </p:cNvPr>
          <p:cNvSpPr txBox="1"/>
          <p:nvPr/>
        </p:nvSpPr>
        <p:spPr>
          <a:xfrm>
            <a:off x="383458" y="471949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IPv4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ka-GE" b="1" dirty="0">
                <a:solidFill>
                  <a:srgbClr val="C00000"/>
                </a:solidFill>
              </a:rPr>
              <a:t>და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IPv6</a:t>
            </a:r>
            <a:r>
              <a:rPr lang="ka-GE" b="1" dirty="0">
                <a:solidFill>
                  <a:srgbClr val="C00000"/>
                </a:solidFill>
              </a:rPr>
              <a:t> მისამართების ფორმატი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ka-G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7C88EC-D9D8-4D3E-905F-23B17F4E7A67}"/>
              </a:ext>
            </a:extLst>
          </p:cNvPr>
          <p:cNvSpPr/>
          <p:nvPr/>
        </p:nvSpPr>
        <p:spPr>
          <a:xfrm>
            <a:off x="437535" y="167723"/>
            <a:ext cx="10962968" cy="1896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sz="2000" b="1" dirty="0">
                <a:solidFill>
                  <a:srgbClr val="C00000"/>
                </a:solidFill>
              </a:rPr>
              <a:t>როგორც 128 ბიტიანი მისამართი, წარმოდგენილია 8 ჰექსტეტის სახით</a:t>
            </a:r>
            <a:r>
              <a:rPr lang="ka-GE" sz="2000" dirty="0">
                <a:solidFill>
                  <a:srgbClr val="000000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a-GE" sz="2000" dirty="0">
                <a:solidFill>
                  <a:srgbClr val="000000"/>
                </a:solidFill>
              </a:rPr>
              <a:t>თითოეულ ჰექსტეტში გვაქვს 4 16-ითი სიმბოლო რაც წარმოადგენს 16 ბიტიან რიცხვს ორობითში;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a-GE" sz="2000" b="1" dirty="0">
                <a:solidFill>
                  <a:srgbClr val="000000"/>
                </a:solidFill>
              </a:rPr>
              <a:t>ჰექსტეტები</a:t>
            </a:r>
            <a:r>
              <a:rPr lang="ka-GE" sz="2000" dirty="0">
                <a:solidFill>
                  <a:srgbClr val="000000"/>
                </a:solidFill>
              </a:rPr>
              <a:t> : (2 წერტილით) გამოიყოფა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3AE3D-1F4B-4B38-BD33-E4CD58741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3"/>
          <a:stretch/>
        </p:blipFill>
        <p:spPr>
          <a:xfrm>
            <a:off x="791497" y="2256503"/>
            <a:ext cx="9895956" cy="40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294ED-090D-4DC3-B7FB-36757AAABF6F}"/>
              </a:ext>
            </a:extLst>
          </p:cNvPr>
          <p:cNvSpPr txBox="1"/>
          <p:nvPr/>
        </p:nvSpPr>
        <p:spPr>
          <a:xfrm>
            <a:off x="471948" y="575186"/>
            <a:ext cx="2949678" cy="223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C00000"/>
                </a:solidFill>
              </a:rPr>
              <a:t>IPv4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ტერმინოლოგია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dirty="0"/>
              <a:t>ქსელის მისამართი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dirty="0"/>
              <a:t>ჰოსტის მისამართი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dirty="0"/>
              <a:t>ქსელის მასკა (ნიღაბი)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FC270-B813-4E57-B397-0E8E7BC9D826}"/>
              </a:ext>
            </a:extLst>
          </p:cNvPr>
          <p:cNvSpPr txBox="1"/>
          <p:nvPr/>
        </p:nvSpPr>
        <p:spPr>
          <a:xfrm>
            <a:off x="5820697" y="575187"/>
            <a:ext cx="4827637" cy="223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rgbClr val="C00000"/>
                </a:solidFill>
              </a:rPr>
              <a:t>IPv</a:t>
            </a:r>
            <a:r>
              <a:rPr lang="ka-GE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ტერმინოლოგია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IPv6</a:t>
            </a:r>
            <a:r>
              <a:rPr lang="en-US" dirty="0"/>
              <a:t>  </a:t>
            </a:r>
            <a:r>
              <a:rPr lang="ka-GE" dirty="0"/>
              <a:t>პრეფიქსი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dirty="0"/>
              <a:t>ინტერფეისის მისამართი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dirty="0"/>
              <a:t>პრეფიქსის სიგრძე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AE03C-EBFB-40F5-B73F-069CDCC955F7}"/>
              </a:ext>
            </a:extLst>
          </p:cNvPr>
          <p:cNvSpPr/>
          <p:nvPr/>
        </p:nvSpPr>
        <p:spPr>
          <a:xfrm>
            <a:off x="471948" y="3113495"/>
            <a:ext cx="10441858" cy="223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</a:rPr>
              <a:t>IPv6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ka-GE" b="1" dirty="0">
                <a:solidFill>
                  <a:srgbClr val="C00000"/>
                </a:solidFill>
              </a:rPr>
              <a:t>პრეფიქსი  შეესაბამება</a:t>
            </a:r>
            <a:r>
              <a:rPr lang="ka-GE" dirty="0"/>
              <a:t>   </a:t>
            </a:r>
            <a:r>
              <a:rPr lang="en-US" dirty="0"/>
              <a:t>ipv4</a:t>
            </a:r>
            <a:r>
              <a:rPr lang="ka-GE" dirty="0"/>
              <a:t>-ში  ქსელის მისამართს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a-GE" b="1" dirty="0">
                <a:solidFill>
                  <a:srgbClr val="C00000"/>
                </a:solidFill>
              </a:rPr>
              <a:t>ინტერფეისის მისამართი   </a:t>
            </a:r>
            <a:r>
              <a:rPr lang="ka-GE" dirty="0"/>
              <a:t>- კი ესაა </a:t>
            </a:r>
            <a:r>
              <a:rPr lang="ka-GE" dirty="0" err="1"/>
              <a:t>ჰოსტის</a:t>
            </a:r>
            <a:r>
              <a:rPr lang="ka-GE" dirty="0"/>
              <a:t> </a:t>
            </a:r>
            <a:r>
              <a:rPr lang="ka-GE" dirty="0" err="1"/>
              <a:t>მისამართი</a:t>
            </a:r>
            <a:r>
              <a:rPr lang="ka-GE" b="1" dirty="0" err="1">
                <a:solidFill>
                  <a:srgbClr val="C00000"/>
                </a:solidFill>
              </a:rPr>
              <a:t>პრეფიქსის</a:t>
            </a:r>
            <a:r>
              <a:rPr lang="ka-GE" b="1" dirty="0">
                <a:solidFill>
                  <a:srgbClr val="C00000"/>
                </a:solidFill>
              </a:rPr>
              <a:t> სიგრძე </a:t>
            </a:r>
            <a:r>
              <a:rPr lang="ka-GE" b="1" dirty="0"/>
              <a:t>განსაზღვრავს რამდენი ციფრი მიეკუთვნება ქსელის მისამართს  და  რამდენი ჰოსტის </a:t>
            </a:r>
            <a:r>
              <a:rPr lang="ka-GE" dirty="0"/>
              <a:t>მისამართს.</a:t>
            </a:r>
          </a:p>
          <a:p>
            <a:pPr>
              <a:lnSpc>
                <a:spcPct val="200000"/>
              </a:lnSpc>
            </a:pPr>
            <a:r>
              <a:rPr lang="ka-GE" dirty="0"/>
              <a:t>პრეფიქსის მაგალითი: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CD13A-24FB-43A1-84BA-E04B0A46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6" y="5676114"/>
            <a:ext cx="5163271" cy="6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9EF0A-65FC-4534-9B9A-BD87F366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" y="486697"/>
            <a:ext cx="5163271" cy="606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3E4B6-81C6-4C6A-B031-540904BAA915}"/>
              </a:ext>
            </a:extLst>
          </p:cNvPr>
          <p:cNvSpPr txBox="1"/>
          <p:nvPr/>
        </p:nvSpPr>
        <p:spPr>
          <a:xfrm>
            <a:off x="1032387" y="131260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ნიშნავს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E2C39-E8E8-4AF2-BD33-8B574F8E1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92"/>
          <a:stretch/>
        </p:blipFill>
        <p:spPr>
          <a:xfrm>
            <a:off x="780996" y="1901148"/>
            <a:ext cx="4572669" cy="694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F8B37-D69E-4E31-A829-A70F6E0696F8}"/>
              </a:ext>
            </a:extLst>
          </p:cNvPr>
          <p:cNvSpPr txBox="1"/>
          <p:nvPr/>
        </p:nvSpPr>
        <p:spPr>
          <a:xfrm>
            <a:off x="1799303" y="2987271"/>
            <a:ext cx="40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პრეფიქსი (ქსელის) მისამართი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979C0-2703-43F9-ADCE-F2B7AAF9471A}"/>
              </a:ext>
            </a:extLst>
          </p:cNvPr>
          <p:cNvCxnSpPr>
            <a:cxnSpLocks/>
          </p:cNvCxnSpPr>
          <p:nvPr/>
        </p:nvCxnSpPr>
        <p:spPr>
          <a:xfrm>
            <a:off x="1799303" y="2477729"/>
            <a:ext cx="1268027" cy="538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8EB4DCC-D0A8-4C98-AEDE-19F53E1D7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1" y="3748518"/>
            <a:ext cx="5087060" cy="590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D2580A-80D6-4063-8FB1-3220F6C9ADD6}"/>
              </a:ext>
            </a:extLst>
          </p:cNvPr>
          <p:cNvSpPr txBox="1"/>
          <p:nvPr/>
        </p:nvSpPr>
        <p:spPr>
          <a:xfrm>
            <a:off x="3342193" y="4641470"/>
            <a:ext cx="40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ინტერფეისის (ჰოსტის) მისამართი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FB7464-BED4-44DA-A4CD-B4C0751202D6}"/>
              </a:ext>
            </a:extLst>
          </p:cNvPr>
          <p:cNvCxnSpPr>
            <a:cxnSpLocks/>
          </p:cNvCxnSpPr>
          <p:nvPr/>
        </p:nvCxnSpPr>
        <p:spPr>
          <a:xfrm>
            <a:off x="3362631" y="4088453"/>
            <a:ext cx="1268027" cy="538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5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EB41E67-5BFD-4D78-9E76-9434D107CDE9}"/>
              </a:ext>
            </a:extLst>
          </p:cNvPr>
          <p:cNvGrpSpPr/>
          <p:nvPr/>
        </p:nvGrpSpPr>
        <p:grpSpPr>
          <a:xfrm>
            <a:off x="381444" y="242047"/>
            <a:ext cx="9426233" cy="4816650"/>
            <a:chOff x="425689" y="655002"/>
            <a:chExt cx="10783085" cy="56017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88453-1467-4130-B1E8-0D81462F0EB8}"/>
                </a:ext>
              </a:extLst>
            </p:cNvPr>
            <p:cNvSpPr txBox="1"/>
            <p:nvPr/>
          </p:nvSpPr>
          <p:spPr>
            <a:xfrm>
              <a:off x="1039905" y="655002"/>
              <a:ext cx="4153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a-GE" sz="2000" dirty="0"/>
                <a:t>პრეფიქსის სიგრძე 16-ის ჯერადია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5193E-57FD-47E8-B5E2-4DAE7D0FDB78}"/>
                </a:ext>
              </a:extLst>
            </p:cNvPr>
            <p:cNvSpPr txBox="1"/>
            <p:nvPr/>
          </p:nvSpPr>
          <p:spPr>
            <a:xfrm>
              <a:off x="645458" y="2760742"/>
              <a:ext cx="4153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a-GE" sz="2000" dirty="0"/>
                <a:t>პრეფიქსის სიგრძე 4-ის ჯერადია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B5C30D-304D-47C4-8959-491B01E875F5}"/>
                </a:ext>
              </a:extLst>
            </p:cNvPr>
            <p:cNvGrpSpPr/>
            <p:nvPr/>
          </p:nvGrpSpPr>
          <p:grpSpPr>
            <a:xfrm>
              <a:off x="425689" y="1449171"/>
              <a:ext cx="10783085" cy="4659229"/>
              <a:chOff x="425689" y="1449172"/>
              <a:chExt cx="10641659" cy="461306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EFD51D9-97FA-40B4-9881-25A54492B3CC}"/>
                  </a:ext>
                </a:extLst>
              </p:cNvPr>
              <p:cNvGrpSpPr/>
              <p:nvPr/>
            </p:nvGrpSpPr>
            <p:grpSpPr>
              <a:xfrm>
                <a:off x="425689" y="1449172"/>
                <a:ext cx="10641659" cy="4613069"/>
                <a:chOff x="425689" y="1449172"/>
                <a:chExt cx="10641659" cy="4613069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FAD2A093-9AA8-48AB-B256-053B0C19F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28231" y="1449172"/>
                  <a:ext cx="9239117" cy="917510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C2F28F-6F5C-4962-8039-FEF917D9BC05}"/>
                    </a:ext>
                  </a:extLst>
                </p:cNvPr>
                <p:cNvSpPr txBox="1"/>
                <p:nvPr/>
              </p:nvSpPr>
              <p:spPr>
                <a:xfrm>
                  <a:off x="425689" y="1482016"/>
                  <a:ext cx="1397925" cy="8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 err="1"/>
                    <a:t>IPv6</a:t>
                  </a:r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:r>
                    <a:rPr lang="ka-GE" dirty="0"/>
                    <a:t>პრეფიქსი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367E4CF-6C3A-493D-8742-9A17C105ECE5}"/>
                    </a:ext>
                  </a:extLst>
                </p:cNvPr>
                <p:cNvSpPr txBox="1"/>
                <p:nvPr/>
              </p:nvSpPr>
              <p:spPr>
                <a:xfrm>
                  <a:off x="646613" y="3297039"/>
                  <a:ext cx="1397925" cy="8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 err="1"/>
                    <a:t>IPv6</a:t>
                  </a:r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:r>
                    <a:rPr lang="ka-GE" dirty="0"/>
                    <a:t>პრეფიქსი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A3D41A-CE12-48DA-BFA5-6C155B902E9D}"/>
                    </a:ext>
                  </a:extLst>
                </p:cNvPr>
                <p:cNvSpPr txBox="1"/>
                <p:nvPr/>
              </p:nvSpPr>
              <p:spPr>
                <a:xfrm>
                  <a:off x="830386" y="5177575"/>
                  <a:ext cx="1397925" cy="8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 err="1"/>
                    <a:t>IPv6</a:t>
                  </a:r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:r>
                    <a:rPr lang="ka-GE" dirty="0"/>
                    <a:t>პრეფიქსი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424552-81AF-4AF1-9B37-A77AAEBF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310" y="3428999"/>
                <a:ext cx="7520374" cy="907631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2C8470-AADA-4280-8F8C-712357D978EB}"/>
                </a:ext>
              </a:extLst>
            </p:cNvPr>
            <p:cNvSpPr txBox="1"/>
            <p:nvPr/>
          </p:nvSpPr>
          <p:spPr>
            <a:xfrm>
              <a:off x="940365" y="4523711"/>
              <a:ext cx="5061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a-GE" sz="2000" dirty="0"/>
                <a:t>პრეფიქსის სიგრძე  არ არის 4-ის ჯერადი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1F063C-27B8-4B34-8D88-EF0133375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247" y="5066537"/>
              <a:ext cx="7953617" cy="1190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72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3EF875-53B2-4FD5-8E4A-3C59F10DB14F}"/>
              </a:ext>
            </a:extLst>
          </p:cNvPr>
          <p:cNvGrpSpPr/>
          <p:nvPr/>
        </p:nvGrpSpPr>
        <p:grpSpPr>
          <a:xfrm>
            <a:off x="651429" y="457041"/>
            <a:ext cx="8757063" cy="6074251"/>
            <a:chOff x="651429" y="457041"/>
            <a:chExt cx="8757063" cy="60742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AC1EC4-1EC6-4B35-BC75-3C62E7CD684A}"/>
                </a:ext>
              </a:extLst>
            </p:cNvPr>
            <p:cNvSpPr txBox="1"/>
            <p:nvPr/>
          </p:nvSpPr>
          <p:spPr>
            <a:xfrm>
              <a:off x="651429" y="457041"/>
              <a:ext cx="1238262" cy="76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/>
                <a:t>IPv6</a:t>
              </a: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ka-GE" dirty="0"/>
                <a:t>პრეფიქსი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10999D-013F-4F5D-88F6-D89CCB373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334" y="461535"/>
              <a:ext cx="6952801" cy="10233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F586B3-17BD-44CC-8FE8-0C54965B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429" y="1460090"/>
              <a:ext cx="8757063" cy="16559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19A7E-3084-438F-B73C-D3BEDF5C6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36"/>
            <a:stretch/>
          </p:blipFill>
          <p:spPr>
            <a:xfrm>
              <a:off x="824894" y="3152347"/>
              <a:ext cx="7342413" cy="10241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769083-A413-4F23-BB92-8B275113D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8952" t="75855" r="52218" b="9144"/>
            <a:stretch/>
          </p:blipFill>
          <p:spPr>
            <a:xfrm>
              <a:off x="824894" y="3970737"/>
              <a:ext cx="5271106" cy="11449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9EE98B-164B-4D86-95F0-F3EB07F74118}"/>
                </a:ext>
              </a:extLst>
            </p:cNvPr>
            <p:cNvSpPr txBox="1"/>
            <p:nvPr/>
          </p:nvSpPr>
          <p:spPr>
            <a:xfrm>
              <a:off x="651429" y="1570828"/>
              <a:ext cx="1276905" cy="5720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a-GE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98E8E0-0873-41DC-B094-788A3023B730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16" y="5115651"/>
              <a:ext cx="973394" cy="28225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4F857-0EBA-42BA-BE3C-08E59507D504}"/>
                </a:ext>
              </a:extLst>
            </p:cNvPr>
            <p:cNvSpPr txBox="1"/>
            <p:nvPr/>
          </p:nvSpPr>
          <p:spPr>
            <a:xfrm>
              <a:off x="3569110" y="5227284"/>
              <a:ext cx="2553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ac00</a:t>
              </a:r>
              <a:endParaRPr lang="ka-GE" sz="24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49163D-371F-4B7D-9B8C-5068253E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586" y="5615354"/>
              <a:ext cx="5482906" cy="915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94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D7B971-172E-401A-8261-1808134B4BAA}"/>
              </a:ext>
            </a:extLst>
          </p:cNvPr>
          <p:cNvSpPr/>
          <p:nvPr/>
        </p:nvSpPr>
        <p:spPr>
          <a:xfrm>
            <a:off x="290051" y="0"/>
            <a:ext cx="110514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a-GE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>
                <a:solidFill>
                  <a:srgbClr val="000000"/>
                </a:solidFill>
              </a:rPr>
              <a:t>ჰექსტეტებში შესაძლებელია ჩაწერის დროს 0-ის გამოტოვება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0E0FF-397E-4215-A7C4-7A8D3017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2" y="909889"/>
            <a:ext cx="9045166" cy="1833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75044-5C32-4C89-97B0-9A2DCB20429F}"/>
              </a:ext>
            </a:extLst>
          </p:cNvPr>
          <p:cNvSpPr/>
          <p:nvPr/>
        </p:nvSpPr>
        <p:spPr>
          <a:xfrm>
            <a:off x="290050" y="2843246"/>
            <a:ext cx="11287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>
                <a:solidFill>
                  <a:srgbClr val="000000"/>
                </a:solidFill>
              </a:rPr>
              <a:t>მიჯრით განლაგებული მთლიანად 0-ის შემცველი ჰექსტეტების ნაცვლად შეგვიძლია ჩავწეროთ ::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10655-C9FF-4701-B149-847F47CF6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8" y="3645423"/>
            <a:ext cx="9614517" cy="29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2BF80B-4F60-47E6-8A08-E1BB59E143E6}"/>
              </a:ext>
            </a:extLst>
          </p:cNvPr>
          <p:cNvGrpSpPr/>
          <p:nvPr/>
        </p:nvGrpSpPr>
        <p:grpSpPr>
          <a:xfrm>
            <a:off x="575187" y="396690"/>
            <a:ext cx="6754761" cy="2608098"/>
            <a:chOff x="575187" y="396690"/>
            <a:chExt cx="6754761" cy="25644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16C827-0031-4ABD-BD3D-8FD2F079706C}"/>
                </a:ext>
              </a:extLst>
            </p:cNvPr>
            <p:cNvSpPr txBox="1"/>
            <p:nvPr/>
          </p:nvSpPr>
          <p:spPr>
            <a:xfrm>
              <a:off x="575187" y="396690"/>
              <a:ext cx="64892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a-GE" sz="2000" dirty="0"/>
                <a:t>მაგალითად </a:t>
              </a:r>
              <a:r>
                <a:rPr lang="en-US" sz="2000" dirty="0" err="1"/>
                <a:t>IPv6</a:t>
              </a:r>
              <a:r>
                <a:rPr lang="en-US" sz="2000" dirty="0"/>
                <a:t> </a:t>
              </a:r>
              <a:r>
                <a:rPr lang="ka-GE" sz="2000" dirty="0"/>
                <a:t> სრული მისამართი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91370B-5DC0-4293-834C-30EB928A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7" y="881577"/>
              <a:ext cx="6754761" cy="5467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A0C4E1-4476-46D5-8857-6A68B1220028}"/>
                </a:ext>
              </a:extLst>
            </p:cNvPr>
            <p:cNvSpPr txBox="1"/>
            <p:nvPr/>
          </p:nvSpPr>
          <p:spPr>
            <a:xfrm>
              <a:off x="575187" y="1574363"/>
              <a:ext cx="64892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IPv6</a:t>
              </a:r>
              <a:r>
                <a:rPr lang="en-US" sz="2000" dirty="0"/>
                <a:t> </a:t>
              </a:r>
              <a:r>
                <a:rPr lang="ka-GE" sz="2000" dirty="0"/>
                <a:t> სადაც წაშლილია 0-ები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982E88-08BA-4DE0-AA70-4577626F2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86" b="5575"/>
            <a:stretch/>
          </p:blipFill>
          <p:spPr>
            <a:xfrm>
              <a:off x="575187" y="2330244"/>
              <a:ext cx="5279923" cy="630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81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168ED-2887-A46B-F72D-A95D27391558}"/>
              </a:ext>
            </a:extLst>
          </p:cNvPr>
          <p:cNvSpPr txBox="1"/>
          <p:nvPr/>
        </p:nvSpPr>
        <p:spPr>
          <a:xfrm>
            <a:off x="176463" y="656998"/>
            <a:ext cx="11197390" cy="143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IPv6 (Internet Protocol version 6) </a:t>
            </a:r>
            <a:r>
              <a:rPr lang="ka-GE" sz="2000" dirty="0"/>
              <a:t>არის ინტერნეტ პროტოკოლის მეექვსე ვერსია, რომელიც შემუშავდა </a:t>
            </a:r>
            <a:r>
              <a:rPr lang="en-US" sz="2000" dirty="0"/>
              <a:t>IPv4-</a:t>
            </a:r>
            <a:r>
              <a:rPr lang="ka-GE" sz="2000" dirty="0"/>
              <a:t>ის შემცვლელად. მისი მთავარი მიზანია უფრო დიდი მისამართების სივრცის უზრუნველყოფა და ქსელური კავშირის გაუმჯობესება</a:t>
            </a:r>
          </a:p>
        </p:txBody>
      </p:sp>
    </p:spTree>
    <p:extLst>
      <p:ext uri="{BB962C8B-B14F-4D97-AF65-F5344CB8AC3E}">
        <p14:creationId xmlns:p14="http://schemas.microsoft.com/office/powerpoint/2010/main" val="216946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9CA03-FF19-40AC-8AF1-D4709761ACD6}"/>
              </a:ext>
            </a:extLst>
          </p:cNvPr>
          <p:cNvSpPr txBox="1"/>
          <p:nvPr/>
        </p:nvSpPr>
        <p:spPr>
          <a:xfrm>
            <a:off x="296875" y="124981"/>
            <a:ext cx="5268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მაგალითები:</a:t>
            </a:r>
          </a:p>
          <a:p>
            <a:r>
              <a:rPr lang="en-US" dirty="0" err="1"/>
              <a:t>IPv6</a:t>
            </a:r>
            <a:r>
              <a:rPr lang="ka-GE" dirty="0"/>
              <a:t>-პრეფიქსის ჩაწერილია სწრად</a:t>
            </a:r>
          </a:p>
          <a:p>
            <a:endParaRPr lang="ka-G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496F4-4CF5-40EF-BAA1-EDB0A05E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4" y="817287"/>
            <a:ext cx="5268060" cy="809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2B772-D954-41D5-B401-CFD20EF64D24}"/>
              </a:ext>
            </a:extLst>
          </p:cNvPr>
          <p:cNvSpPr txBox="1"/>
          <p:nvPr/>
        </p:nvSpPr>
        <p:spPr>
          <a:xfrm>
            <a:off x="277062" y="2209718"/>
            <a:ext cx="105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მოცემულია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, არასწორია ჩანაწერი იქნება თუ </a:t>
            </a:r>
            <a:r>
              <a:rPr lang="ka-GE" b="1" dirty="0">
                <a:solidFill>
                  <a:srgbClr val="C00000"/>
                </a:solidFill>
              </a:rPr>
              <a:t>ნულებს  წავშლით ჯგუფის ბოლოში</a:t>
            </a:r>
            <a:r>
              <a:rPr lang="ka-GE" b="1" dirty="0"/>
              <a:t> მაგალითად</a:t>
            </a:r>
            <a:r>
              <a:rPr lang="ka-GE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7D45D-8E65-4162-8296-2E748A2E6F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16"/>
          <a:stretch/>
        </p:blipFill>
        <p:spPr>
          <a:xfrm>
            <a:off x="491669" y="2742073"/>
            <a:ext cx="6180189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C9BC6-BA47-4120-BA5C-395100C4B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5" y="3238897"/>
            <a:ext cx="2791215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3283EC-C205-43D1-A157-E072B49DEBF7}"/>
              </a:ext>
            </a:extLst>
          </p:cNvPr>
          <p:cNvSpPr txBox="1"/>
          <p:nvPr/>
        </p:nvSpPr>
        <p:spPr>
          <a:xfrm>
            <a:off x="491669" y="3664991"/>
            <a:ext cx="728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მოცემულ მისამართში არ შეიძლება წაიშალოს  მონიშნული ნულები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FF568C-C19B-42DE-A869-B9BEA230C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" y="4112728"/>
            <a:ext cx="4696480" cy="390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656B37-0E16-4BE8-A912-958AAEA55F49}"/>
              </a:ext>
            </a:extLst>
          </p:cNvPr>
          <p:cNvSpPr txBox="1"/>
          <p:nvPr/>
        </p:nvSpPr>
        <p:spPr>
          <a:xfrm>
            <a:off x="491669" y="4630944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რადგან შემოკლების შემდეგ გაუგებარი იქნება რა იგულისხმება ჯგუფში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4B2D61-04B2-4EA3-8970-C0A258ECE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" y="5044240"/>
            <a:ext cx="2743583" cy="371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8B16AB-C158-474E-A929-704BDE753597}"/>
              </a:ext>
            </a:extLst>
          </p:cNvPr>
          <p:cNvSpPr txBox="1"/>
          <p:nvPr/>
        </p:nvSpPr>
        <p:spPr>
          <a:xfrm>
            <a:off x="456551" y="5454540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სწორი  შემოკლება იქნება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7C6826-B274-4633-8B09-C8B718FF6C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/>
          <a:stretch/>
        </p:blipFill>
        <p:spPr>
          <a:xfrm>
            <a:off x="1891399" y="6048966"/>
            <a:ext cx="4706609" cy="3715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C946E4-C6BA-40DF-AEBF-6B483FE74A6B}"/>
              </a:ext>
            </a:extLst>
          </p:cNvPr>
          <p:cNvSpPr txBox="1"/>
          <p:nvPr/>
        </p:nvSpPr>
        <p:spPr>
          <a:xfrm>
            <a:off x="996454" y="1596604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/>
              <a:t>გავრცელებული შეცდომები</a:t>
            </a:r>
          </a:p>
        </p:txBody>
      </p:sp>
    </p:spTree>
    <p:extLst>
      <p:ext uri="{BB962C8B-B14F-4D97-AF65-F5344CB8AC3E}">
        <p14:creationId xmlns:p14="http://schemas.microsoft.com/office/powerpoint/2010/main" val="288048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709BF-E94B-4C5B-8455-03B88A06393B}"/>
              </a:ext>
            </a:extLst>
          </p:cNvPr>
          <p:cNvSpPr txBox="1"/>
          <p:nvPr/>
        </p:nvSpPr>
        <p:spPr>
          <a:xfrm>
            <a:off x="358877" y="188539"/>
            <a:ext cx="57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>
                <a:solidFill>
                  <a:srgbClr val="C00000"/>
                </a:solidFill>
              </a:rPr>
              <a:t>მისამართში არსებობს ნულიანების ორი ჯგუფი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BDE39-D0B3-4E1B-9BD2-CAB6CCA8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6" y="679545"/>
            <a:ext cx="4629796" cy="390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6DF41F-E55B-4A39-B129-57805CB7CDDD}"/>
              </a:ext>
            </a:extLst>
          </p:cNvPr>
          <p:cNvSpPr/>
          <p:nvPr/>
        </p:nvSpPr>
        <p:spPr>
          <a:xfrm>
            <a:off x="1209368" y="620055"/>
            <a:ext cx="1194619" cy="471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47B3C-F943-46EF-A421-6FAC4F9E7301}"/>
              </a:ext>
            </a:extLst>
          </p:cNvPr>
          <p:cNvSpPr/>
          <p:nvPr/>
        </p:nvSpPr>
        <p:spPr>
          <a:xfrm>
            <a:off x="3077197" y="598429"/>
            <a:ext cx="1619865" cy="471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FE23F-B13C-40E8-B32C-F1B0EEC7BEBA}"/>
              </a:ext>
            </a:extLst>
          </p:cNvPr>
          <p:cNvSpPr txBox="1"/>
          <p:nvPr/>
        </p:nvSpPr>
        <p:spPr>
          <a:xfrm>
            <a:off x="549461" y="1386348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არასწორი იქნება თუ შევამცირებთ ორივე ჯგუფს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90BD0-8EF6-4C2E-9FB4-1626C528B5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88" r="2701" b="24784"/>
          <a:stretch/>
        </p:blipFill>
        <p:spPr>
          <a:xfrm>
            <a:off x="1405041" y="1858402"/>
            <a:ext cx="2482088" cy="25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A967C-7280-48DC-A943-E9F7263687D6}"/>
              </a:ext>
            </a:extLst>
          </p:cNvPr>
          <p:cNvSpPr txBox="1"/>
          <p:nvPr/>
        </p:nvSpPr>
        <p:spPr>
          <a:xfrm>
            <a:off x="740476" y="2260226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სწორი ვარიანტი იქნება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7432E-621B-48D7-8E5E-9089E1498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41" y="2629558"/>
            <a:ext cx="31819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AD3A00-33EC-47BC-9BA3-FA0F51FAB7E9}"/>
              </a:ext>
            </a:extLst>
          </p:cNvPr>
          <p:cNvSpPr txBox="1"/>
          <p:nvPr/>
        </p:nvSpPr>
        <p:spPr>
          <a:xfrm>
            <a:off x="740476" y="3059668"/>
            <a:ext cx="895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რადგან უნდა შემოკლდეს ის ჯგუფი რომელიც მეტ ნულების მიმდევრობას შეიცავს</a:t>
            </a:r>
          </a:p>
        </p:txBody>
      </p:sp>
    </p:spTree>
    <p:extLst>
      <p:ext uri="{BB962C8B-B14F-4D97-AF65-F5344CB8AC3E}">
        <p14:creationId xmlns:p14="http://schemas.microsoft.com/office/powerpoint/2010/main" val="408010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107592-BBC5-4279-90C2-085BC81A968A}"/>
              </a:ext>
            </a:extLst>
          </p:cNvPr>
          <p:cNvSpPr/>
          <p:nvPr/>
        </p:nvSpPr>
        <p:spPr>
          <a:xfrm>
            <a:off x="157317" y="256852"/>
            <a:ext cx="11361174" cy="13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მისამართში პრეფიქსით გამოიყოფა ქსელური და ჰოსტის ნაწილები, უმრავლეს ქსელებში გავრცელებულია /64 პრეფიქსი, რაც ნიშნავს -, რომ 128 ბიტიანი მისამართიდან 64 ბიტი ეკუთვნის ქსელს და დანარჩენი 64 ჰოსტს </a:t>
            </a:r>
            <a:endParaRPr lang="ka-G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2E2D-E12F-42F5-A5FC-EF9D3465E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2" y="1715020"/>
            <a:ext cx="10104983" cy="23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A3825-B1BF-4623-99D2-0DDC5C8E0FDA}"/>
              </a:ext>
            </a:extLst>
          </p:cNvPr>
          <p:cNvSpPr/>
          <p:nvPr/>
        </p:nvSpPr>
        <p:spPr>
          <a:xfrm>
            <a:off x="319548" y="384463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none" strike="noStrike" baseline="0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მისამართების ტიპები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24F5B-6FD1-48D6-B751-AC50FB67FE97}"/>
              </a:ext>
            </a:extLst>
          </p:cNvPr>
          <p:cNvSpPr/>
          <p:nvPr/>
        </p:nvSpPr>
        <p:spPr>
          <a:xfrm>
            <a:off x="319548" y="784573"/>
            <a:ext cx="11552904" cy="8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Unicast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  <a:latin typeface="Sylfaen" panose="010A0502050306030303" pitchFamily="18" charset="0"/>
              </a:rPr>
              <a:t>(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ინდივიდუალური</a:t>
            </a:r>
            <a:r>
              <a:rPr lang="ka-GE" dirty="0">
                <a:solidFill>
                  <a:srgbClr val="000000"/>
                </a:solidFill>
                <a:latin typeface="Sylfaen" panose="010A0502050306030303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 </a:t>
            </a:r>
            <a:r>
              <a:rPr lang="ka-GE" dirty="0">
                <a:solidFill>
                  <a:srgbClr val="000000"/>
                </a:solidFill>
              </a:rPr>
              <a:t>აღწერს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თავსებადი მოწყობილობის ინტერფეისს (პაკეტი გაგზავნილი ამგვარ მისამართზე მიუვა მხოლოდ(ერთადერთ) შესაბამის ინტერფეისს) </a:t>
            </a:r>
            <a:endParaRPr lang="ka-G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54712-A498-4791-B4C6-C0918745C971}"/>
              </a:ext>
            </a:extLst>
          </p:cNvPr>
          <p:cNvSpPr/>
          <p:nvPr/>
        </p:nvSpPr>
        <p:spPr>
          <a:xfrm>
            <a:off x="293232" y="1848176"/>
            <a:ext cx="11092524" cy="42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Multicast 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(ჯგუფური)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–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მისამართი, რომელიც გამოიყენება ერთი და იმავე პაკეტის რამოდენიმე მიმართულებით(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Destination) </a:t>
            </a:r>
            <a:r>
              <a:rPr lang="ka-GE" dirty="0">
                <a:solidFill>
                  <a:srgbClr val="000000"/>
                </a:solidFill>
              </a:rPr>
              <a:t>დაგზავნისათვის (პაკეტი გაგზავნილი ამგვარ მისამართზე მიუვა ყველა იმ ინტერფეისს, რომელიც მიბმულია მრავალმისამართიანი დაგზავნის ჯგუფს)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Anycast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(თავისუფალი)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Unicast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მისამართი, რომელიც შესაძლებელია მიენიჭოს რამოდენიმე კვანძს(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Host). </a:t>
            </a:r>
            <a:r>
              <a:rPr lang="ka-GE" dirty="0">
                <a:solidFill>
                  <a:srgbClr val="000000"/>
                </a:solidFill>
              </a:rPr>
              <a:t>დაგზავნისას პაკეტი მიუვა ამ მისამართის მქონე უახლოეს კვანძს(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Host) (</a:t>
            </a:r>
            <a:r>
              <a:rPr lang="ka-GE" dirty="0">
                <a:solidFill>
                  <a:srgbClr val="000000"/>
                </a:solidFill>
              </a:rPr>
              <a:t>პაკეტი გაგზავნილი ამგვარ მისამართზე მიუვა მარშრუტიზატორის მეტრიკით განსაზღვრულ უახლოეს კვანძს, მოცემული მისამართი შესაძლებელია გამოყენებულ იქნას მხოლოდ მარშრუტიზატორებში) </a:t>
            </a:r>
          </a:p>
          <a:p>
            <a:pPr>
              <a:lnSpc>
                <a:spcPct val="150000"/>
              </a:lnSpc>
            </a:pPr>
            <a:endParaRPr lang="ka-GE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4 განსხვავებით არ იყენებს ფართომაუწყებლობით მისამართს, მის ნაცვლად გამოიყენება 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Multicast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მისამართი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7093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D6A26-6783-4D7A-BF3C-3688517475BC}"/>
              </a:ext>
            </a:extLst>
          </p:cNvPr>
          <p:cNvSpPr/>
          <p:nvPr/>
        </p:nvSpPr>
        <p:spPr>
          <a:xfrm>
            <a:off x="1520097" y="279908"/>
            <a:ext cx="564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-</a:t>
            </a:r>
            <a:r>
              <a:rPr lang="ka-GE" sz="2000" b="1" dirty="0">
                <a:solidFill>
                  <a:srgbClr val="C00000"/>
                </a:solidFill>
              </a:rPr>
              <a:t>ში 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Unicast </a:t>
            </a:r>
            <a:r>
              <a:rPr lang="ka-GE" sz="2000" b="1" dirty="0">
                <a:solidFill>
                  <a:srgbClr val="C00000"/>
                </a:solidFill>
              </a:rPr>
              <a:t>მისამართების 6 ტიპი არსებობს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29E3-4023-4191-80E5-2A57AA31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40"/>
            <a:ext cx="11218577" cy="48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2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71449-E55B-4451-B58B-BF76D9541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6048" t="15466" r="11210" b="21277"/>
          <a:stretch/>
        </p:blipFill>
        <p:spPr>
          <a:xfrm>
            <a:off x="648928" y="855407"/>
            <a:ext cx="10671213" cy="45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7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D0C4A1-23A3-42C4-8169-B890E71ADDB5}"/>
              </a:ext>
            </a:extLst>
          </p:cNvPr>
          <p:cNvSpPr/>
          <p:nvPr/>
        </p:nvSpPr>
        <p:spPr>
          <a:xfrm>
            <a:off x="275302" y="354327"/>
            <a:ext cx="10992465" cy="25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Global Unicast </a:t>
            </a:r>
            <a:r>
              <a:rPr lang="en-US" sz="2000" b="1" dirty="0">
                <a:solidFill>
                  <a:srgbClr val="C00000"/>
                </a:solidFill>
              </a:rPr>
              <a:t>address</a:t>
            </a:r>
            <a:r>
              <a:rPr lang="ka-GE" sz="2000" b="1" dirty="0">
                <a:solidFill>
                  <a:srgbClr val="C00000"/>
                </a:solidFill>
              </a:rPr>
              <a:t> </a:t>
            </a:r>
            <a:r>
              <a:rPr lang="ka-GE" sz="2000" dirty="0">
                <a:solidFill>
                  <a:srgbClr val="000000"/>
                </a:solidFill>
                <a:latin typeface="Sylfaen" panose="010A0502050306030303" pitchFamily="18" charset="0"/>
              </a:rPr>
              <a:t> (გლობალური უნიკალური მისამართი):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dirty="0"/>
              <a:t>ეს არის </a:t>
            </a:r>
            <a:r>
              <a:rPr lang="ka-GE" b="1" dirty="0"/>
              <a:t>საჯარო </a:t>
            </a:r>
            <a:r>
              <a:rPr lang="en-US" b="1" dirty="0"/>
              <a:t>IPv6 </a:t>
            </a:r>
            <a:r>
              <a:rPr lang="ka-GE" b="1" dirty="0"/>
              <a:t>მისამართები </a:t>
            </a:r>
            <a:r>
              <a:rPr lang="ka-GE" dirty="0">
                <a:solidFill>
                  <a:srgbClr val="000000"/>
                </a:solidFill>
              </a:rPr>
              <a:t>გამოიყენება ინტერნეტში </a:t>
            </a:r>
            <a:r>
              <a:rPr lang="ka-GE" b="1" dirty="0">
                <a:solidFill>
                  <a:srgbClr val="000000"/>
                </a:solidFill>
              </a:rPr>
              <a:t>ამიტომ უნდა იყოს უნიკალური</a:t>
            </a: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dirty="0">
                <a:solidFill>
                  <a:srgbClr val="000000"/>
                </a:solidFill>
              </a:rPr>
              <a:t>ვრცელდება </a:t>
            </a:r>
            <a:r>
              <a:rPr lang="en-US" dirty="0" err="1">
                <a:solidFill>
                  <a:srgbClr val="000000"/>
                </a:solidFill>
              </a:rPr>
              <a:t>IANA</a:t>
            </a:r>
            <a:r>
              <a:rPr lang="ka-GE" dirty="0">
                <a:solidFill>
                  <a:srgbClr val="000000"/>
                </a:solidFill>
              </a:rPr>
              <a:t>-ს მიერ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(</a:t>
            </a:r>
            <a:r>
              <a:rPr lang="ka-GE" dirty="0">
                <a:solidFill>
                  <a:srgbClr val="000000"/>
                </a:solidFill>
              </a:rPr>
              <a:t>გლობალური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IP) </a:t>
            </a:r>
            <a:r>
              <a:rPr lang="ka-GE" dirty="0">
                <a:solidFill>
                  <a:srgbClr val="000000"/>
                </a:solidFill>
              </a:rPr>
              <a:t>მისამართის ანალოგურია ამგვარი მისამართები უნიკალურია გლობალური მასშტაბით, მოცემული მისამართები შეიძლება კონფიგურირებულ იყოს სტატიკურად ან მიენიჭოს დინამიურად </a:t>
            </a:r>
            <a:endParaRPr lang="ka-G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1011D-CB24-4E1A-9EDB-57B4E0C3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>
          <a:xfrm>
            <a:off x="1085598" y="3043795"/>
            <a:ext cx="6779662" cy="1826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7E87F-CBBA-4E3F-83DB-13F06685E2D9}"/>
              </a:ext>
            </a:extLst>
          </p:cNvPr>
          <p:cNvSpPr/>
          <p:nvPr/>
        </p:nvSpPr>
        <p:spPr>
          <a:xfrm>
            <a:off x="658761" y="5197130"/>
            <a:ext cx="10874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solidFill>
                  <a:srgbClr val="000000"/>
                </a:solidFill>
              </a:rPr>
              <a:t>ამჟამად პირველ 3 ბიტში მხოლოდ 001 ან 2000::/3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Global unicast </a:t>
            </a:r>
            <a:r>
              <a:rPr lang="ka-GE" dirty="0">
                <a:solidFill>
                  <a:srgbClr val="000000"/>
                </a:solidFill>
              </a:rPr>
              <a:t>მისამართებია გამოყენებაში 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439885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135EF3-D15E-480E-BBD5-C5CF58259ACF}"/>
              </a:ext>
            </a:extLst>
          </p:cNvPr>
          <p:cNvSpPr/>
          <p:nvPr/>
        </p:nvSpPr>
        <p:spPr>
          <a:xfrm>
            <a:off x="231057" y="111272"/>
            <a:ext cx="76445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ka-GE" sz="20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2001:0DB8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::/32 </a:t>
            </a:r>
            <a:r>
              <a:rPr lang="ka-GE" dirty="0">
                <a:solidFill>
                  <a:srgbClr val="000000"/>
                </a:solidFill>
              </a:rPr>
              <a:t>მისამართი დარეზერვებულია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D2A8C-C0BA-4E1D-9C7B-B088FC821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/>
          <a:stretch/>
        </p:blipFill>
        <p:spPr>
          <a:xfrm>
            <a:off x="353960" y="788380"/>
            <a:ext cx="7123471" cy="20029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727D6D-E835-49B2-81B7-0F5C2A9124FA}"/>
              </a:ext>
            </a:extLst>
          </p:cNvPr>
          <p:cNvSpPr/>
          <p:nvPr/>
        </p:nvSpPr>
        <p:spPr>
          <a:xfrm>
            <a:off x="572962" y="2895534"/>
            <a:ext cx="40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Global Unicast </a:t>
            </a:r>
            <a:r>
              <a:rPr lang="ka-GE" b="1" dirty="0">
                <a:solidFill>
                  <a:srgbClr val="C00000"/>
                </a:solidFill>
              </a:rPr>
              <a:t>მისამართის მაგალითი </a:t>
            </a:r>
            <a:endParaRPr lang="ka-G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57DB3-72A7-4CC9-B227-820084F1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1" y="3354977"/>
            <a:ext cx="3848637" cy="4763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F031F-CF4C-48CB-B3B6-CDD6F019533C}"/>
              </a:ext>
            </a:extLst>
          </p:cNvPr>
          <p:cNvSpPr/>
          <p:nvPr/>
        </p:nvSpPr>
        <p:spPr>
          <a:xfrm>
            <a:off x="353960" y="3738404"/>
            <a:ext cx="11503743" cy="25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Global unicast </a:t>
            </a:r>
            <a:r>
              <a:rPr lang="ka-GE" dirty="0">
                <a:solidFill>
                  <a:srgbClr val="000000"/>
                </a:solidFill>
              </a:rPr>
              <a:t>მისამართი შედგება 3 ნაწილისგან</a:t>
            </a:r>
          </a:p>
          <a:p>
            <a:pPr indent="88900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o Global routing prefix - </a:t>
            </a:r>
            <a:r>
              <a:rPr lang="ka-GE" dirty="0">
                <a:solidFill>
                  <a:srgbClr val="000000"/>
                </a:solidFill>
              </a:rPr>
              <a:t>ქსელის მისამართი, რომელიც პროვაიდერის მიერ მიენიჭება მომხმარებელს </a:t>
            </a:r>
          </a:p>
          <a:p>
            <a:pPr indent="889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o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Subnet ID - </a:t>
            </a:r>
            <a:r>
              <a:rPr lang="ka-GE" dirty="0">
                <a:solidFill>
                  <a:srgbClr val="000000"/>
                </a:solidFill>
              </a:rPr>
              <a:t>გამოიყენება ორგანიზაციების მიერ მის ქსელში არსებული ქვექსელების იდენტიფიცირებისათვის </a:t>
            </a:r>
          </a:p>
          <a:p>
            <a:pPr indent="889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o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Interface ID - </a:t>
            </a:r>
            <a:r>
              <a:rPr lang="ka-GE" dirty="0">
                <a:solidFill>
                  <a:srgbClr val="000000"/>
                </a:solidFill>
              </a:rPr>
              <a:t>ანალოგიურია რაც ჰოსტის ნაწილი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ში </a:t>
            </a:r>
          </a:p>
          <a:p>
            <a:pPr>
              <a:lnSpc>
                <a:spcPct val="150000"/>
              </a:lnSpc>
            </a:pPr>
            <a:endParaRPr lang="ka-G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4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582CD-7B33-4C82-A586-8043D99AA584}"/>
              </a:ext>
            </a:extLst>
          </p:cNvPr>
          <p:cNvSpPr/>
          <p:nvPr/>
        </p:nvSpPr>
        <p:spPr>
          <a:xfrm>
            <a:off x="1266951" y="238771"/>
            <a:ext cx="6714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Unique local </a:t>
            </a:r>
            <a:r>
              <a:rPr lang="en-US" sz="2000" b="1" dirty="0">
                <a:solidFill>
                  <a:srgbClr val="C00000"/>
                </a:solidFill>
              </a:rPr>
              <a:t>address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ka-GE" sz="2000" b="1" dirty="0">
                <a:solidFill>
                  <a:srgbClr val="C00000"/>
                </a:solidFill>
              </a:rPr>
              <a:t>უნიკალური ლოკალური მისამართი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6FA99-57A3-4886-9568-2342D27B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847"/>
            <a:ext cx="9247920" cy="2370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DAAD20-7573-4267-B56E-00239529E08F}"/>
              </a:ext>
            </a:extLst>
          </p:cNvPr>
          <p:cNvSpPr/>
          <p:nvPr/>
        </p:nvSpPr>
        <p:spPr>
          <a:xfrm>
            <a:off x="346149" y="3453510"/>
            <a:ext cx="11007213" cy="171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Unique local addresses(</a:t>
            </a:r>
            <a:r>
              <a:rPr lang="ka-GE" dirty="0">
                <a:solidFill>
                  <a:srgbClr val="000000"/>
                </a:solidFill>
              </a:rPr>
              <a:t>უნიკალური ლოკალური მისამართი) გამოიყენება ლოკალური </a:t>
            </a:r>
            <a:r>
              <a:rPr lang="ka-GE" dirty="0" err="1">
                <a:solidFill>
                  <a:srgbClr val="000000"/>
                </a:solidFill>
              </a:rPr>
              <a:t>დამისამართებისათვის</a:t>
            </a:r>
            <a:r>
              <a:rPr lang="ka-GE" dirty="0">
                <a:solidFill>
                  <a:srgbClr val="000000"/>
                </a:solidFill>
              </a:rPr>
              <a:t>, </a:t>
            </a:r>
            <a:r>
              <a:rPr lang="ka-GE" dirty="0"/>
              <a:t>გამოიყენება კერძო ქსელებში (მაგ., ორგანიზაციებში ან სახლის ქსელებში).</a:t>
            </a:r>
            <a:r>
              <a:rPr lang="ka-GE" dirty="0">
                <a:solidFill>
                  <a:srgbClr val="000000"/>
                </a:solidFill>
              </a:rPr>
              <a:t> ეს მისამართები არ ექვემდებარება მარშუტიზაციას გლობალურ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ში. </a:t>
            </a:r>
          </a:p>
          <a:p>
            <a:pPr>
              <a:lnSpc>
                <a:spcPct val="150000"/>
              </a:lnSpc>
            </a:pPr>
            <a:endParaRPr lang="ka-GE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41313-3C97-4DF1-88D5-F0C4D3200EE4}"/>
              </a:ext>
            </a:extLst>
          </p:cNvPr>
          <p:cNvSpPr/>
          <p:nvPr/>
        </p:nvSpPr>
        <p:spPr>
          <a:xfrm>
            <a:off x="346149" y="4726839"/>
            <a:ext cx="10815483" cy="13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Unique local addresses (</a:t>
            </a:r>
            <a:r>
              <a:rPr lang="ka-GE" dirty="0">
                <a:solidFill>
                  <a:srgbClr val="000000"/>
                </a:solidFill>
              </a:rPr>
              <a:t>უნიკალური ლოკალური მისამართი) დიაპაზონია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FC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::/7 -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FD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::/7 </a:t>
            </a:r>
            <a:endParaRPr lang="ka-GE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• </a:t>
            </a:r>
            <a:r>
              <a:rPr lang="ka-GE" dirty="0">
                <a:solidFill>
                  <a:srgbClr val="000000"/>
                </a:solidFill>
              </a:rPr>
              <a:t>ამ მისამართების გამოყენების აქტუალობაა შიდა მოწყობილობის დამალვა(დაცვა) ინტერნეტის ქსელიდან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134DF-A4B6-42F1-A3D1-A7C842070C3E}"/>
              </a:ext>
            </a:extLst>
          </p:cNvPr>
          <p:cNvSpPr txBox="1"/>
          <p:nvPr/>
        </p:nvSpPr>
        <p:spPr>
          <a:xfrm>
            <a:off x="899160" y="709354"/>
            <a:ext cx="8348760" cy="883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b="1" dirty="0"/>
              <a:t>არ მარშუტიზირდება ინტერნეტში (გამოიყენება ერთი ორგანიზაციის სიგნით</a:t>
            </a:r>
          </a:p>
          <a:p>
            <a:pPr>
              <a:lnSpc>
                <a:spcPct val="150000"/>
              </a:lnSpc>
            </a:pPr>
            <a:r>
              <a:rPr lang="ka-GE" b="1" dirty="0"/>
              <a:t>ამიტომ არ არის აუცილებლობა მიმართოს </a:t>
            </a:r>
            <a:r>
              <a:rPr lang="en-US" b="1" dirty="0" err="1"/>
              <a:t>IANA</a:t>
            </a:r>
            <a:r>
              <a:rPr lang="ka-GE" b="1" dirty="0"/>
              <a:t>-ს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450D0-8F50-468F-9544-27CF55078841}"/>
              </a:ext>
            </a:extLst>
          </p:cNvPr>
          <p:cNvSpPr txBox="1"/>
          <p:nvPr/>
        </p:nvSpPr>
        <p:spPr>
          <a:xfrm>
            <a:off x="346149" y="6160850"/>
            <a:ext cx="33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Unique local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ka-GE" dirty="0"/>
              <a:t>მაგალითი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4EB2D-6B11-4E2C-B7D0-523BF66F8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25" y="5939021"/>
            <a:ext cx="4137818" cy="8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44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4D31DF-4206-488A-AFB1-94DC47CF0536}"/>
              </a:ext>
            </a:extLst>
          </p:cNvPr>
          <p:cNvSpPr/>
          <p:nvPr/>
        </p:nvSpPr>
        <p:spPr>
          <a:xfrm>
            <a:off x="438309" y="269549"/>
            <a:ext cx="11149782" cy="328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Link-local </a:t>
            </a:r>
            <a:r>
              <a:rPr lang="en-US" sz="2000" b="1" dirty="0">
                <a:solidFill>
                  <a:srgbClr val="C00000"/>
                </a:solidFill>
              </a:rPr>
              <a:t>address</a:t>
            </a:r>
            <a:r>
              <a:rPr lang="ka-GE" sz="2000" b="1" dirty="0">
                <a:solidFill>
                  <a:srgbClr val="C00000"/>
                </a:solidFill>
              </a:rPr>
              <a:t> </a:t>
            </a:r>
          </a:p>
          <a:p>
            <a:pPr indent="530225">
              <a:lnSpc>
                <a:spcPct val="150000"/>
              </a:lnSpc>
            </a:pPr>
            <a:r>
              <a:rPr lang="ka-GE" sz="2000" dirty="0">
                <a:solidFill>
                  <a:srgbClr val="000000"/>
                </a:solidFill>
              </a:rPr>
              <a:t>– </a:t>
            </a: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გამოიყენება მხოლოდ ადგილობრივ ქსელზე (LAN).</a:t>
            </a:r>
            <a:r>
              <a:rPr lang="ka-GE" sz="2000" dirty="0">
                <a:solidFill>
                  <a:srgbClr val="000000"/>
                </a:solidFill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Link) </a:t>
            </a:r>
          </a:p>
          <a:p>
            <a:pPr indent="530225">
              <a:lnSpc>
                <a:spcPct val="150000"/>
              </a:lnSpc>
            </a:pPr>
            <a:r>
              <a:rPr lang="ka-GE" sz="2000" dirty="0">
                <a:solidFill>
                  <a:srgbClr val="000000"/>
                </a:solidFill>
              </a:rPr>
              <a:t>– </a:t>
            </a:r>
            <a:r>
              <a:rPr lang="ka-GE" sz="2000" dirty="0"/>
              <a:t>ავტომატურად ენიჭება ქსელის ინტერფეისს.</a:t>
            </a:r>
          </a:p>
          <a:p>
            <a:pPr indent="530225">
              <a:lnSpc>
                <a:spcPct val="150000"/>
              </a:lnSpc>
            </a:pP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ყოველთვის იწყება </a:t>
            </a: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fe80::/10</a:t>
            </a: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-ით </a:t>
            </a:r>
          </a:p>
          <a:p>
            <a:pPr indent="530225">
              <a:lnSpc>
                <a:spcPct val="150000"/>
              </a:lnSpc>
            </a:pPr>
            <a:r>
              <a:rPr lang="ka-GE" sz="2000" dirty="0"/>
              <a:t>აუცილებელია </a:t>
            </a:r>
            <a:r>
              <a:rPr lang="en-US" sz="2000" dirty="0"/>
              <a:t>IPv6-</a:t>
            </a:r>
            <a:r>
              <a:rPr lang="ka-GE" sz="2000" dirty="0"/>
              <a:t>ის მუშაობისთვის</a:t>
            </a:r>
            <a:endParaRPr kumimoji="0" lang="ka-GE" altLang="ka-G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530225">
              <a:lnSpc>
                <a:spcPct val="150000"/>
              </a:lnSpc>
            </a:pPr>
            <a:r>
              <a:rPr lang="ka-GE" sz="2000" dirty="0"/>
              <a:t>მაგალითად,</a:t>
            </a:r>
          </a:p>
          <a:p>
            <a:pPr indent="530225">
              <a:lnSpc>
                <a:spcPct val="150000"/>
              </a:lnSpc>
            </a:pPr>
            <a:endParaRPr lang="ka-GE" sz="20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53944-DBD8-FFAC-0BD6-F8FB895704EC}"/>
              </a:ext>
            </a:extLst>
          </p:cNvPr>
          <p:cNvSpPr txBox="1"/>
          <p:nvPr/>
        </p:nvSpPr>
        <p:spPr>
          <a:xfrm>
            <a:off x="946484" y="31169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fe80::1a2b:3c4d:5e6f:7g8h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C9439-49FB-7031-264B-8B5E188F6758}"/>
              </a:ext>
            </a:extLst>
          </p:cNvPr>
          <p:cNvSpPr txBox="1"/>
          <p:nvPr/>
        </p:nvSpPr>
        <p:spPr>
          <a:xfrm>
            <a:off x="802105" y="3777734"/>
            <a:ext cx="10785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sz="2400" dirty="0"/>
              <a:t>ყოველთვის იწყება </a:t>
            </a:r>
            <a:r>
              <a:rPr lang="pt-BR" sz="2400" dirty="0"/>
              <a:t>fe80::1a2b:3c4d:5e6f:7g8h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E185E-742C-4903-6784-90C1AD642844}"/>
              </a:ext>
            </a:extLst>
          </p:cNvPr>
          <p:cNvSpPr txBox="1"/>
          <p:nvPr/>
        </p:nvSpPr>
        <p:spPr>
          <a:xfrm>
            <a:off x="438309" y="4438484"/>
            <a:ext cx="12063663" cy="171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a-GE" b="1" dirty="0"/>
              <a:t>გამოიყენება:</a:t>
            </a:r>
            <a:endParaRPr lang="ka-G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b="1" dirty="0" err="1"/>
              <a:t>როუტერებს</a:t>
            </a:r>
            <a:r>
              <a:rPr lang="ka-GE" b="1" dirty="0"/>
              <a:t> შორის კომუნიკაციისთვის (</a:t>
            </a:r>
            <a:r>
              <a:rPr lang="en-US" b="1" dirty="0"/>
              <a:t>OSPFv3, EIGRPv6, </a:t>
            </a:r>
            <a:r>
              <a:rPr lang="en-US" b="1" dirty="0" err="1"/>
              <a:t>RIPng</a:t>
            </a:r>
            <a:r>
              <a:rPr lang="en-US" b="1" dirty="0"/>
              <a:t>, etc.)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DHCPv6 </a:t>
            </a:r>
            <a:r>
              <a:rPr lang="ka-GE" b="1" dirty="0"/>
              <a:t>სერვერის და კლიენტების ურთიერთობისთვის.</a:t>
            </a:r>
            <a:endParaRPr lang="ka-G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b="1" dirty="0"/>
              <a:t>ავტომატური მისამართის მინიჭებისთვის (</a:t>
            </a:r>
            <a:r>
              <a:rPr lang="en-US" b="1" dirty="0"/>
              <a:t>SLAAC).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69551-C5F0-20DF-2FC9-42F0D7C7D293}"/>
              </a:ext>
            </a:extLst>
          </p:cNvPr>
          <p:cNvSpPr txBox="1"/>
          <p:nvPr/>
        </p:nvSpPr>
        <p:spPr>
          <a:xfrm>
            <a:off x="682079" y="357251"/>
            <a:ext cx="11210925" cy="1075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IPv6 vs. IPv4 – </a:t>
            </a:r>
            <a:r>
              <a:rPr lang="en-US" sz="3200" b="1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ძირითადი</a:t>
            </a:r>
            <a:r>
              <a:rPr lang="en-US" sz="32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განსხვავებები</a:t>
            </a:r>
            <a:endParaRPr lang="en-US" sz="3200" b="1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3B2652-4E97-DE53-E145-7E5A8BB10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1" y="1709129"/>
            <a:ext cx="10905066" cy="40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7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4B773-393D-46AE-BB2C-823EC86D4226}"/>
              </a:ext>
            </a:extLst>
          </p:cNvPr>
          <p:cNvSpPr/>
          <p:nvPr/>
        </p:nvSpPr>
        <p:spPr>
          <a:xfrm>
            <a:off x="290051" y="227393"/>
            <a:ext cx="11597149" cy="25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</a:t>
            </a:r>
            <a:r>
              <a:rPr lang="ka-GE" b="1" dirty="0">
                <a:solidFill>
                  <a:srgbClr val="C00000"/>
                </a:solidFill>
              </a:rPr>
              <a:t>გამოიყენება</a:t>
            </a:r>
            <a:r>
              <a:rPr lang="ka-GE" dirty="0">
                <a:solidFill>
                  <a:srgbClr val="000000"/>
                </a:solidFill>
              </a:rPr>
              <a:t>: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როგორც წყაროს მისამართი მარშრუტიზატორების აღმოსაჩენად(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RS </a:t>
            </a:r>
            <a:r>
              <a:rPr lang="ka-GE" dirty="0">
                <a:solidFill>
                  <a:srgbClr val="000000"/>
                </a:solidFill>
              </a:rPr>
              <a:t>და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RA </a:t>
            </a:r>
            <a:r>
              <a:rPr lang="ka-GE" dirty="0">
                <a:solidFill>
                  <a:srgbClr val="000000"/>
                </a:solidFill>
              </a:rPr>
              <a:t>შეტყობინებები)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იმავე ქსელში ჩართული კვანძების აღმოსაჩენად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როგორც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next-hop </a:t>
            </a:r>
            <a:r>
              <a:rPr lang="ka-GE" dirty="0">
                <a:solidFill>
                  <a:srgbClr val="000000"/>
                </a:solidFill>
              </a:rPr>
              <a:t>მისამართი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–მოცემული მისამართების დიაპაზონია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FE80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::/10 </a:t>
            </a:r>
            <a:r>
              <a:rPr lang="ka-GE" dirty="0">
                <a:solidFill>
                  <a:srgbClr val="000000"/>
                </a:solidFill>
              </a:rPr>
              <a:t>ანუ პირველი 10 ბიტია - 1111 1110 1000 0000 (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FE80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) -</a:t>
            </a:r>
            <a:r>
              <a:rPr lang="ka-GE" dirty="0">
                <a:solidFill>
                  <a:srgbClr val="000000"/>
                </a:solidFill>
              </a:rPr>
              <a:t>დან 1111 1110 1011 1111(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FEBF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)-</a:t>
            </a:r>
            <a:r>
              <a:rPr lang="ka-GE" dirty="0">
                <a:solidFill>
                  <a:srgbClr val="000000"/>
                </a:solidFill>
              </a:rPr>
              <a:t>მდე.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881EB-D717-4722-AD04-DD7DA6AD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"/>
          <a:stretch/>
        </p:blipFill>
        <p:spPr>
          <a:xfrm>
            <a:off x="4077840" y="2390593"/>
            <a:ext cx="6983450" cy="4349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FBE30-E1BE-4522-9664-21882F34C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1" y="3626685"/>
            <a:ext cx="397247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DB1F79-1646-429D-A6C0-0823FC01A6F2}"/>
              </a:ext>
            </a:extLst>
          </p:cNvPr>
          <p:cNvSpPr/>
          <p:nvPr/>
        </p:nvSpPr>
        <p:spPr>
          <a:xfrm>
            <a:off x="140206" y="127373"/>
            <a:ext cx="11688000" cy="29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Loopback </a:t>
            </a:r>
            <a:r>
              <a:rPr lang="ka-GE" b="1" dirty="0">
                <a:solidFill>
                  <a:srgbClr val="C00000"/>
                </a:solidFill>
              </a:rPr>
              <a:t>მისამართი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კვანძის(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Host) </a:t>
            </a:r>
            <a:r>
              <a:rPr lang="ka-GE" dirty="0">
                <a:solidFill>
                  <a:srgbClr val="000000"/>
                </a:solidFill>
              </a:rPr>
              <a:t>მიერ, პაკეტების </a:t>
            </a:r>
            <a:r>
              <a:rPr lang="ka-GE" dirty="0" err="1">
                <a:solidFill>
                  <a:srgbClr val="000000"/>
                </a:solidFill>
              </a:rPr>
              <a:t>თვითდაგზავნისთვის</a:t>
            </a:r>
            <a:r>
              <a:rPr lang="ka-GE" dirty="0">
                <a:solidFill>
                  <a:srgbClr val="000000"/>
                </a:solidFill>
              </a:rPr>
              <a:t> ანუ </a:t>
            </a:r>
            <a:r>
              <a:rPr lang="ka-GE" dirty="0" err="1"/>
              <a:t>ანუ</a:t>
            </a:r>
            <a:r>
              <a:rPr lang="ka-GE" dirty="0"/>
              <a:t> მოწყობილობა თვითონვე აგზავნის და იღებს პაკეტებს ამ </a:t>
            </a:r>
            <a:r>
              <a:rPr lang="ka-GE" dirty="0" err="1"/>
              <a:t>მისამართზე</a:t>
            </a:r>
            <a:r>
              <a:rPr lang="ka-GE" dirty="0" err="1">
                <a:solidFill>
                  <a:srgbClr val="000000"/>
                </a:solidFill>
              </a:rPr>
              <a:t>გამოიყენება</a:t>
            </a:r>
            <a:r>
              <a:rPr lang="ka-GE" dirty="0">
                <a:solidFill>
                  <a:srgbClr val="000000"/>
                </a:solidFill>
              </a:rPr>
              <a:t> და ამიტომაც შეუძლებელია მიენიჭოს ფიზიკურ ინტერფეისს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Loopback </a:t>
            </a:r>
            <a:r>
              <a:rPr lang="ka-GE" dirty="0">
                <a:solidFill>
                  <a:srgbClr val="000000"/>
                </a:solidFill>
              </a:rPr>
              <a:t>მისამართი წარმოადგენს ყველა ნულს გარდა ერთი ბოლო ბიტისა და გამოისახება ამგვარად:</a:t>
            </a:r>
          </a:p>
          <a:p>
            <a:pPr marL="285750" indent="2444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a-GE" dirty="0">
                <a:solidFill>
                  <a:srgbClr val="000000"/>
                </a:solidFill>
              </a:rPr>
              <a:t> 0:0:0:0:0:0:0:1/128</a:t>
            </a:r>
          </a:p>
          <a:p>
            <a:pPr marL="285750" indent="2444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a-GE" dirty="0">
                <a:solidFill>
                  <a:srgbClr val="000000"/>
                </a:solidFill>
              </a:rPr>
              <a:t> ::1/128 ან ::1 შეკუმშულ ფორმატში</a:t>
            </a:r>
          </a:p>
          <a:p>
            <a:pPr marL="571500" indent="6826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76325" algn="l"/>
                <a:tab pos="1341438" algn="l"/>
              </a:tabLst>
            </a:pP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Loopback </a:t>
            </a:r>
            <a:r>
              <a:rPr lang="ka-GE" dirty="0">
                <a:solidFill>
                  <a:srgbClr val="000000"/>
                </a:solidFill>
              </a:rPr>
              <a:t>მისამართი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ში 127.0.0.1/8 მისამართის ანალოგიურია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C4A41-AB45-4FBC-AE36-9925B996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23" y="3089531"/>
            <a:ext cx="5623954" cy="1190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B28E62-A86A-435F-96E4-BB46AB54A133}"/>
              </a:ext>
            </a:extLst>
          </p:cNvPr>
          <p:cNvSpPr/>
          <p:nvPr/>
        </p:nvSpPr>
        <p:spPr>
          <a:xfrm>
            <a:off x="504001" y="4341570"/>
            <a:ext cx="11687999" cy="129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მისამართი მთლიანად 0-სგან არის წარმოდგენილი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::/128 ან ::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•</a:t>
            </a:r>
            <a:endParaRPr lang="ka-G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84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2A660-C0DF-DF86-24AD-6EAE6367993D}"/>
              </a:ext>
            </a:extLst>
          </p:cNvPr>
          <p:cNvSpPr txBox="1"/>
          <p:nvPr/>
        </p:nvSpPr>
        <p:spPr>
          <a:xfrm>
            <a:off x="224589" y="653320"/>
            <a:ext cx="11486147" cy="21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Unspecified address </a:t>
            </a:r>
            <a:endParaRPr lang="ka-GE" b="1" dirty="0">
              <a:solidFill>
                <a:srgbClr val="C00000"/>
              </a:solidFill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მისამართი შეუძლებელია მიენიჭოს ინტერფეისს და შესაძლებელია გამოყენებულ იყოს მხოლოდ როგორც ინფორმაციის წყაროს მისამართი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IPv6 </a:t>
            </a:r>
            <a:r>
              <a:rPr lang="ka-GE" dirty="0">
                <a:solidFill>
                  <a:srgbClr val="000000"/>
                </a:solidFill>
              </a:rPr>
              <a:t>პაკეტში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ის წარმოჩინდება როგორც წყაროს მისამართი, როდესაც მოწყობილობას ჯერ კიდევ არ აქვს მუდმივი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IPv6 </a:t>
            </a:r>
            <a:r>
              <a:rPr lang="ka-GE" dirty="0">
                <a:solidFill>
                  <a:srgbClr val="000000"/>
                </a:solidFill>
              </a:rPr>
              <a:t>მისამართი ან როცა პაკეტის წყარო - დანიშნულების მისამართის </a:t>
            </a:r>
            <a:r>
              <a:rPr lang="ka-GE" dirty="0" err="1">
                <a:solidFill>
                  <a:srgbClr val="000000"/>
                </a:solidFill>
              </a:rPr>
              <a:t>არარელევანტურია</a:t>
            </a:r>
            <a:r>
              <a:rPr lang="ka-GE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00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651DD-05F5-464F-AB6B-1159C8791EC1}"/>
              </a:ext>
            </a:extLst>
          </p:cNvPr>
          <p:cNvSpPr/>
          <p:nvPr/>
        </p:nvSpPr>
        <p:spPr>
          <a:xfrm>
            <a:off x="1968215" y="324699"/>
            <a:ext cx="481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IPv4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 embedded </a:t>
            </a:r>
            <a:r>
              <a:rPr lang="ka-GE" b="1" dirty="0">
                <a:solidFill>
                  <a:srgbClr val="C00000"/>
                </a:solidFill>
              </a:rPr>
              <a:t>ჩაშენებული </a:t>
            </a:r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IPv4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მისამართი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5E510-3A92-4898-A1E6-778EB01A9B2A}"/>
              </a:ext>
            </a:extLst>
          </p:cNvPr>
          <p:cNvSpPr/>
          <p:nvPr/>
        </p:nvSpPr>
        <p:spPr>
          <a:xfrm>
            <a:off x="260554" y="887173"/>
            <a:ext cx="10785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IPv4 embedded </a:t>
            </a:r>
            <a:r>
              <a:rPr lang="ka-GE" dirty="0"/>
              <a:t>მისამართები არის </a:t>
            </a:r>
            <a:r>
              <a:rPr lang="en-US" dirty="0"/>
              <a:t>IPv6 </a:t>
            </a:r>
            <a:r>
              <a:rPr lang="ka-GE" dirty="0"/>
              <a:t>მისამართების სპეციალური ტიპები, რომლებიც საშუალებას იძლევა </a:t>
            </a:r>
            <a:r>
              <a:rPr lang="en-US" dirty="0"/>
              <a:t>IPv4 </a:t>
            </a:r>
            <a:r>
              <a:rPr lang="ka-GE" dirty="0"/>
              <a:t>მისამართები </a:t>
            </a:r>
            <a:r>
              <a:rPr lang="ka-GE" dirty="0" err="1"/>
              <a:t>ჩაშენდეს</a:t>
            </a:r>
            <a:r>
              <a:rPr lang="ka-GE" dirty="0"/>
              <a:t> </a:t>
            </a:r>
            <a:r>
              <a:rPr lang="en-US" dirty="0"/>
              <a:t>IPv6 </a:t>
            </a:r>
            <a:r>
              <a:rPr lang="ka-GE" dirty="0"/>
              <a:t>მისამართების ფორმატში. ეს მიდგომა შეიქმნა </a:t>
            </a:r>
            <a:r>
              <a:rPr lang="en-US" dirty="0"/>
              <a:t>IPv4-</a:t>
            </a:r>
            <a:r>
              <a:rPr lang="ka-GE" dirty="0"/>
              <a:t>დან </a:t>
            </a:r>
            <a:r>
              <a:rPr lang="en-US" dirty="0"/>
              <a:t>IPv6-</a:t>
            </a:r>
            <a:r>
              <a:rPr lang="ka-GE" dirty="0"/>
              <a:t>ზე გადასვლის პროცესის გასამარტივებლად.</a:t>
            </a:r>
            <a:endParaRPr lang="ka-GE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7037A-314E-462E-AEC2-710E89E5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96" y="2277270"/>
            <a:ext cx="8501946" cy="2472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7A8F7-270A-4F46-BE92-7736F6559BC0}"/>
              </a:ext>
            </a:extLst>
          </p:cNvPr>
          <p:cNvSpPr/>
          <p:nvPr/>
        </p:nvSpPr>
        <p:spPr>
          <a:xfrm>
            <a:off x="378542" y="4908295"/>
            <a:ext cx="1066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solidFill>
                  <a:srgbClr val="000000"/>
                </a:solidFill>
              </a:rPr>
              <a:t>მოწყობილობებს შეუძლიათ ავტომატურად მიიღონ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global unicast address </a:t>
            </a:r>
            <a:r>
              <a:rPr lang="ka-GE" dirty="0">
                <a:solidFill>
                  <a:srgbClr val="000000"/>
                </a:solidFill>
              </a:rPr>
              <a:t>მისამართი, შემდეგი 2 გზით: </a:t>
            </a:r>
          </a:p>
          <a:p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Stateless Address Autoconfiguration (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SLAAC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DHCPv6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10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5A477-487B-4253-9572-30D7703C3B15}"/>
              </a:ext>
            </a:extLst>
          </p:cNvPr>
          <p:cNvSpPr txBox="1"/>
          <p:nvPr/>
        </p:nvSpPr>
        <p:spPr>
          <a:xfrm>
            <a:off x="561016" y="599291"/>
            <a:ext cx="3245224" cy="143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IPv4</a:t>
            </a:r>
            <a:r>
              <a:rPr lang="en-US" sz="2000" dirty="0"/>
              <a:t> </a:t>
            </a:r>
            <a:r>
              <a:rPr lang="ka-GE" sz="2000" dirty="0"/>
              <a:t>დანიშვნის გზები: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sz="2000" dirty="0"/>
              <a:t>სტატიკურაად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DHCP</a:t>
            </a:r>
            <a:endParaRPr lang="ka-GE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7D4C7-B411-4396-B210-94837291FB91}"/>
              </a:ext>
            </a:extLst>
          </p:cNvPr>
          <p:cNvSpPr txBox="1"/>
          <p:nvPr/>
        </p:nvSpPr>
        <p:spPr>
          <a:xfrm>
            <a:off x="4966444" y="599291"/>
            <a:ext cx="6418732" cy="189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IPv6</a:t>
            </a:r>
            <a:r>
              <a:rPr lang="en-US" sz="2000" dirty="0"/>
              <a:t> </a:t>
            </a:r>
            <a:r>
              <a:rPr lang="ka-GE" sz="2000" dirty="0"/>
              <a:t>დანიშვნის გზები: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sz="2000" dirty="0"/>
              <a:t>სტატიკურაად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DHCPv6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Stateless Address Autoconfiguration (</a:t>
            </a:r>
            <a:r>
              <a:rPr lang="en-US" sz="2000" dirty="0" err="1"/>
              <a:t>SLAAC</a:t>
            </a:r>
            <a:r>
              <a:rPr lang="en-US" sz="2000" dirty="0"/>
              <a:t>)</a:t>
            </a:r>
            <a:endParaRPr lang="ka-GE" sz="2000" dirty="0"/>
          </a:p>
        </p:txBody>
      </p:sp>
    </p:spTree>
    <p:extLst>
      <p:ext uri="{BB962C8B-B14F-4D97-AF65-F5344CB8AC3E}">
        <p14:creationId xmlns:p14="http://schemas.microsoft.com/office/powerpoint/2010/main" val="394419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7D4A1-640C-49C1-9AD1-AB4344BF3F75}"/>
              </a:ext>
            </a:extLst>
          </p:cNvPr>
          <p:cNvSpPr/>
          <p:nvPr/>
        </p:nvSpPr>
        <p:spPr>
          <a:xfrm>
            <a:off x="422787" y="1201427"/>
            <a:ext cx="11110451" cy="25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Stateless Address Autoconfiguration (</a:t>
            </a:r>
            <a:r>
              <a:rPr lang="en-US" b="1" dirty="0" err="1"/>
              <a:t>SLAAC</a:t>
            </a:r>
            <a:r>
              <a:rPr lang="en-US" dirty="0"/>
              <a:t>) - </a:t>
            </a:r>
            <a:r>
              <a:rPr lang="ka-GE" dirty="0"/>
              <a:t>არის მეთოდი, როდესაც მოწყობილობები იღებენ </a:t>
            </a:r>
            <a:r>
              <a:rPr lang="en-US" b="1" dirty="0">
                <a:solidFill>
                  <a:srgbClr val="C00000"/>
                </a:solidFill>
              </a:rPr>
              <a:t>prefix, prefix length </a:t>
            </a:r>
            <a:r>
              <a:rPr lang="ka-GE" b="1" dirty="0">
                <a:solidFill>
                  <a:srgbClr val="C00000"/>
                </a:solidFill>
              </a:rPr>
              <a:t>და </a:t>
            </a:r>
            <a:r>
              <a:rPr lang="en-US" b="1" dirty="0">
                <a:solidFill>
                  <a:srgbClr val="C00000"/>
                </a:solidFill>
              </a:rPr>
              <a:t>default gateway address </a:t>
            </a:r>
            <a:r>
              <a:rPr lang="ka-GE" dirty="0"/>
              <a:t>ინფორმაციას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მარშრუტიზატორიდან(</a:t>
            </a:r>
            <a:r>
              <a:rPr lang="en-US" dirty="0"/>
              <a:t>router)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სერვერის გამოყენების გარეშე. </a:t>
            </a:r>
          </a:p>
          <a:p>
            <a:pPr>
              <a:lnSpc>
                <a:spcPct val="150000"/>
              </a:lnSpc>
            </a:pPr>
            <a:r>
              <a:rPr lang="ka-GE" dirty="0"/>
              <a:t> </a:t>
            </a:r>
            <a:r>
              <a:rPr lang="en-US" dirty="0" err="1"/>
              <a:t>SLAAC</a:t>
            </a:r>
            <a:r>
              <a:rPr lang="en-US" dirty="0"/>
              <a:t>, </a:t>
            </a:r>
            <a:r>
              <a:rPr lang="ka-GE" dirty="0"/>
              <a:t>მოწყობილობები ემყარებიან ლოკალური როუტერების </a:t>
            </a:r>
            <a:r>
              <a:rPr lang="en-US" dirty="0" err="1"/>
              <a:t>ICMPv6</a:t>
            </a:r>
            <a:r>
              <a:rPr lang="en-US" dirty="0"/>
              <a:t> Router Advertisement (RA) </a:t>
            </a:r>
            <a:r>
              <a:rPr lang="ka-GE" dirty="0"/>
              <a:t>შეტყობინებებს სათანადო ინფორმაციის მისაღებად მარშრუტიზატორებზე </a:t>
            </a:r>
            <a:r>
              <a:rPr lang="en-US" dirty="0" err="1"/>
              <a:t>IPv6</a:t>
            </a:r>
            <a:r>
              <a:rPr lang="en-US" dirty="0"/>
              <a:t> Routing-</a:t>
            </a:r>
            <a:r>
              <a:rPr lang="ka-GE" dirty="0"/>
              <a:t>ი </a:t>
            </a:r>
            <a:r>
              <a:rPr lang="en-US" dirty="0"/>
              <a:t>Default </a:t>
            </a:r>
            <a:r>
              <a:rPr lang="ka-GE" dirty="0"/>
              <a:t>არ არის ნებადართული და საჭიროა გააქტიურება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E5DDB-F6C4-45ED-9B6C-682F4002B0D7}"/>
              </a:ext>
            </a:extLst>
          </p:cNvPr>
          <p:cNvSpPr/>
          <p:nvPr/>
        </p:nvSpPr>
        <p:spPr>
          <a:xfrm>
            <a:off x="2544388" y="333743"/>
            <a:ext cx="7985712" cy="46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Stateless Address Autoconfiguration (</a:t>
            </a:r>
            <a:r>
              <a:rPr lang="en-US" dirty="0" err="1"/>
              <a:t>SLAAC</a:t>
            </a:r>
            <a:r>
              <a:rPr lang="en-US" dirty="0"/>
              <a:t>)</a:t>
            </a:r>
            <a:r>
              <a:rPr lang="ka-GE" dirty="0"/>
              <a:t> (მისამარტის ავტოკონფიგურაცია)</a:t>
            </a:r>
          </a:p>
        </p:txBody>
      </p:sp>
    </p:spTree>
    <p:extLst>
      <p:ext uri="{BB962C8B-B14F-4D97-AF65-F5344CB8AC3E}">
        <p14:creationId xmlns:p14="http://schemas.microsoft.com/office/powerpoint/2010/main" val="1288521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26F38-BA76-486A-A44B-C84AA2C4C5CC}"/>
              </a:ext>
            </a:extLst>
          </p:cNvPr>
          <p:cNvSpPr/>
          <p:nvPr/>
        </p:nvSpPr>
        <p:spPr>
          <a:xfrm>
            <a:off x="408037" y="422981"/>
            <a:ext cx="11066208" cy="337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RA </a:t>
            </a:r>
            <a:r>
              <a:rPr lang="ka-GE" b="1" dirty="0">
                <a:solidFill>
                  <a:srgbClr val="C00000"/>
                </a:solidFill>
              </a:rPr>
              <a:t>შეტყობინება 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a-GE" b="1" dirty="0"/>
              <a:t>− </a:t>
            </a:r>
            <a:r>
              <a:rPr lang="en-US" b="1" dirty="0"/>
              <a:t>Option 1 - </a:t>
            </a:r>
            <a:r>
              <a:rPr lang="en-US" b="1" dirty="0" err="1"/>
              <a:t>SLAAC</a:t>
            </a:r>
            <a:r>
              <a:rPr lang="en-US" b="1" dirty="0"/>
              <a:t> Only </a:t>
            </a:r>
            <a:r>
              <a:rPr lang="en-US" dirty="0"/>
              <a:t>– </a:t>
            </a:r>
            <a:r>
              <a:rPr lang="ka-GE" dirty="0"/>
              <a:t>ჰოსტი იღებს </a:t>
            </a:r>
            <a:r>
              <a:rPr lang="en-US" dirty="0"/>
              <a:t>prefix, prefix-length, </a:t>
            </a:r>
            <a:r>
              <a:rPr lang="ka-GE" dirty="0"/>
              <a:t>და </a:t>
            </a:r>
            <a:r>
              <a:rPr lang="en-US" dirty="0"/>
              <a:t>default gateway address </a:t>
            </a:r>
            <a:r>
              <a:rPr lang="ka-GE" dirty="0"/>
              <a:t>ინფორმაციას, რომელსაც შეიცავს </a:t>
            </a:r>
            <a:r>
              <a:rPr lang="en-US" dirty="0"/>
              <a:t>RA message. </a:t>
            </a:r>
            <a:r>
              <a:rPr lang="ka-GE" dirty="0"/>
              <a:t>სხვა ინფორმაციის მიღება შესაძლებელია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სერვერიდან.</a:t>
            </a:r>
          </a:p>
          <a:p>
            <a:pPr>
              <a:lnSpc>
                <a:spcPct val="150000"/>
              </a:lnSpc>
            </a:pPr>
            <a:r>
              <a:rPr lang="ka-GE" dirty="0"/>
              <a:t> − </a:t>
            </a:r>
            <a:r>
              <a:rPr lang="en-US" b="1" dirty="0"/>
              <a:t>Option 2 – </a:t>
            </a:r>
            <a:r>
              <a:rPr lang="en-US" b="1" dirty="0" err="1"/>
              <a:t>SLAAC</a:t>
            </a:r>
            <a:r>
              <a:rPr lang="en-US" b="1" dirty="0"/>
              <a:t> and </a:t>
            </a:r>
            <a:r>
              <a:rPr lang="en-US" b="1" dirty="0" err="1"/>
              <a:t>DHCPv6</a:t>
            </a:r>
            <a:r>
              <a:rPr lang="en-US" b="1" dirty="0"/>
              <a:t> </a:t>
            </a:r>
            <a:r>
              <a:rPr lang="en-US" dirty="0"/>
              <a:t>– RA </a:t>
            </a:r>
            <a:r>
              <a:rPr lang="ka-GE" dirty="0"/>
              <a:t>შეტყობინებიდან მიღებული მისამართების გარდა, ჰოსტი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სერვერისგან იღებს დამატებით ინფორმაციას, მაგ.: </a:t>
            </a:r>
            <a:r>
              <a:rPr lang="en-US" dirty="0"/>
              <a:t>DNS </a:t>
            </a:r>
            <a:r>
              <a:rPr lang="ka-GE" dirty="0"/>
              <a:t>სერვერის მისამართს.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 </a:t>
            </a:r>
            <a:r>
              <a:rPr lang="ka-GE" b="1" dirty="0"/>
              <a:t>− </a:t>
            </a:r>
            <a:r>
              <a:rPr lang="en-US" b="1" dirty="0"/>
              <a:t>Option 3 – </a:t>
            </a:r>
            <a:r>
              <a:rPr lang="en-US" b="1" dirty="0" err="1"/>
              <a:t>DHCPv6</a:t>
            </a:r>
            <a:r>
              <a:rPr lang="en-US" b="1" dirty="0"/>
              <a:t> only </a:t>
            </a:r>
            <a:r>
              <a:rPr lang="en-US" dirty="0"/>
              <a:t>– </a:t>
            </a:r>
            <a:r>
              <a:rPr lang="ka-GE" dirty="0"/>
              <a:t>ამ შემთხვევაში ჰოსტი არ იყენებს </a:t>
            </a:r>
            <a:r>
              <a:rPr lang="en-US" dirty="0"/>
              <a:t>RA </a:t>
            </a:r>
            <a:r>
              <a:rPr lang="ka-GE" dirty="0"/>
              <a:t>შეტყობინებას და სრულ ინფორმაციას იღებს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სერვერისგან - </a:t>
            </a:r>
            <a:r>
              <a:rPr lang="en-US" dirty="0" err="1"/>
              <a:t>IPv6</a:t>
            </a:r>
            <a:r>
              <a:rPr lang="en-US" dirty="0"/>
              <a:t> global unicast address, prefix length, a default gateway address, and the addresses of DNS servers</a:t>
            </a:r>
            <a:endParaRPr lang="ka-G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53C95-B3A1-47D0-8D44-870ED08DFA4D}"/>
              </a:ext>
            </a:extLst>
          </p:cNvPr>
          <p:cNvSpPr/>
          <p:nvPr/>
        </p:nvSpPr>
        <p:spPr>
          <a:xfrm>
            <a:off x="408037" y="3822023"/>
            <a:ext cx="11066207" cy="21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The Interface ID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a-GE" dirty="0"/>
              <a:t>თუ კლიენტი კომპიუტერი არ იყენებს </a:t>
            </a:r>
            <a:r>
              <a:rPr lang="en-US" dirty="0"/>
              <a:t>RA </a:t>
            </a:r>
            <a:r>
              <a:rPr lang="ka-GE" dirty="0"/>
              <a:t>შეტყობინების შემცველ ინფორმაციას და ეყრდნობა უშუალოდ </a:t>
            </a:r>
            <a:r>
              <a:rPr lang="en-US" dirty="0" err="1"/>
              <a:t>DHCPv6</a:t>
            </a:r>
            <a:r>
              <a:rPr lang="en-US" dirty="0"/>
              <a:t>-</a:t>
            </a:r>
            <a:r>
              <a:rPr lang="ka-GE" dirty="0"/>
              <a:t>ს, სერვერი მიაწვდის მთლიან </a:t>
            </a:r>
            <a:r>
              <a:rPr lang="en-US" dirty="0"/>
              <a:t>Unicast </a:t>
            </a:r>
            <a:r>
              <a:rPr lang="ka-GE" dirty="0"/>
              <a:t>გლობალურ მისამართს, პრეფიქსის და ინტერფეისის(ჰოსტის) იდენტიფიკატორის ჩათვლით • თუ გამოიყენება ვარიანტი 1(მხოლოდ </a:t>
            </a:r>
            <a:r>
              <a:rPr lang="en-US" dirty="0" err="1"/>
              <a:t>SLAAC</a:t>
            </a:r>
            <a:r>
              <a:rPr lang="en-US" dirty="0"/>
              <a:t>) </a:t>
            </a:r>
            <a:r>
              <a:rPr lang="ka-GE" dirty="0"/>
              <a:t>ან ვარიანტი 2 (</a:t>
            </a:r>
            <a:r>
              <a:rPr lang="en-US" dirty="0" err="1"/>
              <a:t>SLAAC</a:t>
            </a:r>
            <a:r>
              <a:rPr lang="en-US" dirty="0"/>
              <a:t> </a:t>
            </a:r>
            <a:r>
              <a:rPr lang="ka-GE" dirty="0"/>
              <a:t>და </a:t>
            </a:r>
            <a:r>
              <a:rPr lang="en-US" dirty="0" err="1"/>
              <a:t>DHCPv6</a:t>
            </a:r>
            <a:r>
              <a:rPr lang="en-US" dirty="0"/>
              <a:t>), </a:t>
            </a:r>
            <a:r>
              <a:rPr lang="ka-GE" dirty="0"/>
              <a:t>კლიენტი ვერ იღებს მთლიანი მისამართის ჰოსტის ნაწილს (</a:t>
            </a:r>
            <a:r>
              <a:rPr lang="en-US" dirty="0"/>
              <a:t>Interface ID)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230627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A48D3B-2DEB-4AF7-B7DC-34B248CF6C70}"/>
              </a:ext>
            </a:extLst>
          </p:cNvPr>
          <p:cNvSpPr/>
          <p:nvPr/>
        </p:nvSpPr>
        <p:spPr>
          <a:xfrm>
            <a:off x="201562" y="263971"/>
            <a:ext cx="11125200" cy="503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a-GE" b="1" dirty="0"/>
              <a:t>ერთ-ერთი ვერსია მისამართის მიღებისა არის </a:t>
            </a:r>
            <a:r>
              <a:rPr lang="en-US" b="1" dirty="0" err="1"/>
              <a:t>EUI</a:t>
            </a:r>
            <a:r>
              <a:rPr lang="en-US" b="1" dirty="0"/>
              <a:t>-64 </a:t>
            </a:r>
            <a:r>
              <a:rPr lang="ka-GE" b="1" dirty="0"/>
              <a:t>(</a:t>
            </a:r>
            <a:r>
              <a:rPr lang="en-US" b="1" dirty="0"/>
              <a:t>Extended Unique Identifier)</a:t>
            </a:r>
            <a:endParaRPr lang="ka-G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b="1" dirty="0"/>
              <a:t>იდენტიფიკატორი </a:t>
            </a:r>
            <a:r>
              <a:rPr lang="en-US" b="1" dirty="0"/>
              <a:t>MAC</a:t>
            </a:r>
            <a:r>
              <a:rPr lang="ka-GE" b="1" dirty="0"/>
              <a:t> მისამართების ბაზაზე</a:t>
            </a:r>
          </a:p>
          <a:p>
            <a:pPr>
              <a:lnSpc>
                <a:spcPct val="150000"/>
              </a:lnSpc>
            </a:pPr>
            <a:r>
              <a:rPr lang="ka-GE" b="1" dirty="0"/>
              <a:t>პროცესი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ka-GE" dirty="0"/>
              <a:t>ეს პროცესი იყენებს ჰოსტის 48 ბიტიან </a:t>
            </a:r>
            <a:r>
              <a:rPr lang="en-US" dirty="0"/>
              <a:t>Ethernet MAC </a:t>
            </a:r>
            <a:r>
              <a:rPr lang="ka-GE" dirty="0"/>
              <a:t>მისამართს და ჩასვამს დანარჩენ 16 ბიტს 48 ბიტიანი </a:t>
            </a:r>
            <a:r>
              <a:rPr lang="en-US" dirty="0"/>
              <a:t>MAC </a:t>
            </a:r>
            <a:r>
              <a:rPr lang="ka-GE" dirty="0"/>
              <a:t>მისამართის შუაში, რათა მიიღოს 64 ბიტიანი </a:t>
            </a:r>
            <a:r>
              <a:rPr lang="en-US" dirty="0"/>
              <a:t>Interface ID(</a:t>
            </a:r>
            <a:r>
              <a:rPr lang="ka-GE" dirty="0"/>
              <a:t>ჰოსტის იდენტიფიკატორი).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EUI</a:t>
            </a:r>
            <a:r>
              <a:rPr lang="en-US" b="1" dirty="0"/>
              <a:t>-64 </a:t>
            </a:r>
            <a:r>
              <a:rPr lang="ka-GE" b="1" dirty="0"/>
              <a:t>ინტერფეისის </a:t>
            </a:r>
            <a:r>
              <a:rPr lang="en-US" b="1" dirty="0"/>
              <a:t>ID </a:t>
            </a:r>
          </a:p>
          <a:p>
            <a:pPr>
              <a:lnSpc>
                <a:spcPct val="150000"/>
              </a:lnSpc>
            </a:pPr>
            <a:r>
              <a:rPr lang="en-US" dirty="0"/>
              <a:t>• </a:t>
            </a:r>
            <a:r>
              <a:rPr lang="en-US" dirty="0" err="1"/>
              <a:t>EUI</a:t>
            </a:r>
            <a:r>
              <a:rPr lang="en-US" dirty="0"/>
              <a:t>-64 </a:t>
            </a:r>
            <a:r>
              <a:rPr lang="ka-GE" dirty="0"/>
              <a:t>ინტერფეისის მისამართი წარმოჩენილია ორობით ფორმატში და შედგება 3 ნაწილისგან: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– 24-ბიტიანი </a:t>
            </a:r>
            <a:r>
              <a:rPr lang="en-US" dirty="0" err="1"/>
              <a:t>OUI</a:t>
            </a:r>
            <a:r>
              <a:rPr lang="en-US" dirty="0"/>
              <a:t>, </a:t>
            </a:r>
            <a:r>
              <a:rPr lang="ka-GE" dirty="0"/>
              <a:t>ჰოსტის </a:t>
            </a:r>
            <a:r>
              <a:rPr lang="en-US" dirty="0"/>
              <a:t>MAC-</a:t>
            </a:r>
            <a:r>
              <a:rPr lang="ka-GE" dirty="0"/>
              <a:t>მისამართიდან, იმ პირობით, რომ მე-7 ბიტი (უნივერსალური / ლოკალური (</a:t>
            </a:r>
            <a:r>
              <a:rPr lang="en-US" dirty="0"/>
              <a:t>U / L) </a:t>
            </a:r>
            <a:r>
              <a:rPr lang="ka-GE" dirty="0"/>
              <a:t>ბიტი) იცვლება საპირისპიროთი.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ეს ნიშნავს, რომ თუ მე-7 ბიტი 0-ია - მაშინ ის გახდება 1 და პირიქით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 – 16-ბიტიანი მნიშვნელობა </a:t>
            </a:r>
            <a:r>
              <a:rPr lang="en-US" dirty="0" err="1"/>
              <a:t>FFFE</a:t>
            </a:r>
            <a:r>
              <a:rPr lang="en-US" dirty="0"/>
              <a:t> (</a:t>
            </a:r>
            <a:r>
              <a:rPr lang="ka-GE" dirty="0"/>
              <a:t>თექვსმეტობით ფორმატში)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– 24-ბიტიანი ჰოსტის იდენტიფიკატორი კლიენტი კომპიუტერის </a:t>
            </a:r>
            <a:r>
              <a:rPr lang="en-US" dirty="0"/>
              <a:t>MAC </a:t>
            </a:r>
            <a:r>
              <a:rPr lang="ka-GE" dirty="0"/>
              <a:t>მისამართიდან</a:t>
            </a:r>
          </a:p>
        </p:txBody>
      </p:sp>
    </p:spTree>
    <p:extLst>
      <p:ext uri="{BB962C8B-B14F-4D97-AF65-F5344CB8AC3E}">
        <p14:creationId xmlns:p14="http://schemas.microsoft.com/office/powerpoint/2010/main" val="2718678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51F6F-F3F7-4E3B-948E-45F5CB5C2E8B}"/>
              </a:ext>
            </a:extLst>
          </p:cNvPr>
          <p:cNvSpPr/>
          <p:nvPr/>
        </p:nvSpPr>
        <p:spPr>
          <a:xfrm>
            <a:off x="502674" y="958645"/>
            <a:ext cx="11689326" cy="8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კლიენტმა მოწყობილობამ უნდა განსაზღვროს 64 ბიტიანი ინტერფეისის იდენტიფიკატორი ან </a:t>
            </a:r>
            <a:r>
              <a:rPr lang="en-US" dirty="0" err="1"/>
              <a:t>EUI</a:t>
            </a:r>
            <a:r>
              <a:rPr lang="en-US" dirty="0"/>
              <a:t>-64 </a:t>
            </a:r>
            <a:r>
              <a:rPr lang="ka-GE" dirty="0"/>
              <a:t>პროცესის ან 64 ბიტიანი რიცხვის შემთხვევივითი გენერირებით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CA997-2516-47AD-8B56-A6E7B66F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" y="2675965"/>
            <a:ext cx="8716297" cy="32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3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A83D1-7451-4EAC-905C-91943443A736}"/>
              </a:ext>
            </a:extLst>
          </p:cNvPr>
          <p:cNvSpPr/>
          <p:nvPr/>
        </p:nvSpPr>
        <p:spPr>
          <a:xfrm>
            <a:off x="452283" y="296012"/>
            <a:ext cx="10535265" cy="296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Ethernet MAC </a:t>
            </a:r>
            <a:r>
              <a:rPr lang="ka-GE" b="1" dirty="0"/>
              <a:t>მისამართი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ka-GE" dirty="0"/>
              <a:t>• </a:t>
            </a:r>
            <a:r>
              <a:rPr lang="en-US" dirty="0"/>
              <a:t>Ethernet MAC </a:t>
            </a:r>
            <a:r>
              <a:rPr lang="ka-GE" dirty="0"/>
              <a:t>მისამართი ჩვეულებრივ გამოისახება 16-ით ფორმატში და შედგება 2 ნაწილისგან: </a:t>
            </a:r>
            <a:endParaRPr lang="en-US" dirty="0"/>
          </a:p>
          <a:p>
            <a:pPr indent="442913">
              <a:lnSpc>
                <a:spcPct val="150000"/>
              </a:lnSpc>
            </a:pPr>
            <a:r>
              <a:rPr lang="ka-GE" dirty="0"/>
              <a:t>– </a:t>
            </a:r>
            <a:r>
              <a:rPr lang="en-US" dirty="0"/>
              <a:t>Organizationally Unique Identifier (</a:t>
            </a:r>
            <a:r>
              <a:rPr lang="en-US" dirty="0" err="1"/>
              <a:t>OUI</a:t>
            </a:r>
            <a:r>
              <a:rPr lang="en-US" dirty="0"/>
              <a:t>) – </a:t>
            </a:r>
            <a:r>
              <a:rPr lang="en-US" dirty="0" err="1"/>
              <a:t>OUI</a:t>
            </a:r>
            <a:r>
              <a:rPr lang="en-US" dirty="0"/>
              <a:t> </a:t>
            </a:r>
            <a:r>
              <a:rPr lang="ka-GE" dirty="0"/>
              <a:t>არის 24-ბიტიანი (6 თექვსმეტობითი სიმბოლო) მწარმოებლის კოდი, მინიჭებული </a:t>
            </a:r>
            <a:r>
              <a:rPr lang="en-US" dirty="0"/>
              <a:t>IEEE </a:t>
            </a:r>
            <a:r>
              <a:rPr lang="ka-GE" dirty="0"/>
              <a:t>სტანდარტიზაციის ორგანოს მიერ.</a:t>
            </a:r>
            <a:endParaRPr lang="en-US" dirty="0"/>
          </a:p>
          <a:p>
            <a:pPr indent="442913">
              <a:lnSpc>
                <a:spcPct val="150000"/>
              </a:lnSpc>
            </a:pPr>
            <a:r>
              <a:rPr lang="ka-GE" dirty="0"/>
              <a:t> – </a:t>
            </a:r>
            <a:r>
              <a:rPr lang="en-US" dirty="0"/>
              <a:t>Device Identifier – </a:t>
            </a:r>
            <a:r>
              <a:rPr lang="ka-GE" dirty="0"/>
              <a:t>მოწყობილობის იდენტიფიკატორი არის უნიკალური 24- ბიტიანი (6 თექვსმეტობითი სიმბოლო) მნიშვნელობა, რომელიც მიენიჭება უშუალოდ მწარმოებლის მიერ და </a:t>
            </a:r>
            <a:r>
              <a:rPr lang="en-US" dirty="0" err="1"/>
              <a:t>OUI</a:t>
            </a:r>
            <a:r>
              <a:rPr lang="en-US" dirty="0"/>
              <a:t>-</a:t>
            </a:r>
            <a:r>
              <a:rPr lang="ka-GE" dirty="0"/>
              <a:t>სთან ერთად ქმნის საერთო უნიკალურ მისამართს.</a:t>
            </a:r>
          </a:p>
        </p:txBody>
      </p:sp>
    </p:spTree>
    <p:extLst>
      <p:ext uri="{BB962C8B-B14F-4D97-AF65-F5344CB8AC3E}">
        <p14:creationId xmlns:p14="http://schemas.microsoft.com/office/powerpoint/2010/main" val="204128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97CA5-1022-4DD0-A4C6-F569E944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9" y="1162714"/>
            <a:ext cx="7300916" cy="5105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93D6FE-D9C3-4095-A0DA-2825D6C4A5B7}"/>
              </a:ext>
            </a:extLst>
          </p:cNvPr>
          <p:cNvSpPr/>
          <p:nvPr/>
        </p:nvSpPr>
        <p:spPr>
          <a:xfrm>
            <a:off x="840657" y="4129540"/>
            <a:ext cx="2846439" cy="6489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CBBC9-AA2C-4D35-8D07-B90947B03F9F}"/>
              </a:ext>
            </a:extLst>
          </p:cNvPr>
          <p:cNvSpPr/>
          <p:nvPr/>
        </p:nvSpPr>
        <p:spPr>
          <a:xfrm>
            <a:off x="4557250" y="4129544"/>
            <a:ext cx="2846439" cy="6489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74946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618B0A-36C2-42D2-B1DE-F2D81230F349}"/>
              </a:ext>
            </a:extLst>
          </p:cNvPr>
          <p:cNvSpPr/>
          <p:nvPr/>
        </p:nvSpPr>
        <p:spPr>
          <a:xfrm>
            <a:off x="614515" y="274145"/>
            <a:ext cx="10255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EUI</a:t>
            </a:r>
            <a:r>
              <a:rPr lang="en-US" b="1" dirty="0">
                <a:solidFill>
                  <a:srgbClr val="C00000"/>
                </a:solidFill>
              </a:rPr>
              <a:t>-64 </a:t>
            </a:r>
            <a:r>
              <a:rPr lang="ka-GE" b="1" dirty="0">
                <a:solidFill>
                  <a:srgbClr val="C00000"/>
                </a:solidFill>
              </a:rPr>
              <a:t>პროცესის ილუსტრირება </a:t>
            </a:r>
            <a:r>
              <a:rPr lang="en-US" b="1" dirty="0" err="1">
                <a:solidFill>
                  <a:srgbClr val="C00000"/>
                </a:solidFill>
              </a:rPr>
              <a:t>FC99:4775:CEE0</a:t>
            </a:r>
            <a:r>
              <a:rPr lang="en-US" b="1" dirty="0">
                <a:solidFill>
                  <a:srgbClr val="C00000"/>
                </a:solidFill>
              </a:rPr>
              <a:t> MAC </a:t>
            </a:r>
            <a:r>
              <a:rPr lang="ka-GE" b="1" dirty="0">
                <a:solidFill>
                  <a:srgbClr val="C00000"/>
                </a:solidFill>
              </a:rPr>
              <a:t>მისამართის მაგალითზე: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9C237-42C6-4171-A866-5FCED225DE55}"/>
              </a:ext>
            </a:extLst>
          </p:cNvPr>
          <p:cNvSpPr/>
          <p:nvPr/>
        </p:nvSpPr>
        <p:spPr>
          <a:xfrm>
            <a:off x="408037" y="749991"/>
            <a:ext cx="10668000" cy="254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a-GE" dirty="0"/>
              <a:t> ნაბიჯი 1: ხდება </a:t>
            </a:r>
            <a:r>
              <a:rPr lang="en-US" dirty="0"/>
              <a:t>MAC </a:t>
            </a:r>
            <a:r>
              <a:rPr lang="ka-GE" dirty="0"/>
              <a:t>მისამართის დაყოფა </a:t>
            </a:r>
            <a:r>
              <a:rPr lang="en-US" dirty="0" err="1"/>
              <a:t>OUI</a:t>
            </a:r>
            <a:r>
              <a:rPr lang="en-US" dirty="0"/>
              <a:t> </a:t>
            </a:r>
            <a:r>
              <a:rPr lang="ka-GE" dirty="0"/>
              <a:t>და მოწყობილობის იდენტიფიკატორ მისამართებად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a-GE" dirty="0"/>
              <a:t>ნაბიჯი 2: თექვსმეტობითი ფორმატის მნიშვნელობის </a:t>
            </a:r>
            <a:r>
              <a:rPr lang="en-US" dirty="0" err="1"/>
              <a:t>FFFE</a:t>
            </a:r>
            <a:r>
              <a:rPr lang="en-US" dirty="0"/>
              <a:t> </a:t>
            </a:r>
            <a:r>
              <a:rPr lang="ka-GE" dirty="0"/>
              <a:t>ჩასმა, ორობითში: 1111 1111 1111 1110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a-GE" dirty="0"/>
              <a:t>ნაბიჯი 3: პირველ ჰექსტეტში(ორობითში გარდაქმილი ფორმით) (უნივერსალური / ლოკალური (</a:t>
            </a:r>
            <a:r>
              <a:rPr lang="en-US" dirty="0"/>
              <a:t>U / L) </a:t>
            </a:r>
            <a:r>
              <a:rPr lang="ka-GE" dirty="0"/>
              <a:t>ბიტი) იცვლება საპირისპიროთი ანუ მე-7 ბიტი 0 იცვლება 1-ით. შედეგად მივიღებთ </a:t>
            </a:r>
            <a:r>
              <a:rPr lang="en-US" dirty="0" err="1"/>
              <a:t>EUI</a:t>
            </a:r>
            <a:r>
              <a:rPr lang="en-US" dirty="0"/>
              <a:t>-64 </a:t>
            </a:r>
            <a:r>
              <a:rPr lang="ka-GE" dirty="0"/>
              <a:t>პროცესით გენერირებულ ინტერფეისის </a:t>
            </a:r>
            <a:r>
              <a:rPr lang="en-US" dirty="0"/>
              <a:t>ID </a:t>
            </a:r>
            <a:r>
              <a:rPr lang="ka-GE" dirty="0"/>
              <a:t>მისამართს: </a:t>
            </a:r>
            <a:r>
              <a:rPr lang="en-US" dirty="0" err="1"/>
              <a:t>FE99:47FF:FE75:CEE0</a:t>
            </a:r>
            <a:r>
              <a:rPr lang="en-US" dirty="0"/>
              <a:t>. 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983374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C3582-6366-4468-8CEE-318A2271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40" y="126592"/>
            <a:ext cx="9125985" cy="63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6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FA6E5-393F-48EC-A2A0-4F86E9637FD4}"/>
              </a:ext>
            </a:extLst>
          </p:cNvPr>
          <p:cNvSpPr txBox="1"/>
          <p:nvPr/>
        </p:nvSpPr>
        <p:spPr>
          <a:xfrm>
            <a:off x="1126934" y="930252"/>
            <a:ext cx="2462981" cy="84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a-G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38DA6-0AAA-4C62-8A5B-CD5F103B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12" y="1756162"/>
            <a:ext cx="7885138" cy="4623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A830B6-9C9C-44B9-8795-691B0E6A2E8E}"/>
              </a:ext>
            </a:extLst>
          </p:cNvPr>
          <p:cNvSpPr/>
          <p:nvPr/>
        </p:nvSpPr>
        <p:spPr>
          <a:xfrm>
            <a:off x="1917290" y="4380271"/>
            <a:ext cx="7934633" cy="6999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32CB-08D4-4839-A662-52033FF2577D}"/>
              </a:ext>
            </a:extLst>
          </p:cNvPr>
          <p:cNvSpPr txBox="1"/>
          <p:nvPr/>
        </p:nvSpPr>
        <p:spPr>
          <a:xfrm>
            <a:off x="2975226" y="560920"/>
            <a:ext cx="562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IPv6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 ადგილი </a:t>
            </a:r>
            <a:r>
              <a:rPr lang="en-US" b="1" dirty="0" err="1">
                <a:solidFill>
                  <a:srgbClr val="C00000"/>
                </a:solidFill>
              </a:rPr>
              <a:t>Osi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მოდელის პროტოკოლების სტეკში</a:t>
            </a:r>
          </a:p>
        </p:txBody>
      </p:sp>
    </p:spTree>
    <p:extLst>
      <p:ext uri="{BB962C8B-B14F-4D97-AF65-F5344CB8AC3E}">
        <p14:creationId xmlns:p14="http://schemas.microsoft.com/office/powerpoint/2010/main" val="16913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EC32C-531C-4495-BB46-C2C4ECB05848}"/>
              </a:ext>
            </a:extLst>
          </p:cNvPr>
          <p:cNvSpPr/>
          <p:nvPr/>
        </p:nvSpPr>
        <p:spPr>
          <a:xfrm>
            <a:off x="157316" y="65161"/>
            <a:ext cx="11508658" cy="235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sz="2000" dirty="0">
                <a:solidFill>
                  <a:srgbClr val="000000"/>
                </a:solidFill>
              </a:rPr>
              <a:t>მისამართის 32 ბიტი თეორიულად 2</a:t>
            </a:r>
            <a:r>
              <a:rPr lang="ka-GE" sz="2000" baseline="50000" dirty="0">
                <a:solidFill>
                  <a:srgbClr val="000000"/>
                </a:solidFill>
              </a:rPr>
              <a:t>32</a:t>
            </a:r>
            <a:r>
              <a:rPr lang="ka-GE" sz="2000" dirty="0">
                <a:solidFill>
                  <a:srgbClr val="000000"/>
                </a:solidFill>
              </a:rPr>
              <a:t>, ანუ 4294967296 მისამართს იტევს ( 4.3 მილიარდამდე) - ბოლო წლებში მომრავლებული ქსელური მოწყობილობების წყალობით 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IP-</a:t>
            </a:r>
            <a:r>
              <a:rPr lang="ka-GE" sz="2000" dirty="0">
                <a:solidFill>
                  <a:srgbClr val="000000"/>
                </a:solidFill>
              </a:rPr>
              <a:t>მისამართების დეფიციტი მივიღეთ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− </a:t>
            </a: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128 </a:t>
            </a:r>
            <a:r>
              <a:rPr lang="ka-GE" sz="2000" dirty="0">
                <a:solidFill>
                  <a:srgbClr val="000000"/>
                </a:solidFill>
              </a:rPr>
              <a:t>ბიტ-ინფორმაციას შეიცავს და კოლოსალური რაოდენობის ქსელური მოწყობილობების დამისამართება შეუძლია ( 2</a:t>
            </a:r>
            <a:r>
              <a:rPr lang="ka-GE" sz="2000" baseline="46000" dirty="0">
                <a:solidFill>
                  <a:srgbClr val="000000"/>
                </a:solidFill>
              </a:rPr>
              <a:t>128</a:t>
            </a:r>
            <a:r>
              <a:rPr lang="ka-GE" sz="2000" dirty="0">
                <a:solidFill>
                  <a:srgbClr val="000000"/>
                </a:solidFill>
              </a:rPr>
              <a:t> რაც ოცდაცხრამეტნიშნა რიცხვია!)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4606D-AA08-47FD-9418-131C27C4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555593"/>
            <a:ext cx="10502020" cy="41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C46B9-C778-40FF-B6A6-16590695268C}"/>
              </a:ext>
            </a:extLst>
          </p:cNvPr>
          <p:cNvSpPr/>
          <p:nvPr/>
        </p:nvSpPr>
        <p:spPr>
          <a:xfrm>
            <a:off x="253180" y="743659"/>
            <a:ext cx="11685639" cy="2819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sz="2000" b="1" dirty="0">
                <a:solidFill>
                  <a:srgbClr val="C00000"/>
                </a:solidFill>
              </a:rPr>
              <a:t>ახლო მომავალში, ორივე - </a:t>
            </a:r>
            <a:r>
              <a:rPr lang="en-US" sz="2000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IPv4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sz="2000" b="1" dirty="0">
                <a:solidFill>
                  <a:srgbClr val="C00000"/>
                </a:solidFill>
              </a:rPr>
              <a:t>და </a:t>
            </a:r>
            <a:r>
              <a:rPr lang="en-US" sz="2000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sz="2000" b="1" dirty="0">
                <a:solidFill>
                  <a:srgbClr val="C00000"/>
                </a:solidFill>
              </a:rPr>
              <a:t>სტანდარტი იქნება თანაარსებობის პირობებში</a:t>
            </a:r>
            <a:r>
              <a:rPr lang="ka-GE" sz="20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a-GE" sz="2000" dirty="0">
                <a:solidFill>
                  <a:srgbClr val="000000"/>
                </a:solidFill>
              </a:rPr>
              <a:t>პრობლემა ისაა, რომ </a:t>
            </a: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sz="2000" dirty="0">
                <a:solidFill>
                  <a:srgbClr val="000000"/>
                </a:solidFill>
              </a:rPr>
              <a:t>ძველ მოწყობილობებთან არათავსებადია. თუ ერთ მშვენიერ დღეს, მთელი ინტერნეტი პროტოკოლის ახალ ვერსიაზე გადავა, ყველას ძველი ქსელური მოწყობილობის ახლით შეცვლა მოუწევს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IETF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sz="2000" dirty="0">
                <a:solidFill>
                  <a:srgbClr val="000000"/>
                </a:solidFill>
              </a:rPr>
              <a:t>ქმნის სხვადასხვა პროტოკოლებს, რათა დაეხმაროს ქსელის ადმინისტრატორებს მოახდინონ მათი ქსელების მიგრაცია </a:t>
            </a: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sz="2000" dirty="0">
                <a:solidFill>
                  <a:srgbClr val="000000"/>
                </a:solidFill>
              </a:rPr>
              <a:t>ში. </a:t>
            </a:r>
            <a:endParaRPr lang="ka-GE" sz="2000" dirty="0"/>
          </a:p>
        </p:txBody>
      </p:sp>
    </p:spTree>
    <p:extLst>
      <p:ext uri="{BB962C8B-B14F-4D97-AF65-F5344CB8AC3E}">
        <p14:creationId xmlns:p14="http://schemas.microsoft.com/office/powerpoint/2010/main" val="2656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176DD-92F8-498C-A816-45B2A76B9E98}"/>
              </a:ext>
            </a:extLst>
          </p:cNvPr>
          <p:cNvSpPr/>
          <p:nvPr/>
        </p:nvSpPr>
        <p:spPr>
          <a:xfrm>
            <a:off x="2818646" y="146485"/>
            <a:ext cx="5274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Ipv4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-</a:t>
            </a:r>
            <a:r>
              <a:rPr lang="ka-GE" sz="2000" b="1" dirty="0">
                <a:solidFill>
                  <a:srgbClr val="C00000"/>
                </a:solidFill>
              </a:rPr>
              <a:t>დან </a:t>
            </a:r>
            <a:r>
              <a:rPr lang="en-US" sz="2000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-</a:t>
            </a:r>
            <a:r>
              <a:rPr lang="ka-GE" sz="2000" b="1" dirty="0">
                <a:solidFill>
                  <a:srgbClr val="C00000"/>
                </a:solidFill>
              </a:rPr>
              <a:t>ზე გადასვლის კატეგორიები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F19D2-4472-4D0A-9657-31122303032B}"/>
              </a:ext>
            </a:extLst>
          </p:cNvPr>
          <p:cNvSpPr/>
          <p:nvPr/>
        </p:nvSpPr>
        <p:spPr>
          <a:xfrm>
            <a:off x="430161" y="758735"/>
            <a:ext cx="11331678" cy="4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Dual-Stack - </a:t>
            </a: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ნიშნავს</a:t>
            </a:r>
            <a:r>
              <a:rPr lang="ka-GE" dirty="0">
                <a:solidFill>
                  <a:srgbClr val="000000"/>
                </a:solidFill>
              </a:rPr>
              <a:t>  ორივე პროტოკოლის </a:t>
            </a:r>
            <a:r>
              <a:rPr lang="ka-GE" dirty="0" err="1">
                <a:solidFill>
                  <a:srgbClr val="000000"/>
                </a:solidFill>
              </a:rPr>
              <a:t>ერთდოულად</a:t>
            </a:r>
            <a:r>
              <a:rPr lang="ka-GE" dirty="0">
                <a:solidFill>
                  <a:srgbClr val="000000"/>
                </a:solidFill>
              </a:rPr>
              <a:t> გამოყენებას </a:t>
            </a:r>
            <a:endParaRPr lang="en-US" dirty="0">
              <a:solidFill>
                <a:srgbClr val="000000"/>
              </a:solidFill>
              <a:latin typeface="Sylfaen" panose="010A05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BF1F-DBE3-4E35-8E05-C2A475C7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1" y="1440043"/>
            <a:ext cx="4937819" cy="3242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96F16-6359-621E-3207-EC23135905F8}"/>
              </a:ext>
            </a:extLst>
          </p:cNvPr>
          <p:cNvSpPr txBox="1"/>
          <p:nvPr/>
        </p:nvSpPr>
        <p:spPr>
          <a:xfrm>
            <a:off x="4867128" y="1440042"/>
            <a:ext cx="67376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Dual-Stack</a:t>
            </a:r>
            <a:r>
              <a:rPr lang="en-US" dirty="0"/>
              <a:t> </a:t>
            </a:r>
            <a:r>
              <a:rPr lang="ka-GE" dirty="0"/>
              <a:t>ტექნოლოგია გულისხმობს, რომ მოწყობილობა (მაგ., სერვერი, </a:t>
            </a:r>
            <a:r>
              <a:rPr lang="ka-GE" dirty="0" err="1"/>
              <a:t>როუტერი</a:t>
            </a:r>
            <a:r>
              <a:rPr lang="ka-GE" dirty="0"/>
              <a:t>, კომპიუტერი) ერთდროულად </a:t>
            </a:r>
            <a:r>
              <a:rPr lang="ka-GE" b="1" dirty="0"/>
              <a:t>მხარს უჭერს </a:t>
            </a:r>
            <a:r>
              <a:rPr lang="en-US" b="1" dirty="0"/>
              <a:t>IPv4-</a:t>
            </a:r>
            <a:r>
              <a:rPr lang="ka-GE" b="1" dirty="0"/>
              <a:t>სა და </a:t>
            </a:r>
            <a:r>
              <a:rPr lang="en-US" b="1" dirty="0"/>
              <a:t>IPv6-</a:t>
            </a:r>
            <a:r>
              <a:rPr lang="ka-GE" b="1" dirty="0"/>
              <a:t>ს</a:t>
            </a:r>
            <a:r>
              <a:rPr lang="ka-GE" dirty="0"/>
              <a:t>.</a:t>
            </a:r>
          </a:p>
          <a:p>
            <a:pPr>
              <a:buNone/>
            </a:pPr>
            <a:r>
              <a:rPr lang="ka-GE" dirty="0"/>
              <a:t> </a:t>
            </a:r>
            <a:r>
              <a:rPr lang="ka-GE" b="1" dirty="0">
                <a:solidFill>
                  <a:srgbClr val="C00000"/>
                </a:solidFill>
              </a:rPr>
              <a:t>უპირატესობები</a:t>
            </a:r>
            <a:r>
              <a:rPr lang="ka-GE" b="1" dirty="0"/>
              <a:t>:</a:t>
            </a:r>
            <a:br>
              <a:rPr lang="ka-GE" dirty="0"/>
            </a:br>
            <a:r>
              <a:rPr lang="ka-GE" dirty="0"/>
              <a:t> უზრუნველყოფს მაქსიმალურ მოქნილობას – მომხმარებლები იყენებენ პროტოკოლს, რომელსაც უჭერს მხარს მათი ქსელი.</a:t>
            </a:r>
            <a:br>
              <a:rPr lang="ka-GE" dirty="0"/>
            </a:br>
            <a:r>
              <a:rPr lang="ka-GE" dirty="0"/>
              <a:t> შესაძლებელია ეტაპობრივი მიგრაცია </a:t>
            </a:r>
            <a:r>
              <a:rPr lang="en-US" dirty="0"/>
              <a:t>IPv4-</a:t>
            </a:r>
            <a:r>
              <a:rPr lang="ka-GE" dirty="0"/>
              <a:t>დან </a:t>
            </a:r>
            <a:r>
              <a:rPr lang="en-US" dirty="0"/>
              <a:t>IPv6-</a:t>
            </a:r>
            <a:r>
              <a:rPr lang="ka-GE" dirty="0"/>
              <a:t>ზე.</a:t>
            </a:r>
          </a:p>
          <a:p>
            <a:pPr>
              <a:buNone/>
            </a:pPr>
            <a:r>
              <a:rPr lang="ka-GE" dirty="0"/>
              <a:t> </a:t>
            </a:r>
            <a:r>
              <a:rPr lang="ka-GE" b="1" dirty="0">
                <a:solidFill>
                  <a:srgbClr val="C00000"/>
                </a:solidFill>
              </a:rPr>
              <a:t>შეზღუდვები</a:t>
            </a:r>
            <a:r>
              <a:rPr lang="ka-GE" b="1" dirty="0"/>
              <a:t>:</a:t>
            </a:r>
            <a:br>
              <a:rPr lang="ka-GE" dirty="0"/>
            </a:br>
            <a:r>
              <a:rPr lang="ka-GE" dirty="0"/>
              <a:t> სჭირდება </a:t>
            </a:r>
            <a:r>
              <a:rPr lang="ka-GE" b="1" dirty="0"/>
              <a:t>ორმაგი </a:t>
            </a:r>
            <a:r>
              <a:rPr lang="en-US" b="1" dirty="0"/>
              <a:t>IP </a:t>
            </a:r>
            <a:r>
              <a:rPr lang="ka-GE" b="1" dirty="0"/>
              <a:t>კონფიგურაცია</a:t>
            </a:r>
            <a:r>
              <a:rPr lang="ka-GE" dirty="0"/>
              <a:t>, რაც ზრდის რესურსების გამოყენებას.</a:t>
            </a:r>
            <a:br>
              <a:rPr lang="ka-GE" dirty="0"/>
            </a:br>
            <a:r>
              <a:rPr lang="ka-GE" dirty="0"/>
              <a:t> ვერ წყვეტს კომუნიკაციის პრობლემას </a:t>
            </a:r>
            <a:r>
              <a:rPr lang="ka-GE" b="1" dirty="0"/>
              <a:t>მხოლოდ </a:t>
            </a:r>
            <a:r>
              <a:rPr lang="en-US" b="1" dirty="0"/>
              <a:t>IPv6 </a:t>
            </a:r>
            <a:r>
              <a:rPr lang="ka-GE" b="1" dirty="0"/>
              <a:t>ან მხოლოდ </a:t>
            </a:r>
            <a:r>
              <a:rPr lang="en-US" b="1" dirty="0"/>
              <a:t>IPv4 </a:t>
            </a:r>
            <a:r>
              <a:rPr lang="ka-GE" b="1" dirty="0"/>
              <a:t>ქსელებთან</a:t>
            </a:r>
            <a:r>
              <a:rPr lang="ka-GE" dirty="0"/>
              <a:t>.</a:t>
            </a:r>
          </a:p>
          <a:p>
            <a:r>
              <a:rPr lang="ka-GE" b="1" dirty="0">
                <a:solidFill>
                  <a:srgbClr val="C00000"/>
                </a:solidFill>
              </a:rPr>
              <a:t>გამოყენება</a:t>
            </a:r>
            <a:br>
              <a:rPr lang="ka-GE" dirty="0"/>
            </a:br>
            <a:r>
              <a:rPr lang="ka-GE" dirty="0"/>
              <a:t> ინტერნეტ-პროვაიდერები (</a:t>
            </a:r>
            <a:r>
              <a:rPr lang="en-US" dirty="0"/>
              <a:t>ISP) </a:t>
            </a:r>
            <a:r>
              <a:rPr lang="ka-GE" dirty="0"/>
              <a:t>ხშირად იყენებენ </a:t>
            </a:r>
            <a:r>
              <a:rPr lang="en-US" dirty="0"/>
              <a:t>Dual-Stack </a:t>
            </a:r>
            <a:r>
              <a:rPr lang="ka-GE" dirty="0"/>
              <a:t>ტექნოლოგიას, რათა ერთდროულად უზრუნველყონ </a:t>
            </a:r>
            <a:r>
              <a:rPr lang="en-US" dirty="0"/>
              <a:t>IPv4 </a:t>
            </a:r>
            <a:r>
              <a:rPr lang="ka-GE" dirty="0"/>
              <a:t>და </a:t>
            </a:r>
            <a:r>
              <a:rPr lang="en-US" dirty="0"/>
              <a:t>IPv6 </a:t>
            </a:r>
            <a:r>
              <a:rPr lang="ka-GE" dirty="0"/>
              <a:t>ქსელებზე წვდომა.</a:t>
            </a:r>
          </a:p>
        </p:txBody>
      </p:sp>
    </p:spTree>
    <p:extLst>
      <p:ext uri="{BB962C8B-B14F-4D97-AF65-F5344CB8AC3E}">
        <p14:creationId xmlns:p14="http://schemas.microsoft.com/office/powerpoint/2010/main" val="152369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0C5B30-DA7D-464D-9249-6CA6802648A4}"/>
              </a:ext>
            </a:extLst>
          </p:cNvPr>
          <p:cNvSpPr/>
          <p:nvPr/>
        </p:nvSpPr>
        <p:spPr>
          <a:xfrm>
            <a:off x="260555" y="179250"/>
            <a:ext cx="11361174" cy="97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Sylfaen" panose="010A0502050306030303" pitchFamily="18" charset="0"/>
              </a:rPr>
              <a:t>Tunnelling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endParaRPr lang="ka-GE" sz="200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Tunnelling </a:t>
            </a:r>
            <a:r>
              <a:rPr lang="ka-GE" sz="2000" dirty="0">
                <a:solidFill>
                  <a:srgbClr val="000000"/>
                </a:solidFill>
              </a:rPr>
              <a:t>მეთოდის დროს ხდება - </a:t>
            </a: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sz="2000" dirty="0">
                <a:solidFill>
                  <a:srgbClr val="000000"/>
                </a:solidFill>
              </a:rPr>
              <a:t>პაკეტის შიგნით </a:t>
            </a:r>
            <a:r>
              <a:rPr lang="en-US" sz="2000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sz="200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sz="2000" dirty="0">
                <a:solidFill>
                  <a:srgbClr val="000000"/>
                </a:solidFill>
              </a:rPr>
              <a:t>პაკეტის ინკაპსულირება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13762-BF36-41E7-9EFE-241A075D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334"/>
            <a:ext cx="5317965" cy="2880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EC24E-E5C2-ED88-D68E-5B0D5476E883}"/>
              </a:ext>
            </a:extLst>
          </p:cNvPr>
          <p:cNvSpPr txBox="1"/>
          <p:nvPr/>
        </p:nvSpPr>
        <p:spPr>
          <a:xfrm>
            <a:off x="4715189" y="1583015"/>
            <a:ext cx="70313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Tunneling </a:t>
            </a:r>
            <a:r>
              <a:rPr lang="ka-GE" dirty="0"/>
              <a:t>ტექნოლოგია </a:t>
            </a:r>
            <a:r>
              <a:rPr lang="en-US" b="1" dirty="0"/>
              <a:t>IPv6 </a:t>
            </a:r>
            <a:r>
              <a:rPr lang="ka-GE" b="1" dirty="0"/>
              <a:t>პაკეტების </a:t>
            </a:r>
            <a:r>
              <a:rPr lang="ka-GE" b="1" dirty="0" err="1"/>
              <a:t>ინკაფსულაციას</a:t>
            </a:r>
            <a:r>
              <a:rPr lang="ka-GE" b="1" dirty="0"/>
              <a:t> (ჩასმას) </a:t>
            </a:r>
            <a:r>
              <a:rPr lang="en-US" b="1" dirty="0"/>
              <a:t>IPv4 </a:t>
            </a:r>
            <a:r>
              <a:rPr lang="ka-GE" b="1" dirty="0"/>
              <a:t>პაკეტებში</a:t>
            </a:r>
            <a:r>
              <a:rPr lang="ka-GE" dirty="0"/>
              <a:t> ან პირიქით, რათა ისინი იმოძრაონ შეუთავსებელ ქსელებში.</a:t>
            </a:r>
          </a:p>
          <a:p>
            <a:pPr>
              <a:buNone/>
            </a:pPr>
            <a:r>
              <a:rPr lang="ka-GE" dirty="0"/>
              <a:t>არ მოითხოვს </a:t>
            </a:r>
            <a:r>
              <a:rPr lang="en-US" dirty="0"/>
              <a:t>IPv6-</a:t>
            </a:r>
            <a:r>
              <a:rPr lang="ka-GE" dirty="0"/>
              <a:t>ით ქსელის არსებობას.</a:t>
            </a:r>
            <a:br>
              <a:rPr lang="ka-GE" dirty="0"/>
            </a:br>
            <a:r>
              <a:rPr lang="ka-GE" dirty="0"/>
              <a:t>უზრუნველყოფს </a:t>
            </a:r>
            <a:r>
              <a:rPr lang="en-US" dirty="0"/>
              <a:t>IPv6 </a:t>
            </a:r>
            <a:r>
              <a:rPr lang="ka-GE" dirty="0"/>
              <a:t>და </a:t>
            </a:r>
            <a:r>
              <a:rPr lang="en-US" dirty="0"/>
              <a:t>IPv4 </a:t>
            </a:r>
            <a:r>
              <a:rPr lang="ka-GE" dirty="0"/>
              <a:t>ქსელებს შორის კომუნიკაციას.</a:t>
            </a:r>
          </a:p>
          <a:p>
            <a:pPr>
              <a:buNone/>
            </a:pPr>
            <a:r>
              <a:rPr lang="ka-GE" dirty="0"/>
              <a:t> </a:t>
            </a:r>
            <a:r>
              <a:rPr lang="ka-GE" b="1" dirty="0"/>
              <a:t>შეზღუდვები:</a:t>
            </a:r>
            <a:br>
              <a:rPr lang="ka-GE" dirty="0"/>
            </a:br>
            <a:r>
              <a:rPr lang="ka-GE" dirty="0"/>
              <a:t> </a:t>
            </a:r>
            <a:r>
              <a:rPr lang="en-US" dirty="0"/>
              <a:t>Latency (</a:t>
            </a:r>
            <a:r>
              <a:rPr lang="ka-GE" dirty="0"/>
              <a:t>დაყოვნება) იზრდება, რადგან პაკეტები უნდა გაიარონ </a:t>
            </a:r>
            <a:r>
              <a:rPr lang="ka-GE" dirty="0" err="1"/>
              <a:t>ინკაფსულაციის</a:t>
            </a:r>
            <a:r>
              <a:rPr lang="ka-GE" dirty="0"/>
              <a:t>/</a:t>
            </a:r>
            <a:r>
              <a:rPr lang="ka-GE" dirty="0" err="1"/>
              <a:t>დეკაფსულაციის</a:t>
            </a:r>
            <a:r>
              <a:rPr lang="ka-GE" dirty="0"/>
              <a:t> პროცესი.</a:t>
            </a:r>
            <a:br>
              <a:rPr lang="ka-GE" dirty="0"/>
            </a:br>
            <a:r>
              <a:rPr lang="ka-GE" dirty="0"/>
              <a:t> ზოგიერთი </a:t>
            </a:r>
            <a:r>
              <a:rPr lang="en-US" dirty="0"/>
              <a:t>NAT </a:t>
            </a:r>
            <a:r>
              <a:rPr lang="ka-GE" dirty="0"/>
              <a:t>მოწყობილობა არ უჭერს მხარს </a:t>
            </a:r>
            <a:r>
              <a:rPr lang="en-US" dirty="0"/>
              <a:t>tunneling </a:t>
            </a:r>
            <a:r>
              <a:rPr lang="ka-GE" dirty="0"/>
              <a:t>ტექნოლოგიებს.</a:t>
            </a:r>
          </a:p>
          <a:p>
            <a:r>
              <a:rPr lang="ka-GE" dirty="0"/>
              <a:t> </a:t>
            </a:r>
            <a:r>
              <a:rPr lang="ka-GE" b="1" dirty="0"/>
              <a:t>გამოყენების შემთხვევა:</a:t>
            </a:r>
            <a:br>
              <a:rPr lang="ka-GE" dirty="0"/>
            </a:br>
            <a:r>
              <a:rPr lang="ka-GE" dirty="0"/>
              <a:t> </a:t>
            </a:r>
            <a:r>
              <a:rPr lang="en-US" b="1" dirty="0"/>
              <a:t>ISP-</a:t>
            </a:r>
            <a:r>
              <a:rPr lang="ka-GE" b="1" dirty="0"/>
              <a:t>ები და საწარმოები</a:t>
            </a:r>
            <a:r>
              <a:rPr lang="ka-GE" dirty="0"/>
              <a:t> იყენებენ, რათა შეინარჩუნონ კავშირი </a:t>
            </a:r>
            <a:r>
              <a:rPr lang="en-US" dirty="0"/>
              <a:t>IPv6-</a:t>
            </a:r>
            <a:r>
              <a:rPr lang="ka-GE" dirty="0"/>
              <a:t>სა და </a:t>
            </a:r>
            <a:r>
              <a:rPr lang="en-US" dirty="0"/>
              <a:t>IPv4-</a:t>
            </a:r>
            <a:r>
              <a:rPr lang="ka-GE" dirty="0"/>
              <a:t>ს შორის, სანამ ყველა მოწყობილობა სრულად არ გადაეწყობა </a:t>
            </a:r>
            <a:r>
              <a:rPr lang="en-US" dirty="0"/>
              <a:t>IPv6-</a:t>
            </a:r>
            <a:r>
              <a:rPr lang="ka-GE" dirty="0"/>
              <a:t>ზე</a:t>
            </a:r>
          </a:p>
        </p:txBody>
      </p:sp>
    </p:spTree>
    <p:extLst>
      <p:ext uri="{BB962C8B-B14F-4D97-AF65-F5344CB8AC3E}">
        <p14:creationId xmlns:p14="http://schemas.microsoft.com/office/powerpoint/2010/main" val="36505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1893</Words>
  <Application>Microsoft Office PowerPoint</Application>
  <PresentationFormat>Widescreen</PresentationFormat>
  <Paragraphs>173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Unicode MS</vt:lpstr>
      <vt:lpstr>Calibri</vt:lpstr>
      <vt:lpstr>Calibri Light</vt:lpstr>
      <vt:lpstr>Sylfaen</vt:lpstr>
      <vt:lpstr>Wingdings</vt:lpstr>
      <vt:lpstr>Office Theme</vt:lpstr>
      <vt:lpstr>Office 2013 - 2022 Theme</vt:lpstr>
      <vt:lpstr> IPv6 დამისამართება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დამისამართება</dc:title>
  <dc:creator>Mzia Kiknadze</dc:creator>
  <cp:lastModifiedBy>m.kiknadze@gtu.ge</cp:lastModifiedBy>
  <cp:revision>51</cp:revision>
  <dcterms:created xsi:type="dcterms:W3CDTF">2023-04-16T15:50:50Z</dcterms:created>
  <dcterms:modified xsi:type="dcterms:W3CDTF">2025-03-31T03:27:40Z</dcterms:modified>
</cp:coreProperties>
</file>