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5" r:id="rId3"/>
    <p:sldId id="267" r:id="rId4"/>
    <p:sldId id="299" r:id="rId5"/>
    <p:sldId id="268" r:id="rId6"/>
    <p:sldId id="269" r:id="rId7"/>
    <p:sldId id="300" r:id="rId8"/>
    <p:sldId id="302" r:id="rId9"/>
    <p:sldId id="282" r:id="rId10"/>
    <p:sldId id="270" r:id="rId11"/>
    <p:sldId id="272" r:id="rId12"/>
    <p:sldId id="301" r:id="rId13"/>
    <p:sldId id="271" r:id="rId14"/>
    <p:sldId id="307" r:id="rId15"/>
    <p:sldId id="303" r:id="rId16"/>
    <p:sldId id="273" r:id="rId17"/>
    <p:sldId id="295" r:id="rId18"/>
    <p:sldId id="285" r:id="rId19"/>
    <p:sldId id="304" r:id="rId20"/>
    <p:sldId id="305" r:id="rId21"/>
    <p:sldId id="286" r:id="rId22"/>
    <p:sldId id="288" r:id="rId23"/>
    <p:sldId id="289" r:id="rId24"/>
    <p:sldId id="290" r:id="rId25"/>
    <p:sldId id="287" r:id="rId26"/>
    <p:sldId id="291" r:id="rId27"/>
  </p:sldIdLst>
  <p:sldSz cx="12192000" cy="6858000"/>
  <p:notesSz cx="6858000" cy="9144000"/>
  <p:defaultTextStyle>
    <a:defPPr>
      <a:defRPr lang="ka-G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8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a-G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49FC3-8973-4297-9130-B6B1D01056E8}" type="datetimeFigureOut">
              <a:rPr lang="ka-GE" smtClean="0"/>
              <a:t>09.04.2025</a:t>
            </a:fld>
            <a:endParaRPr lang="ka-G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a-G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CADC2-1E59-42A7-96AF-126E934ECE91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70726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a-G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CADC2-1E59-42A7-96AF-126E934ECE91}" type="slidenum">
              <a:rPr lang="ka-GE" smtClean="0"/>
              <a:t>18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27084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88FA-E08D-4487-8019-12F2CB2B5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99CC0-5B8B-407A-9EA5-6AEB78EC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C2C7B-EEFC-4654-89D2-84AC2A45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09.04.2025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49FAC-B03A-4BE2-B4ED-1E6F5E28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F9571-3C71-426B-9EDA-63ED8263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21868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6870-FAB4-46DD-B8F6-611DBEF6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92FDF-5FE3-41FD-89F5-CB886B65F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DBF4A-C4F6-4F4E-BCF8-8C03A02C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09.04.2025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64BB2-211D-493C-AF3F-64C293E9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0533-F1E9-431C-A584-1BB9F90B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29107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64860-FA55-4227-AC10-23D1C6A30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A220A-9D65-46EA-941B-88B2F9CFF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31535-FBF7-4D7E-8E6F-7B03E923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09.04.2025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E9E8-8F3E-43E0-9339-B79906C4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5DB5-080D-4B68-A75B-6307D61F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3224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AA8A-965F-44B6-B575-0623D2FC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5806-9A03-42B2-A21C-EC8B4B9F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9F61F-24C7-40BC-8ECB-C87D0375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09.04.2025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59F70-25C1-4686-BEE0-DC151DA9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23D78-3307-4AE5-A0BE-37D7C1F5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17750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AF77-B164-45D2-A1F3-6962407B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19868-644B-402C-A34E-C17D2B3F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C313-23F7-4494-A92A-D5219BE7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09.04.2025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3BF2-D76C-4408-8561-F92A4256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14765-622B-4FA3-B389-D3C50589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21245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86C9-49BF-4318-9295-29FE9FCA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E3C2-B0C7-4408-ADAA-0F5DFB484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B1FCA-73AB-4549-9B92-DEA481AA8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0FAC8-6754-4604-9C48-E2BAC962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09.04.2025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CC499-1B3B-4CA3-80A5-49CD05CD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89A15-8C47-46A1-B539-6EAABB43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63895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FF4A-7B94-4171-ADF6-DD4722F8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A57BF-B022-4600-8D8F-242749BB7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0C539-A87B-4886-B5F6-04A5C451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4AAC0-421F-42EC-8BE7-603B5F2F9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89912-4526-4A34-94CB-1982C5523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D4221-2E61-42D7-956B-8A674B29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09.04.2025</a:t>
            </a:fld>
            <a:endParaRPr lang="ka-G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35F02-9E5E-46D9-9C1B-ECF9A98D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0590D-7C4F-4527-8BE2-AE07CA2F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00683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FC2F-C049-40ED-8EB0-FE1DCF03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6616C-17EF-487C-B4F6-3EB8EEB1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09.04.2025</a:t>
            </a:fld>
            <a:endParaRPr lang="ka-G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35D9A-1112-45CE-84D3-CE52E823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47F41-25D9-4714-BE1E-7A47C18B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94341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ECED5-65A4-40E6-ABD4-5628A92E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09.04.2025</a:t>
            </a:fld>
            <a:endParaRPr lang="ka-G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03B1C-35B1-460A-A610-E062989E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56C42-D2EC-4D7F-B5BC-341DE081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82457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C2E3-2B83-4D25-B856-6398B91A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45D32-0060-4703-B538-9E5C9408C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05727-8793-4641-BECB-3E3FE41F5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C87F0-16ED-4E18-AB6B-3C737F4D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09.04.2025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2261F-AACE-4A27-8B31-B99AE21C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70394-FA16-43B1-8D5F-62058B9D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43268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57AA-DADA-4065-8826-58709912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DF3B9-BB5B-4515-A5DC-96445AC01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a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850AC-35AB-4DAB-861F-D41568752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1B85E-ABBA-4B76-91DA-1E804239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58D8-3524-47C8-8298-4FEAD3A7005C}" type="datetimeFigureOut">
              <a:rPr lang="ka-GE" smtClean="0"/>
              <a:t>09.04.2025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CEAAD-E126-4C89-9176-EC8A3BB6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71051-FAA3-4230-B252-A59D00E0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06489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228C4-59E9-4F68-B897-69434EBB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DFC6-DEE1-4C35-B445-75C4B084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DA555-760F-4029-BDBC-EE52E04F2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58D8-3524-47C8-8298-4FEAD3A7005C}" type="datetimeFigureOut">
              <a:rPr lang="ka-GE" smtClean="0"/>
              <a:t>09.04.2025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823A-8559-4552-80B2-F83541E81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F733-ED52-48A4-85AE-B49E058B6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800F-3174-4EA4-9722-02BE0285D5D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56198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a-G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CDFC-54BB-41B2-9253-D03114FAC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364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ka-GE" dirty="0"/>
            </a:br>
            <a:r>
              <a:rPr lang="en-US" sz="3100" b="1" dirty="0" err="1">
                <a:solidFill>
                  <a:srgbClr val="C00000"/>
                </a:solidFill>
              </a:rPr>
              <a:t>IPv6</a:t>
            </a:r>
            <a:r>
              <a:rPr lang="en-US" sz="3100" b="1" dirty="0">
                <a:solidFill>
                  <a:srgbClr val="C00000"/>
                </a:solidFill>
              </a:rPr>
              <a:t> </a:t>
            </a:r>
            <a:r>
              <a:rPr lang="ka-GE" sz="3100" b="1" dirty="0">
                <a:solidFill>
                  <a:srgbClr val="C00000"/>
                </a:solidFill>
              </a:rPr>
              <a:t>დამისამართება </a:t>
            </a:r>
            <a:br>
              <a:rPr lang="ka-GE" sz="3100" b="1" dirty="0">
                <a:solidFill>
                  <a:srgbClr val="C00000"/>
                </a:solidFill>
              </a:rPr>
            </a:br>
            <a:r>
              <a:rPr lang="en-US" sz="3100" b="1" i="0" u="none" strike="noStrike" baseline="0" dirty="0">
                <a:solidFill>
                  <a:srgbClr val="C00000"/>
                </a:solidFill>
                <a:latin typeface="Sylfaen" panose="010A0502050306030303" pitchFamily="18" charset="0"/>
              </a:rPr>
              <a:t>IPv6 </a:t>
            </a:r>
            <a:r>
              <a:rPr lang="ka-GE" sz="3100" b="1" dirty="0">
                <a:solidFill>
                  <a:srgbClr val="C00000"/>
                </a:solidFill>
              </a:rPr>
              <a:t>მისამართების ტიპები </a:t>
            </a:r>
            <a:br>
              <a:rPr lang="ka-GE" b="1" dirty="0">
                <a:solidFill>
                  <a:srgbClr val="C00000"/>
                </a:solidFill>
              </a:rPr>
            </a:br>
            <a:br>
              <a:rPr lang="ka-GE" dirty="0"/>
            </a:b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87426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04B773-393D-46AE-BB2C-823EC86D4226}"/>
              </a:ext>
            </a:extLst>
          </p:cNvPr>
          <p:cNvSpPr/>
          <p:nvPr/>
        </p:nvSpPr>
        <p:spPr>
          <a:xfrm>
            <a:off x="290051" y="227393"/>
            <a:ext cx="11597149" cy="25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– </a:t>
            </a:r>
            <a:r>
              <a:rPr lang="ka-GE" b="1" dirty="0">
                <a:solidFill>
                  <a:srgbClr val="C00000"/>
                </a:solidFill>
              </a:rPr>
              <a:t>გამოიყენება</a:t>
            </a:r>
            <a:r>
              <a:rPr lang="ka-GE" dirty="0">
                <a:solidFill>
                  <a:srgbClr val="000000"/>
                </a:solidFill>
              </a:rPr>
              <a:t>: </a:t>
            </a:r>
          </a:p>
          <a:p>
            <a:pPr indent="530225"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• როგორც წყაროს მისამართი მარშრუტიზატორების აღმოსაჩენად(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RS </a:t>
            </a:r>
            <a:r>
              <a:rPr lang="ka-GE" dirty="0">
                <a:solidFill>
                  <a:srgbClr val="000000"/>
                </a:solidFill>
              </a:rPr>
              <a:t>და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RA </a:t>
            </a:r>
            <a:r>
              <a:rPr lang="ka-GE" dirty="0">
                <a:solidFill>
                  <a:srgbClr val="000000"/>
                </a:solidFill>
              </a:rPr>
              <a:t>შეტყობინებები) </a:t>
            </a:r>
          </a:p>
          <a:p>
            <a:pPr indent="530225"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• იმავე ქსელში ჩართული კვანძების აღმოსაჩენად </a:t>
            </a:r>
          </a:p>
          <a:p>
            <a:pPr indent="530225"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• როგორც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next-hop </a:t>
            </a:r>
            <a:r>
              <a:rPr lang="ka-GE" dirty="0">
                <a:solidFill>
                  <a:srgbClr val="000000"/>
                </a:solidFill>
              </a:rPr>
              <a:t>მისამართი </a:t>
            </a:r>
          </a:p>
          <a:p>
            <a:pPr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–მოცემული მისამართების დიაპაზონია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FE80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::/10 </a:t>
            </a:r>
            <a:r>
              <a:rPr lang="ka-GE" dirty="0">
                <a:solidFill>
                  <a:srgbClr val="000000"/>
                </a:solidFill>
              </a:rPr>
              <a:t>ანუ პირველი 10 ბიტია - 1111 1110 1000 0000 (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FE80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) -</a:t>
            </a:r>
            <a:r>
              <a:rPr lang="ka-GE" dirty="0">
                <a:solidFill>
                  <a:srgbClr val="000000"/>
                </a:solidFill>
              </a:rPr>
              <a:t>დან 1111 1110 1011 1111(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FEBF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)-</a:t>
            </a:r>
            <a:r>
              <a:rPr lang="ka-GE" dirty="0">
                <a:solidFill>
                  <a:srgbClr val="000000"/>
                </a:solidFill>
              </a:rPr>
              <a:t>მდე.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881EB-D717-4722-AD04-DD7DA6ADB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3"/>
          <a:stretch/>
        </p:blipFill>
        <p:spPr>
          <a:xfrm>
            <a:off x="4077840" y="2390593"/>
            <a:ext cx="6983450" cy="4349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3FBE30-E1BE-4522-9664-21882F34C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1" y="3626685"/>
            <a:ext cx="3972479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0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9582CD-7B33-4C82-A586-8043D99AA584}"/>
              </a:ext>
            </a:extLst>
          </p:cNvPr>
          <p:cNvSpPr/>
          <p:nvPr/>
        </p:nvSpPr>
        <p:spPr>
          <a:xfrm>
            <a:off x="-80628" y="224942"/>
            <a:ext cx="77654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a-GE" sz="2400" b="1" dirty="0">
                <a:solidFill>
                  <a:srgbClr val="C00000"/>
                </a:solidFill>
                <a:latin typeface="Sylfaen" panose="010A0502050306030303" pitchFamily="18" charset="0"/>
              </a:rPr>
              <a:t>3 </a:t>
            </a:r>
            <a:r>
              <a:rPr lang="en-US" sz="2400" b="1" dirty="0">
                <a:solidFill>
                  <a:srgbClr val="C00000"/>
                </a:solidFill>
                <a:latin typeface="Sylfaen" panose="010A0502050306030303" pitchFamily="18" charset="0"/>
              </a:rPr>
              <a:t>Unique local </a:t>
            </a:r>
            <a:r>
              <a:rPr lang="en-US" sz="2400" b="1" dirty="0">
                <a:solidFill>
                  <a:srgbClr val="C00000"/>
                </a:solidFill>
              </a:rPr>
              <a:t>address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ka-GE" sz="2400" b="1" dirty="0">
                <a:solidFill>
                  <a:srgbClr val="C00000"/>
                </a:solidFill>
              </a:rPr>
              <a:t>უნიკალური ლოკალური მისამართი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AAD20-7573-4267-B56E-00239529E08F}"/>
              </a:ext>
            </a:extLst>
          </p:cNvPr>
          <p:cNvSpPr/>
          <p:nvPr/>
        </p:nvSpPr>
        <p:spPr>
          <a:xfrm>
            <a:off x="1" y="1864742"/>
            <a:ext cx="7684850" cy="21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Unique local addresses(</a:t>
            </a:r>
            <a:r>
              <a:rPr lang="ka-GE" dirty="0">
                <a:solidFill>
                  <a:srgbClr val="000000"/>
                </a:solidFill>
              </a:rPr>
              <a:t>უნიკალური ლოკალური მისამართი) გამოიყენება ლოკალური დამისამართებისათვის</a:t>
            </a:r>
          </a:p>
          <a:p>
            <a:pPr indent="442913"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 – ეს მისამართები არ ექვემდებარება მარშუტიზაციას გლობალურ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-</a:t>
            </a:r>
            <a:r>
              <a:rPr lang="ka-GE" dirty="0">
                <a:solidFill>
                  <a:srgbClr val="000000"/>
                </a:solidFill>
              </a:rPr>
              <a:t>ში. </a:t>
            </a:r>
          </a:p>
          <a:p>
            <a:pPr>
              <a:lnSpc>
                <a:spcPct val="150000"/>
              </a:lnSpc>
            </a:pPr>
            <a:endParaRPr lang="ka-GE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41313-3C97-4DF1-88D5-F0C4D3200EE4}"/>
              </a:ext>
            </a:extLst>
          </p:cNvPr>
          <p:cNvSpPr/>
          <p:nvPr/>
        </p:nvSpPr>
        <p:spPr>
          <a:xfrm>
            <a:off x="1" y="3429000"/>
            <a:ext cx="7684850" cy="1715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–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Unique local addresses (</a:t>
            </a:r>
            <a:r>
              <a:rPr lang="ka-GE" dirty="0">
                <a:solidFill>
                  <a:srgbClr val="000000"/>
                </a:solidFill>
              </a:rPr>
              <a:t>უნიკალური ლოკალური მისამართი) დიაპაზონია </a:t>
            </a:r>
            <a:r>
              <a:rPr lang="en-US" dirty="0" err="1">
                <a:solidFill>
                  <a:srgbClr val="FF0000"/>
                </a:solidFill>
                <a:latin typeface="Sylfaen" panose="010A0502050306030303" pitchFamily="18" charset="0"/>
              </a:rPr>
              <a:t>FC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00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::/7 - </a:t>
            </a:r>
            <a:r>
              <a:rPr lang="en-US" dirty="0" err="1">
                <a:solidFill>
                  <a:srgbClr val="FF0000"/>
                </a:solidFill>
                <a:latin typeface="Sylfaen" panose="010A0502050306030303" pitchFamily="18" charset="0"/>
              </a:rPr>
              <a:t>FD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FF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::/7 </a:t>
            </a:r>
            <a:endParaRPr lang="ka-GE" dirty="0">
              <a:solidFill>
                <a:srgbClr val="000000"/>
              </a:solidFill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• </a:t>
            </a:r>
            <a:r>
              <a:rPr lang="ka-GE" dirty="0">
                <a:solidFill>
                  <a:srgbClr val="000000"/>
                </a:solidFill>
              </a:rPr>
              <a:t>ამ მისამართების გამოყენების აქტუალობაა შიდა მოწყობილობის დამალვა(დაცვა) ინტერნეტის ქსელიდან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134DF-A4B6-42F1-A3D1-A7C842070C3E}"/>
              </a:ext>
            </a:extLst>
          </p:cNvPr>
          <p:cNvSpPr txBox="1"/>
          <p:nvPr/>
        </p:nvSpPr>
        <p:spPr>
          <a:xfrm>
            <a:off x="251061" y="733180"/>
            <a:ext cx="7287875" cy="1299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a-GE" b="1" dirty="0"/>
              <a:t>არ მარშუტიზირდება ინტერნეტში (გამოიყენება ერთი ორგანიზაციის სიგნით</a:t>
            </a:r>
          </a:p>
          <a:p>
            <a:pPr>
              <a:lnSpc>
                <a:spcPct val="150000"/>
              </a:lnSpc>
            </a:pPr>
            <a:r>
              <a:rPr lang="ka-GE" b="1" dirty="0"/>
              <a:t>ამიტომ არ არის აუცილებლობა მიმართოს </a:t>
            </a:r>
            <a:r>
              <a:rPr lang="en-US" b="1" dirty="0" err="1"/>
              <a:t>IANA</a:t>
            </a:r>
            <a:r>
              <a:rPr lang="ka-GE" b="1" dirty="0"/>
              <a:t>-ს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450D0-8F50-468F-9544-27CF55078841}"/>
              </a:ext>
            </a:extLst>
          </p:cNvPr>
          <p:cNvSpPr txBox="1"/>
          <p:nvPr/>
        </p:nvSpPr>
        <p:spPr>
          <a:xfrm>
            <a:off x="161323" y="5450731"/>
            <a:ext cx="338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Unique local </a:t>
            </a:r>
            <a:r>
              <a:rPr lang="en-US" b="1" dirty="0">
                <a:solidFill>
                  <a:srgbClr val="C00000"/>
                </a:solidFill>
              </a:rPr>
              <a:t>address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ka-GE" dirty="0"/>
              <a:t>მაგალითი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D4EB2D-6B11-4E2C-B7D0-523BF66F8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31" y="5311831"/>
            <a:ext cx="4137818" cy="812989"/>
          </a:xfrm>
          <a:prstGeom prst="rect">
            <a:avLst/>
          </a:prstGeom>
        </p:spPr>
      </p:pic>
      <p:pic>
        <p:nvPicPr>
          <p:cNvPr id="8" name="Picture 2" descr="Dépannage IPv6 : ACL DNS UNICAST IPv4">
            <a:extLst>
              <a:ext uri="{FF2B5EF4-FFF2-40B4-BE49-F238E27FC236}">
                <a16:creationId xmlns:a16="http://schemas.microsoft.com/office/drawing/2014/main" id="{B7839B81-357D-5C88-2A61-D207FEB2B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42" y="99722"/>
            <a:ext cx="5080662" cy="247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062364D-5F3C-D6F4-3F03-55FD8B97E949}"/>
              </a:ext>
            </a:extLst>
          </p:cNvPr>
          <p:cNvSpPr/>
          <p:nvPr/>
        </p:nvSpPr>
        <p:spPr>
          <a:xfrm rot="19565960">
            <a:off x="9680661" y="2781235"/>
            <a:ext cx="1284051" cy="16124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38354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1B33E-C112-F1FB-0696-4165A606901F}"/>
              </a:ext>
            </a:extLst>
          </p:cNvPr>
          <p:cNvSpPr txBox="1"/>
          <p:nvPr/>
        </p:nvSpPr>
        <p:spPr>
          <a:xfrm>
            <a:off x="0" y="247811"/>
            <a:ext cx="11986054" cy="33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ULAs </a:t>
            </a:r>
            <a:r>
              <a:rPr lang="ka-GE" b="1" dirty="0"/>
              <a:t>გამოყენება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a-GE" b="1" dirty="0"/>
              <a:t>მოწყობილობების კომუნიკაცია:</a:t>
            </a:r>
            <a:endParaRPr lang="ka-GE" dirty="0"/>
          </a:p>
          <a:p>
            <a:pPr lvl="1">
              <a:lnSpc>
                <a:spcPct val="150000"/>
              </a:lnSpc>
            </a:pPr>
            <a:r>
              <a:rPr lang="ka-GE" dirty="0"/>
              <a:t>მაგალითად, როდესაც ორი მოწყობილობა ერთი და იგივე ადგილობრივი ქსელით არის დაკავშირებული, </a:t>
            </a:r>
            <a:r>
              <a:rPr lang="en-US" dirty="0"/>
              <a:t>ULA </a:t>
            </a:r>
            <a:r>
              <a:rPr lang="ka-GE" dirty="0"/>
              <a:t>მისამართები დაეხმარება მათ ერთმანეთთან კომუნიკაციაში.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a-GE" b="1" dirty="0"/>
              <a:t>მრავალი ქსელი:</a:t>
            </a:r>
            <a:endParaRPr lang="ka-GE" dirty="0"/>
          </a:p>
          <a:p>
            <a:pPr lvl="1">
              <a:lnSpc>
                <a:spcPct val="150000"/>
              </a:lnSpc>
            </a:pPr>
            <a:r>
              <a:rPr lang="en-US" dirty="0"/>
              <a:t>ULA </a:t>
            </a:r>
            <a:r>
              <a:rPr lang="ka-GE" dirty="0"/>
              <a:t>მისამართები შეიძლება გამოყენებულ იქნას მრავალ ქსელში (მაგალითად, სერვერები, სენსორები, ან </a:t>
            </a:r>
            <a:r>
              <a:rPr lang="en-US" dirty="0"/>
              <a:t>IoT </a:t>
            </a:r>
            <a:r>
              <a:rPr lang="ka-GE" dirty="0"/>
              <a:t>მოწყობილობები), რათა შეიქმნას </a:t>
            </a:r>
            <a:r>
              <a:rPr lang="ka-GE" dirty="0" err="1"/>
              <a:t>სეგმენტირებული</a:t>
            </a:r>
            <a:r>
              <a:rPr lang="ka-GE" dirty="0"/>
              <a:t> ქსელები, რომლებიც უსაფრთხოა და არ არის დამოკიდებული ინტერნეტთან კავშირის საჭიროებაზე.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BA723-712B-84D9-C0C1-10EC893BB4AC}"/>
              </a:ext>
            </a:extLst>
          </p:cNvPr>
          <p:cNvSpPr txBox="1"/>
          <p:nvPr/>
        </p:nvSpPr>
        <p:spPr>
          <a:xfrm>
            <a:off x="302740" y="3769334"/>
            <a:ext cx="11380573" cy="3088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000" b="1" dirty="0">
                <a:solidFill>
                  <a:srgbClr val="C00000"/>
                </a:solidFill>
              </a:rPr>
              <a:t>ULA-</a:t>
            </a:r>
            <a:r>
              <a:rPr lang="ka-GE" sz="2000" b="1" dirty="0">
                <a:solidFill>
                  <a:srgbClr val="C00000"/>
                </a:solidFill>
              </a:rPr>
              <a:t>ს და </a:t>
            </a:r>
            <a:r>
              <a:rPr lang="en-US" sz="2000" b="1" dirty="0">
                <a:solidFill>
                  <a:srgbClr val="C00000"/>
                </a:solidFill>
              </a:rPr>
              <a:t>Link-Local </a:t>
            </a:r>
            <a:r>
              <a:rPr lang="ka-GE" sz="2000" b="1" dirty="0">
                <a:solidFill>
                  <a:srgbClr val="C00000"/>
                </a:solidFill>
              </a:rPr>
              <a:t>მისამართის განსხვავება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Link-Local</a:t>
            </a:r>
            <a:r>
              <a:rPr lang="en-US" sz="2000" dirty="0"/>
              <a:t> </a:t>
            </a:r>
            <a:r>
              <a:rPr lang="ka-GE" sz="2000" dirty="0"/>
              <a:t>მისამართები მხოლოდ ადგილობრივ </a:t>
            </a:r>
            <a:r>
              <a:rPr lang="ka-GE" sz="2000" dirty="0" err="1"/>
              <a:t>ლინკზე</a:t>
            </a:r>
            <a:r>
              <a:rPr lang="ka-GE" sz="2000" dirty="0"/>
              <a:t> მუშაობს და არ </a:t>
            </a:r>
            <a:r>
              <a:rPr lang="ka-GE" sz="2000" dirty="0" err="1"/>
              <a:t>მარშუტიზირდება</a:t>
            </a:r>
            <a:r>
              <a:rPr lang="ka-GE" sz="2000" dirty="0"/>
              <a:t> სხვა ქსელებზე.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ULA</a:t>
            </a:r>
            <a:r>
              <a:rPr lang="en-US" sz="2000" dirty="0"/>
              <a:t> </a:t>
            </a:r>
            <a:r>
              <a:rPr lang="ka-GE" sz="2000" dirty="0"/>
              <a:t>მისამართები შეიძლება გამოიყენოს ნებისმიერი მოწყობილობა იგივე ან სხვა ქსელზე, მაგრამ ისინი </a:t>
            </a:r>
            <a:r>
              <a:rPr lang="ka-GE" sz="2000" b="1" dirty="0"/>
              <a:t>არ </a:t>
            </a:r>
            <a:r>
              <a:rPr lang="ka-GE" sz="2000" b="1" dirty="0" err="1"/>
              <a:t>რუტირდებიან</a:t>
            </a:r>
            <a:r>
              <a:rPr lang="ka-GE" sz="2000" dirty="0"/>
              <a:t> ფართო ინტერნეტზე.</a:t>
            </a:r>
          </a:p>
        </p:txBody>
      </p:sp>
    </p:spTree>
    <p:extLst>
      <p:ext uri="{BB962C8B-B14F-4D97-AF65-F5344CB8AC3E}">
        <p14:creationId xmlns:p14="http://schemas.microsoft.com/office/powerpoint/2010/main" val="388978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DB1F79-1646-429D-A6C0-0823FC01A6F2}"/>
              </a:ext>
            </a:extLst>
          </p:cNvPr>
          <p:cNvSpPr/>
          <p:nvPr/>
        </p:nvSpPr>
        <p:spPr>
          <a:xfrm>
            <a:off x="140206" y="127373"/>
            <a:ext cx="11688000" cy="29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a-GE" b="1" dirty="0">
                <a:solidFill>
                  <a:srgbClr val="C00000"/>
                </a:solidFill>
                <a:latin typeface="Sylfaen" panose="010A0502050306030303" pitchFamily="18" charset="0"/>
              </a:rPr>
              <a:t>4 </a:t>
            </a: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Loopback </a:t>
            </a:r>
            <a:r>
              <a:rPr lang="ka-GE" b="1" dirty="0">
                <a:solidFill>
                  <a:srgbClr val="C00000"/>
                </a:solidFill>
              </a:rPr>
              <a:t>მისამართი </a:t>
            </a:r>
          </a:p>
          <a:p>
            <a:pPr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კვანძის(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Host) </a:t>
            </a:r>
            <a:r>
              <a:rPr lang="ka-GE" dirty="0">
                <a:solidFill>
                  <a:srgbClr val="000000"/>
                </a:solidFill>
              </a:rPr>
              <a:t>მიერ, პაკეტების თვითდაგზავნისთვის გამოიყენება და ამიტომაც შეუძლებელია მიენიჭოს ფიზიკურ ინტერფეისს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Loopback </a:t>
            </a:r>
            <a:r>
              <a:rPr lang="ka-GE" dirty="0">
                <a:solidFill>
                  <a:srgbClr val="000000"/>
                </a:solidFill>
              </a:rPr>
              <a:t>მისამართი წარმოადგენს ყველა ნულს გარდა ერთი ბოლო ბიტისა და გამოისახება ამგვარად:</a:t>
            </a:r>
          </a:p>
          <a:p>
            <a:pPr marL="285750" indent="2444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a-GE" dirty="0">
                <a:solidFill>
                  <a:srgbClr val="000000"/>
                </a:solidFill>
              </a:rPr>
              <a:t> 0:0:0:0:0:0:0:1/128</a:t>
            </a:r>
          </a:p>
          <a:p>
            <a:pPr marL="285750" indent="2444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a-GE" dirty="0">
                <a:solidFill>
                  <a:srgbClr val="000000"/>
                </a:solidFill>
              </a:rPr>
              <a:t> ::1/128 ან ::1 შეკუმშულ ფორმატში</a:t>
            </a:r>
          </a:p>
          <a:p>
            <a:pPr marL="571500" indent="68262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076325" algn="l"/>
                <a:tab pos="1341438" algn="l"/>
              </a:tabLst>
            </a:pPr>
            <a:r>
              <a:rPr lang="ka-GE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Loopback </a:t>
            </a:r>
            <a:r>
              <a:rPr lang="ka-GE" dirty="0">
                <a:solidFill>
                  <a:srgbClr val="000000"/>
                </a:solidFill>
              </a:rPr>
              <a:t>მისამართი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IPv4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-</a:t>
            </a:r>
            <a:r>
              <a:rPr lang="ka-GE" dirty="0">
                <a:solidFill>
                  <a:srgbClr val="000000"/>
                </a:solidFill>
              </a:rPr>
              <a:t>ში 127.0.0.1/8 მისამართის ანალოგიურია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C4A41-AB45-4FBC-AE36-9925B9967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23" y="3089531"/>
            <a:ext cx="5623954" cy="1190791"/>
          </a:xfrm>
          <a:prstGeom prst="rect">
            <a:avLst/>
          </a:prstGeom>
        </p:spPr>
      </p:pic>
      <p:pic>
        <p:nvPicPr>
          <p:cNvPr id="7" name="Picture 2" descr="Dépannage IPv6 : ACL DNS UNICAST IPv4">
            <a:extLst>
              <a:ext uri="{FF2B5EF4-FFF2-40B4-BE49-F238E27FC236}">
                <a16:creationId xmlns:a16="http://schemas.microsoft.com/office/drawing/2014/main" id="{3571BC9A-0115-9A00-754A-DD4F1161F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19" y="3429000"/>
            <a:ext cx="5080662" cy="247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62A84C2-839F-B33B-BCE1-1E22EE7EF6C2}"/>
              </a:ext>
            </a:extLst>
          </p:cNvPr>
          <p:cNvSpPr/>
          <p:nvPr/>
        </p:nvSpPr>
        <p:spPr>
          <a:xfrm rot="20408894">
            <a:off x="1147864" y="6052024"/>
            <a:ext cx="1673158" cy="18482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95188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6E582D-965B-7EFC-D3A1-1D5FE23D5B01}"/>
              </a:ext>
            </a:extLst>
          </p:cNvPr>
          <p:cNvSpPr txBox="1"/>
          <p:nvPr/>
        </p:nvSpPr>
        <p:spPr>
          <a:xfrm>
            <a:off x="330544" y="221042"/>
            <a:ext cx="11556656" cy="3741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</a:rPr>
              <a:t>Loopback </a:t>
            </a:r>
            <a:r>
              <a:rPr lang="ka-GE" sz="2000" b="1" dirty="0">
                <a:solidFill>
                  <a:srgbClr val="C00000"/>
                </a:solidFill>
              </a:rPr>
              <a:t>მისამართის გამოყენება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a-GE" sz="2000" b="1" dirty="0"/>
              <a:t>სისტემაში ტესტირება:</a:t>
            </a:r>
            <a:br>
              <a:rPr lang="ka-GE" sz="2000" dirty="0"/>
            </a:br>
            <a:r>
              <a:rPr lang="en-US" sz="2000" dirty="0"/>
              <a:t>Loopback </a:t>
            </a:r>
            <a:r>
              <a:rPr lang="ka-GE" sz="2000" dirty="0"/>
              <a:t>მისამართი გამოიყენება იმისთვის, რომ მოწყობილობის ან აპლიკაციის სწორად მუშაობა </a:t>
            </a:r>
            <a:r>
              <a:rPr lang="ka-GE" sz="2000" dirty="0" err="1"/>
              <a:t>შესამოწმდეს</a:t>
            </a:r>
            <a:r>
              <a:rPr lang="ka-GE" sz="2000" dirty="0"/>
              <a:t>, </a:t>
            </a:r>
            <a:r>
              <a:rPr lang="ka-GE" sz="2000" b="1" dirty="0"/>
              <a:t>დაკავშირება სისტემურ რესურსებთან</a:t>
            </a:r>
            <a:r>
              <a:rPr lang="ka-GE" sz="2000" dirty="0"/>
              <a:t> გამორიცხული იქნას და მხოლოდ საკუთარი სისტემის შიგნით მუშაობა იყოს შესაძლებელი.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a-GE" sz="2000" dirty="0"/>
              <a:t>მაგალითად, როდესაც შეამოწმებ შენს კომპიუტერში ვებ სერვერს: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http://[::1]</a:t>
            </a:r>
            <a:endParaRPr lang="ka-GE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ping ::1</a:t>
            </a:r>
            <a:endParaRPr lang="ka-GE" sz="2000" dirty="0"/>
          </a:p>
        </p:txBody>
      </p:sp>
    </p:spTree>
    <p:extLst>
      <p:ext uri="{BB962C8B-B14F-4D97-AF65-F5344CB8AC3E}">
        <p14:creationId xmlns:p14="http://schemas.microsoft.com/office/powerpoint/2010/main" val="203940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B28E62-A86A-435F-96E4-BB46AB54A133}"/>
              </a:ext>
            </a:extLst>
          </p:cNvPr>
          <p:cNvSpPr/>
          <p:nvPr/>
        </p:nvSpPr>
        <p:spPr>
          <a:xfrm>
            <a:off x="161365" y="742898"/>
            <a:ext cx="11687999" cy="21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a-GE" b="1" dirty="0">
                <a:solidFill>
                  <a:srgbClr val="C00000"/>
                </a:solidFill>
                <a:latin typeface="Sylfaen" panose="010A0502050306030303" pitchFamily="18" charset="0"/>
              </a:rPr>
              <a:t>5 </a:t>
            </a: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Unspecified address </a:t>
            </a:r>
            <a:r>
              <a:rPr lang="ka-GE" b="1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ka-GE" dirty="0">
                <a:solidFill>
                  <a:srgbClr val="C00000"/>
                </a:solidFill>
                <a:latin typeface="Sylfaen" panose="010A0502050306030303" pitchFamily="18" charset="0"/>
              </a:rPr>
              <a:t>(</a:t>
            </a:r>
            <a:r>
              <a:rPr lang="ka-GE" dirty="0">
                <a:solidFill>
                  <a:srgbClr val="C00000"/>
                </a:solidFill>
              </a:rPr>
              <a:t>არასპეციფიური მისამართი</a:t>
            </a:r>
            <a:r>
              <a:rPr lang="ka-GE" b="1" dirty="0">
                <a:solidFill>
                  <a:srgbClr val="C00000"/>
                </a:solidFill>
                <a:latin typeface="Sylfaen" panose="010A0502050306030303" pitchFamily="18" charset="0"/>
              </a:rPr>
              <a:t>) </a:t>
            </a:r>
            <a:r>
              <a:rPr lang="ka-GE" dirty="0">
                <a:solidFill>
                  <a:srgbClr val="000000"/>
                </a:solidFill>
              </a:rPr>
              <a:t>მისამართი შეუძლებელია მიენიჭოს ინტერფეისს და შესაძლებელია გამოყენებულ იყოს მხოლოდ როგორც ინფორმაციის წყაროს მისამართი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dirty="0">
                <a:solidFill>
                  <a:srgbClr val="000000"/>
                </a:solidFill>
              </a:rPr>
              <a:t>პაკეტში </a:t>
            </a:r>
          </a:p>
          <a:p>
            <a:pPr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– ის წარმოჩინდება როგორც წყაროს მისამართი, როდესაც მოწყობილობას ჯერ კიდევ არ აქვს მუდმივი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dirty="0">
                <a:solidFill>
                  <a:srgbClr val="000000"/>
                </a:solidFill>
              </a:rPr>
              <a:t>მისამართი ან როცა პაკეტის წყარო - დანიშნულების მისამართის არარელევანტურია </a:t>
            </a:r>
          </a:p>
          <a:p>
            <a:pPr>
              <a:lnSpc>
                <a:spcPct val="150000"/>
              </a:lnSpc>
            </a:pPr>
            <a:endParaRPr lang="ka-GE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759D05-F67E-D295-FA19-DFF770B1C467}"/>
              </a:ext>
            </a:extLst>
          </p:cNvPr>
          <p:cNvSpPr txBox="1"/>
          <p:nvPr/>
        </p:nvSpPr>
        <p:spPr>
          <a:xfrm>
            <a:off x="393194" y="2917476"/>
            <a:ext cx="11405610" cy="13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• მისამართი მთლიანად 0-სგან არის წარმოდგენილი </a:t>
            </a:r>
          </a:p>
          <a:p>
            <a:pPr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– ::/128 ან :: </a:t>
            </a:r>
            <a:r>
              <a:rPr lang="ka-GE" dirty="0" err="1"/>
              <a:t>ღნიშნავს</a:t>
            </a:r>
            <a:r>
              <a:rPr lang="ka-GE" dirty="0"/>
              <a:t>, რომ ეს არის სრულად განსაზღვრული მისამართი, ანუ მისამართი არ ასახავს რაიმე კონკრეტულ მოწყობილობას.</a:t>
            </a:r>
            <a:endParaRPr lang="ka-GE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22CD-FDA1-C017-2FF5-B6CEBF9F5610}"/>
              </a:ext>
            </a:extLst>
          </p:cNvPr>
          <p:cNvSpPr txBox="1"/>
          <p:nvPr/>
        </p:nvSpPr>
        <p:spPr>
          <a:xfrm>
            <a:off x="252000" y="4570329"/>
            <a:ext cx="11687999" cy="1299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Unspecified Address (</a:t>
            </a:r>
            <a:r>
              <a:rPr lang="ka-GE" b="1" dirty="0" err="1"/>
              <a:t>გამუკონტროლირებადი</a:t>
            </a:r>
            <a:r>
              <a:rPr lang="ka-GE" b="1" dirty="0"/>
              <a:t> მისამართი)</a:t>
            </a:r>
            <a:r>
              <a:rPr lang="ka-GE" dirty="0"/>
              <a:t> არის </a:t>
            </a:r>
            <a:r>
              <a:rPr lang="en-US" dirty="0"/>
              <a:t>IPv6-</a:t>
            </a:r>
            <a:r>
              <a:rPr lang="ka-GE" dirty="0"/>
              <a:t>ისთვის სპეციალური მისამართი, რომელიც გამოხატავს "არ არსებობას" ან "არ არის განსაზღვრული". ეს მისამართი გამოიყენება სისტემების დასაწყისში, სანამ კონკრეტული </a:t>
            </a:r>
            <a:r>
              <a:rPr lang="en-US" dirty="0"/>
              <a:t>IPv6 </a:t>
            </a:r>
            <a:r>
              <a:rPr lang="ka-GE" dirty="0"/>
              <a:t>მისამართი არ </a:t>
            </a:r>
            <a:r>
              <a:rPr lang="ka-GE" dirty="0" err="1"/>
              <a:t>დაეკუთვნება</a:t>
            </a:r>
            <a:r>
              <a:rPr lang="ka-GE" dirty="0"/>
              <a:t> მოწყობილობას.</a:t>
            </a:r>
          </a:p>
        </p:txBody>
      </p:sp>
    </p:spTree>
    <p:extLst>
      <p:ext uri="{BB962C8B-B14F-4D97-AF65-F5344CB8AC3E}">
        <p14:creationId xmlns:p14="http://schemas.microsoft.com/office/powerpoint/2010/main" val="178610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E651DD-05F5-464F-AB6B-1159C8791EC1}"/>
              </a:ext>
            </a:extLst>
          </p:cNvPr>
          <p:cNvSpPr/>
          <p:nvPr/>
        </p:nvSpPr>
        <p:spPr>
          <a:xfrm>
            <a:off x="903089" y="324155"/>
            <a:ext cx="490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b="1" dirty="0">
                <a:solidFill>
                  <a:srgbClr val="C00000"/>
                </a:solidFill>
                <a:latin typeface="Sylfaen" panose="010A0502050306030303" pitchFamily="18" charset="0"/>
              </a:rPr>
              <a:t>6 </a:t>
            </a: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IPv4 embedded </a:t>
            </a:r>
            <a:r>
              <a:rPr lang="ka-GE" b="1" dirty="0">
                <a:solidFill>
                  <a:srgbClr val="C00000"/>
                </a:solidFill>
              </a:rPr>
              <a:t>ჩაშენებული </a:t>
            </a:r>
            <a:r>
              <a:rPr lang="en-US" b="1" dirty="0" err="1">
                <a:solidFill>
                  <a:srgbClr val="C00000"/>
                </a:solidFill>
                <a:latin typeface="Sylfaen" panose="010A0502050306030303" pitchFamily="18" charset="0"/>
              </a:rPr>
              <a:t>IPv4</a:t>
            </a: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ka-GE" b="1" dirty="0">
                <a:solidFill>
                  <a:srgbClr val="C00000"/>
                </a:solidFill>
              </a:rPr>
              <a:t>მისამართი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A5E510-3A92-4898-A1E6-778EB01A9B2A}"/>
              </a:ext>
            </a:extLst>
          </p:cNvPr>
          <p:cNvSpPr/>
          <p:nvPr/>
        </p:nvSpPr>
        <p:spPr>
          <a:xfrm>
            <a:off x="703006" y="726992"/>
            <a:ext cx="1078598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a-GE" sz="2000" dirty="0">
              <a:solidFill>
                <a:srgbClr val="000000"/>
              </a:solidFill>
            </a:endParaRPr>
          </a:p>
          <a:p>
            <a:r>
              <a:rPr lang="ka-GE" dirty="0">
                <a:solidFill>
                  <a:srgbClr val="000000"/>
                </a:solidFill>
              </a:rPr>
              <a:t>ჩაშენებული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IPv4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dirty="0">
                <a:solidFill>
                  <a:srgbClr val="000000"/>
                </a:solidFill>
              </a:rPr>
              <a:t>მისამართი გამოიყენება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IPv4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dirty="0">
                <a:solidFill>
                  <a:srgbClr val="000000"/>
                </a:solidFill>
              </a:rPr>
              <a:t>მისამართის -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dirty="0">
                <a:solidFill>
                  <a:srgbClr val="000000"/>
                </a:solidFill>
              </a:rPr>
              <a:t>მისამართში გადასაყვანად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7037A-314E-462E-AEC2-710E89E5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89" y="2114714"/>
            <a:ext cx="8501946" cy="24720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67A8F7-270A-4F46-BE92-7736F6559BC0}"/>
              </a:ext>
            </a:extLst>
          </p:cNvPr>
          <p:cNvSpPr/>
          <p:nvPr/>
        </p:nvSpPr>
        <p:spPr>
          <a:xfrm>
            <a:off x="378541" y="4586748"/>
            <a:ext cx="10667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dirty="0">
                <a:solidFill>
                  <a:srgbClr val="000000"/>
                </a:solidFill>
              </a:rPr>
              <a:t>მოწყობილობებს შეუძლიათ ავტომატურად მიიღონ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global unicast address </a:t>
            </a:r>
            <a:r>
              <a:rPr lang="ka-GE" dirty="0">
                <a:solidFill>
                  <a:srgbClr val="000000"/>
                </a:solidFill>
              </a:rPr>
              <a:t>მისამართი, შემდეგი 2 გზით: </a:t>
            </a:r>
          </a:p>
          <a:p>
            <a:r>
              <a:rPr lang="en-US" dirty="0">
                <a:solidFill>
                  <a:srgbClr val="000000"/>
                </a:solidFill>
              </a:rPr>
              <a:t>–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Stateless Address Autoconfiguration (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SLAAC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</a:rPr>
              <a:t>–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DHCPv6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2103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05A477-487B-4253-9572-30D7703C3B15}"/>
              </a:ext>
            </a:extLst>
          </p:cNvPr>
          <p:cNvSpPr txBox="1"/>
          <p:nvPr/>
        </p:nvSpPr>
        <p:spPr>
          <a:xfrm>
            <a:off x="561016" y="599291"/>
            <a:ext cx="3245224" cy="1433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IPv4</a:t>
            </a:r>
            <a:r>
              <a:rPr lang="en-US" sz="2000" dirty="0"/>
              <a:t> </a:t>
            </a:r>
            <a:r>
              <a:rPr lang="ka-GE" sz="2000" dirty="0"/>
              <a:t>დანიშვნის გზები: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a-GE" sz="2000" dirty="0"/>
              <a:t>სტატიკურაად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DHCP</a:t>
            </a:r>
            <a:endParaRPr lang="ka-GE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67D4C7-B411-4396-B210-94837291FB91}"/>
              </a:ext>
            </a:extLst>
          </p:cNvPr>
          <p:cNvSpPr txBox="1"/>
          <p:nvPr/>
        </p:nvSpPr>
        <p:spPr>
          <a:xfrm>
            <a:off x="4966444" y="599291"/>
            <a:ext cx="6418732" cy="1894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IPv6</a:t>
            </a:r>
            <a:r>
              <a:rPr lang="en-US" sz="2000" dirty="0"/>
              <a:t> </a:t>
            </a:r>
            <a:r>
              <a:rPr lang="ka-GE" sz="2000" dirty="0"/>
              <a:t>დანიშვნის გზები: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a-GE" sz="2000" dirty="0"/>
              <a:t>სტატიკურაად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DHCPv6</a:t>
            </a:r>
            <a:endParaRPr lang="en-U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Stateless Address Autoconfiguration (</a:t>
            </a:r>
            <a:r>
              <a:rPr lang="en-US" sz="2000" dirty="0" err="1"/>
              <a:t>SLAAC</a:t>
            </a:r>
            <a:r>
              <a:rPr lang="en-US" sz="2000" dirty="0"/>
              <a:t>)</a:t>
            </a:r>
            <a:endParaRPr lang="ka-GE" sz="2000" dirty="0"/>
          </a:p>
        </p:txBody>
      </p:sp>
    </p:spTree>
    <p:extLst>
      <p:ext uri="{BB962C8B-B14F-4D97-AF65-F5344CB8AC3E}">
        <p14:creationId xmlns:p14="http://schemas.microsoft.com/office/powerpoint/2010/main" val="394419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17D4A1-640C-49C1-9AD1-AB4344BF3F75}"/>
              </a:ext>
            </a:extLst>
          </p:cNvPr>
          <p:cNvSpPr/>
          <p:nvPr/>
        </p:nvSpPr>
        <p:spPr>
          <a:xfrm>
            <a:off x="422787" y="1201427"/>
            <a:ext cx="11110451" cy="254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Stateless Address Autoconfiguration (</a:t>
            </a:r>
            <a:r>
              <a:rPr lang="en-US" b="1" dirty="0" err="1"/>
              <a:t>SLAAC</a:t>
            </a:r>
            <a:r>
              <a:rPr lang="en-US" dirty="0"/>
              <a:t>) - </a:t>
            </a:r>
            <a:r>
              <a:rPr lang="ka-GE" dirty="0"/>
              <a:t>არის მეთოდი, როდესაც მოწყობილობები იღებენ </a:t>
            </a:r>
            <a:r>
              <a:rPr lang="en-US" b="1" dirty="0">
                <a:solidFill>
                  <a:srgbClr val="C00000"/>
                </a:solidFill>
              </a:rPr>
              <a:t>prefix, prefix length </a:t>
            </a:r>
            <a:r>
              <a:rPr lang="ka-GE" b="1" dirty="0">
                <a:solidFill>
                  <a:srgbClr val="C00000"/>
                </a:solidFill>
              </a:rPr>
              <a:t>და </a:t>
            </a:r>
            <a:r>
              <a:rPr lang="en-US" b="1" dirty="0">
                <a:solidFill>
                  <a:srgbClr val="C00000"/>
                </a:solidFill>
              </a:rPr>
              <a:t>default gateway address </a:t>
            </a:r>
            <a:r>
              <a:rPr lang="ka-GE" dirty="0"/>
              <a:t>ინფორმაციას </a:t>
            </a:r>
            <a:r>
              <a:rPr lang="en-US" dirty="0" err="1"/>
              <a:t>IPv6</a:t>
            </a:r>
            <a:r>
              <a:rPr lang="en-US" dirty="0"/>
              <a:t> </a:t>
            </a:r>
            <a:r>
              <a:rPr lang="ka-GE" dirty="0"/>
              <a:t>მარშრუტიზატორიდან(</a:t>
            </a:r>
            <a:r>
              <a:rPr lang="en-US" dirty="0"/>
              <a:t>router) </a:t>
            </a:r>
            <a:r>
              <a:rPr lang="en-US" dirty="0" err="1"/>
              <a:t>DHCPv6</a:t>
            </a:r>
            <a:r>
              <a:rPr lang="en-US" dirty="0"/>
              <a:t> </a:t>
            </a:r>
            <a:r>
              <a:rPr lang="ka-GE" dirty="0"/>
              <a:t>სერვერის გამოყენების გარეშე.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a-GE" dirty="0"/>
              <a:t>იყენებენ რა </a:t>
            </a:r>
            <a:r>
              <a:rPr lang="en-US" dirty="0" err="1"/>
              <a:t>SLAAC</a:t>
            </a:r>
            <a:r>
              <a:rPr lang="en-US" dirty="0"/>
              <a:t>, </a:t>
            </a:r>
            <a:r>
              <a:rPr lang="ka-GE" dirty="0"/>
              <a:t>მოწყობილობები ემყარებიან ლოკალური როუტერების </a:t>
            </a:r>
            <a:r>
              <a:rPr lang="en-US" dirty="0" err="1"/>
              <a:t>ICMPv6</a:t>
            </a:r>
            <a:r>
              <a:rPr lang="en-US" dirty="0"/>
              <a:t> Router Advertisement (RA) </a:t>
            </a:r>
            <a:r>
              <a:rPr lang="ka-GE" dirty="0"/>
              <a:t>შეტყობინებებს სათანადო ინფორმაციის მისაღებად მარშრუტიზატორებზე </a:t>
            </a:r>
            <a:r>
              <a:rPr lang="en-US" dirty="0" err="1"/>
              <a:t>IPv6</a:t>
            </a:r>
            <a:r>
              <a:rPr lang="en-US" dirty="0"/>
              <a:t> Routing-</a:t>
            </a:r>
            <a:r>
              <a:rPr lang="ka-GE" dirty="0"/>
              <a:t>ი </a:t>
            </a:r>
            <a:r>
              <a:rPr lang="en-US" dirty="0"/>
              <a:t>Default </a:t>
            </a:r>
            <a:r>
              <a:rPr lang="ka-GE" dirty="0"/>
              <a:t>არ არის ნებადართული და საჭიროა გააქტიურება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5E5DDB-F6C4-45ED-9B6C-682F4002B0D7}"/>
              </a:ext>
            </a:extLst>
          </p:cNvPr>
          <p:cNvSpPr/>
          <p:nvPr/>
        </p:nvSpPr>
        <p:spPr>
          <a:xfrm>
            <a:off x="2344841" y="427129"/>
            <a:ext cx="8080289" cy="468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Stateless Address Autoconfiguration (</a:t>
            </a:r>
            <a:r>
              <a:rPr lang="en-US" dirty="0" err="1">
                <a:solidFill>
                  <a:srgbClr val="C00000"/>
                </a:solidFill>
              </a:rPr>
              <a:t>SLAAC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ka-GE" dirty="0">
                <a:solidFill>
                  <a:srgbClr val="C00000"/>
                </a:solidFill>
              </a:rPr>
              <a:t> (მისამართის ავტოკონფიგურაცია)</a:t>
            </a:r>
          </a:p>
        </p:txBody>
      </p:sp>
      <p:pic>
        <p:nvPicPr>
          <p:cNvPr id="5" name="Picture 4" descr="A blue and green rectangle&#10;&#10;Description automatically generated">
            <a:extLst>
              <a:ext uri="{FF2B5EF4-FFF2-40B4-BE49-F238E27FC236}">
                <a16:creationId xmlns:a16="http://schemas.microsoft.com/office/drawing/2014/main" id="{C8A9298D-C4B6-261E-6885-86704109A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90" y="4317180"/>
            <a:ext cx="5113463" cy="830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E70314-1D9A-AD3B-FC77-4D63747370DB}"/>
              </a:ext>
            </a:extLst>
          </p:cNvPr>
          <p:cNvSpPr txBox="1"/>
          <p:nvPr/>
        </p:nvSpPr>
        <p:spPr>
          <a:xfrm>
            <a:off x="1974715" y="3988340"/>
            <a:ext cx="219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პრეფიქსი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7EF84-7623-0737-B670-EF6ECE48C4AF}"/>
              </a:ext>
            </a:extLst>
          </p:cNvPr>
          <p:cNvSpPr txBox="1"/>
          <p:nvPr/>
        </p:nvSpPr>
        <p:spPr>
          <a:xfrm>
            <a:off x="4438234" y="3891234"/>
            <a:ext cx="219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ინტერფეისი</a:t>
            </a:r>
          </a:p>
        </p:txBody>
      </p:sp>
    </p:spTree>
    <p:extLst>
      <p:ext uri="{BB962C8B-B14F-4D97-AF65-F5344CB8AC3E}">
        <p14:creationId xmlns:p14="http://schemas.microsoft.com/office/powerpoint/2010/main" val="1288521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03084305-0BB7-3783-44FA-6375AAD57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3"/>
          <a:stretch/>
        </p:blipFill>
        <p:spPr>
          <a:xfrm>
            <a:off x="451662" y="303929"/>
            <a:ext cx="6210838" cy="3217484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7F36A76-2C2C-D71F-DB43-C50952FED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748" y="3695426"/>
            <a:ext cx="5989839" cy="3162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50781E-6F02-6AAD-E104-4DD4C21D6BB2}"/>
              </a:ext>
            </a:extLst>
          </p:cNvPr>
          <p:cNvSpPr txBox="1"/>
          <p:nvPr/>
        </p:nvSpPr>
        <p:spPr>
          <a:xfrm>
            <a:off x="6662500" y="506895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dirty="0"/>
              <a:t>პრეფიქს ჰოსტი იღებს მარშრუტიზატორიდან</a:t>
            </a:r>
          </a:p>
        </p:txBody>
      </p:sp>
    </p:spTree>
    <p:extLst>
      <p:ext uri="{BB962C8B-B14F-4D97-AF65-F5344CB8AC3E}">
        <p14:creationId xmlns:p14="http://schemas.microsoft.com/office/powerpoint/2010/main" val="13344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A3825-B1BF-4623-99D2-0DDC5C8E0FDA}"/>
              </a:ext>
            </a:extLst>
          </p:cNvPr>
          <p:cNvSpPr/>
          <p:nvPr/>
        </p:nvSpPr>
        <p:spPr>
          <a:xfrm>
            <a:off x="319548" y="111884"/>
            <a:ext cx="3169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u="none" strike="noStrike" baseline="0" dirty="0" err="1">
                <a:solidFill>
                  <a:srgbClr val="C00000"/>
                </a:solidFill>
                <a:latin typeface="Sylfaen" panose="010A0502050306030303" pitchFamily="18" charset="0"/>
              </a:rPr>
              <a:t>IPv6</a:t>
            </a:r>
            <a:r>
              <a:rPr lang="en-US" sz="2000" b="1" i="0" u="none" strike="noStrike" baseline="0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ka-GE" b="1" dirty="0">
                <a:solidFill>
                  <a:srgbClr val="C00000"/>
                </a:solidFill>
              </a:rPr>
              <a:t>მისამართების ტიპები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224F5B-6FD1-48D6-B751-AC50FB67FE97}"/>
              </a:ext>
            </a:extLst>
          </p:cNvPr>
          <p:cNvSpPr/>
          <p:nvPr/>
        </p:nvSpPr>
        <p:spPr>
          <a:xfrm>
            <a:off x="121110" y="511994"/>
            <a:ext cx="7834748" cy="13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Unicast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dirty="0">
                <a:solidFill>
                  <a:srgbClr val="000000"/>
                </a:solidFill>
                <a:latin typeface="Sylfaen" panose="010A0502050306030303" pitchFamily="18" charset="0"/>
              </a:rPr>
              <a:t>(ინდივიდუალური)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- </a:t>
            </a:r>
            <a:r>
              <a:rPr lang="ka-GE" dirty="0">
                <a:solidFill>
                  <a:srgbClr val="000000"/>
                </a:solidFill>
              </a:rPr>
              <a:t>აღწერს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-</a:t>
            </a:r>
            <a:r>
              <a:rPr lang="ka-GE" dirty="0">
                <a:solidFill>
                  <a:srgbClr val="000000"/>
                </a:solidFill>
              </a:rPr>
              <a:t>თავსებადი მოწყობილობის ინტერფეისს (პაკეტი გაგზავნილი ამგვარ მისამართზე მიუვა მხოლოდ(ერთადერთ) შესაბამის ინტერფეისს) </a:t>
            </a:r>
            <a:endParaRPr lang="ka-G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D54712-A498-4791-B4C6-C0918745C971}"/>
              </a:ext>
            </a:extLst>
          </p:cNvPr>
          <p:cNvSpPr/>
          <p:nvPr/>
        </p:nvSpPr>
        <p:spPr>
          <a:xfrm>
            <a:off x="121110" y="1719084"/>
            <a:ext cx="7710457" cy="46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Multicast </a:t>
            </a:r>
            <a:r>
              <a:rPr lang="ka-GE" b="1" dirty="0">
                <a:solidFill>
                  <a:srgbClr val="C00000"/>
                </a:solidFill>
                <a:latin typeface="Sylfaen" panose="010A0502050306030303" pitchFamily="18" charset="0"/>
              </a:rPr>
              <a:t>(ჯგუფური)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–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dirty="0">
                <a:solidFill>
                  <a:srgbClr val="000000"/>
                </a:solidFill>
              </a:rPr>
              <a:t>მისამართი, რომელიც გამოიყენება ერთი და იმავე პაკეტის რამოდენიმე მიმართულებით(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Destination) </a:t>
            </a:r>
            <a:r>
              <a:rPr lang="ka-GE" dirty="0">
                <a:solidFill>
                  <a:srgbClr val="000000"/>
                </a:solidFill>
              </a:rPr>
              <a:t>დაგზავნისათვის (პაკეტი გაგზავნილი ამგვარ მისამართზე მიუვა ყველა იმ ინტერფეისს, რომელიც მიბმულია მრავალმისამართიანი დაგზავნის ჯგუფს)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Anycast</a:t>
            </a:r>
            <a:r>
              <a:rPr lang="ka-GE" b="1" dirty="0">
                <a:solidFill>
                  <a:srgbClr val="C00000"/>
                </a:solidFill>
                <a:latin typeface="Sylfaen" panose="010A0502050306030303" pitchFamily="18" charset="0"/>
              </a:rPr>
              <a:t> (თავისუფალი)</a:t>
            </a: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 –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Unicast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IPV6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dirty="0">
                <a:solidFill>
                  <a:srgbClr val="000000"/>
                </a:solidFill>
              </a:rPr>
              <a:t>მისამართი, რომელიც შესაძლებელია მიენიჭოს რამოდენიმე კვანძს(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Host). </a:t>
            </a:r>
            <a:r>
              <a:rPr lang="ka-GE" dirty="0">
                <a:solidFill>
                  <a:srgbClr val="000000"/>
                </a:solidFill>
              </a:rPr>
              <a:t>დაგზავნისას პაკეტი მიუვა ამ მისამართის მქონე უახლოეს კვანძს(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Host) (</a:t>
            </a:r>
            <a:r>
              <a:rPr lang="ka-GE" dirty="0">
                <a:solidFill>
                  <a:srgbClr val="000000"/>
                </a:solidFill>
              </a:rPr>
              <a:t>პაკეტი გაგზავნილი ამგვარ მისამართზე მიუვა მარშრუტიზატორის მეტრიკით განსაზღვრულ უახლოეს კვანძს, მოცემული მისამართი შესაძლებელია გამოყენებულ იქნას მხოლოდ მარშრუტიზატორებში) </a:t>
            </a:r>
          </a:p>
        </p:txBody>
      </p:sp>
      <p:pic>
        <p:nvPicPr>
          <p:cNvPr id="2050" name="Picture 2" descr="IPv6 address types">
            <a:extLst>
              <a:ext uri="{FF2B5EF4-FFF2-40B4-BE49-F238E27FC236}">
                <a16:creationId xmlns:a16="http://schemas.microsoft.com/office/drawing/2014/main" id="{521C284E-245E-6623-CA74-61DF4C263E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" t="4869" r="8846" b="15788"/>
          <a:stretch/>
        </p:blipFill>
        <p:spPr bwMode="auto">
          <a:xfrm>
            <a:off x="7800022" y="511994"/>
            <a:ext cx="4529943" cy="220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693D2B-3660-9729-93C1-C82E72CBF785}"/>
              </a:ext>
            </a:extLst>
          </p:cNvPr>
          <p:cNvSpPr txBox="1"/>
          <p:nvPr/>
        </p:nvSpPr>
        <p:spPr>
          <a:xfrm>
            <a:off x="7872919" y="3173328"/>
            <a:ext cx="4319081" cy="1715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IPv6</a:t>
            </a:r>
            <a:r>
              <a:rPr lang="ka-GE" b="1" dirty="0">
                <a:solidFill>
                  <a:srgbClr val="C00000"/>
                </a:solidFill>
                <a:latin typeface="Sylfaen" panose="010A0502050306030303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Sylfaen" panose="010A0502050306030303" pitchFamily="18" charset="0"/>
              </a:rPr>
              <a:t>IPv</a:t>
            </a:r>
            <a:r>
              <a:rPr lang="ka-GE" b="1" dirty="0">
                <a:solidFill>
                  <a:srgbClr val="C00000"/>
                </a:solidFill>
                <a:latin typeface="Sylfaen" panose="010A0502050306030303" pitchFamily="18" charset="0"/>
              </a:rPr>
              <a:t>4 განსხვავებით არ იყენებს</a:t>
            </a:r>
          </a:p>
          <a:p>
            <a:pPr>
              <a:lnSpc>
                <a:spcPct val="150000"/>
              </a:lnSpc>
            </a:pPr>
            <a:r>
              <a:rPr lang="ka-GE" b="1" dirty="0">
                <a:solidFill>
                  <a:srgbClr val="C00000"/>
                </a:solidFill>
                <a:latin typeface="Sylfaen" panose="010A0502050306030303" pitchFamily="18" charset="0"/>
              </a:rPr>
              <a:t> ფართომაუწყებლობით მისამართს, </a:t>
            </a:r>
          </a:p>
          <a:p>
            <a:pPr>
              <a:lnSpc>
                <a:spcPct val="150000"/>
              </a:lnSpc>
            </a:pPr>
            <a:r>
              <a:rPr lang="ka-GE" b="1" dirty="0">
                <a:solidFill>
                  <a:srgbClr val="C00000"/>
                </a:solidFill>
                <a:latin typeface="Sylfaen" panose="010A0502050306030303" pitchFamily="18" charset="0"/>
              </a:rPr>
              <a:t>მის ნაცვლად გამოიყენება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Multicast</a:t>
            </a:r>
            <a:r>
              <a:rPr lang="ka-GE" b="1" dirty="0">
                <a:solidFill>
                  <a:srgbClr val="C00000"/>
                </a:solidFill>
                <a:latin typeface="Sylfaen" panose="010A0502050306030303" pitchFamily="18" charset="0"/>
              </a:rPr>
              <a:t> მისამართი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770939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&#10;&#10;Description automatically generated">
            <a:extLst>
              <a:ext uri="{FF2B5EF4-FFF2-40B4-BE49-F238E27FC236}">
                <a16:creationId xmlns:a16="http://schemas.microsoft.com/office/drawing/2014/main" id="{96655F43-589D-3DB9-A6CB-8B67D3889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7" y="747956"/>
            <a:ext cx="6072058" cy="31581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BD6A42-2BF5-CDA1-D945-A457FD31AD66}"/>
              </a:ext>
            </a:extLst>
          </p:cNvPr>
          <p:cNvSpPr txBox="1"/>
          <p:nvPr/>
        </p:nvSpPr>
        <p:spPr>
          <a:xfrm>
            <a:off x="7222999" y="660408"/>
            <a:ext cx="437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dirty="0"/>
              <a:t>ინტერფეისს იღებს  სხვადასხვა გზებით</a:t>
            </a:r>
          </a:p>
        </p:txBody>
      </p:sp>
    </p:spTree>
    <p:extLst>
      <p:ext uri="{BB962C8B-B14F-4D97-AF65-F5344CB8AC3E}">
        <p14:creationId xmlns:p14="http://schemas.microsoft.com/office/powerpoint/2010/main" val="3609270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526F38-BA76-486A-A44B-C84AA2C4C5CC}"/>
              </a:ext>
            </a:extLst>
          </p:cNvPr>
          <p:cNvSpPr/>
          <p:nvPr/>
        </p:nvSpPr>
        <p:spPr>
          <a:xfrm>
            <a:off x="408037" y="422981"/>
            <a:ext cx="11066208" cy="337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Router Advertisement</a:t>
            </a:r>
            <a:r>
              <a:rPr lang="ka-GE" dirty="0"/>
              <a:t> </a:t>
            </a:r>
            <a:r>
              <a:rPr lang="en-US" b="1" dirty="0">
                <a:solidFill>
                  <a:srgbClr val="C00000"/>
                </a:solidFill>
              </a:rPr>
              <a:t>RA </a:t>
            </a:r>
            <a:r>
              <a:rPr lang="ka-GE" b="1" dirty="0">
                <a:solidFill>
                  <a:srgbClr val="C00000"/>
                </a:solidFill>
              </a:rPr>
              <a:t>შეტყობინება </a:t>
            </a: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a-GE" b="1" dirty="0"/>
              <a:t>− </a:t>
            </a:r>
            <a:r>
              <a:rPr lang="en-US" b="1" dirty="0"/>
              <a:t>Option 1 - </a:t>
            </a:r>
            <a:r>
              <a:rPr lang="en-US" b="1" dirty="0" err="1"/>
              <a:t>SLAAC</a:t>
            </a:r>
            <a:r>
              <a:rPr lang="en-US" b="1" dirty="0"/>
              <a:t> Only </a:t>
            </a:r>
            <a:r>
              <a:rPr lang="en-US" dirty="0"/>
              <a:t>– </a:t>
            </a:r>
            <a:r>
              <a:rPr lang="ka-GE" dirty="0"/>
              <a:t>ჰოსტი იღებს </a:t>
            </a:r>
            <a:r>
              <a:rPr lang="en-US" dirty="0"/>
              <a:t>prefix, prefix-length, </a:t>
            </a:r>
            <a:r>
              <a:rPr lang="ka-GE" dirty="0"/>
              <a:t>და </a:t>
            </a:r>
            <a:r>
              <a:rPr lang="en-US" dirty="0"/>
              <a:t>default gateway address </a:t>
            </a:r>
            <a:r>
              <a:rPr lang="ka-GE" dirty="0"/>
              <a:t>ინფორმაციას, რომელსაც შეიცავს </a:t>
            </a:r>
            <a:r>
              <a:rPr lang="en-US" dirty="0"/>
              <a:t>RA message. </a:t>
            </a:r>
            <a:r>
              <a:rPr lang="ka-GE" dirty="0"/>
              <a:t>სხვა ინფორმაციის მიღება შესაძლებელია </a:t>
            </a:r>
            <a:r>
              <a:rPr lang="en-US" dirty="0" err="1"/>
              <a:t>DHCPv6</a:t>
            </a:r>
            <a:r>
              <a:rPr lang="en-US" dirty="0"/>
              <a:t> </a:t>
            </a:r>
            <a:r>
              <a:rPr lang="ka-GE" dirty="0"/>
              <a:t>სერვერიდან.</a:t>
            </a:r>
          </a:p>
          <a:p>
            <a:pPr>
              <a:lnSpc>
                <a:spcPct val="150000"/>
              </a:lnSpc>
            </a:pPr>
            <a:r>
              <a:rPr lang="ka-GE" dirty="0"/>
              <a:t> − </a:t>
            </a:r>
            <a:r>
              <a:rPr lang="en-US" b="1" dirty="0"/>
              <a:t>Option 2 – </a:t>
            </a:r>
            <a:r>
              <a:rPr lang="en-US" b="1" dirty="0" err="1"/>
              <a:t>SLAAC</a:t>
            </a:r>
            <a:r>
              <a:rPr lang="en-US" b="1" dirty="0"/>
              <a:t> and </a:t>
            </a:r>
            <a:r>
              <a:rPr lang="en-US" b="1" dirty="0" err="1"/>
              <a:t>DHCPv6</a:t>
            </a:r>
            <a:r>
              <a:rPr lang="en-US" b="1" dirty="0"/>
              <a:t> </a:t>
            </a:r>
            <a:r>
              <a:rPr lang="en-US" dirty="0"/>
              <a:t>– RA </a:t>
            </a:r>
            <a:r>
              <a:rPr lang="ka-GE" dirty="0"/>
              <a:t>შეტყობინებიდან მიღებული მისამართების გარდა, ჰოსტი </a:t>
            </a:r>
            <a:r>
              <a:rPr lang="en-US" dirty="0" err="1"/>
              <a:t>DHCPv6</a:t>
            </a:r>
            <a:r>
              <a:rPr lang="en-US" dirty="0"/>
              <a:t> </a:t>
            </a:r>
            <a:r>
              <a:rPr lang="ka-GE" dirty="0"/>
              <a:t>სერვერისგან იღებს დამატებით ინფორმაციას, მაგ.: </a:t>
            </a:r>
            <a:r>
              <a:rPr lang="en-US" dirty="0"/>
              <a:t>DNS </a:t>
            </a:r>
            <a:r>
              <a:rPr lang="ka-GE" dirty="0"/>
              <a:t>სერვერის მისამართს.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a-GE" dirty="0"/>
              <a:t> </a:t>
            </a:r>
            <a:r>
              <a:rPr lang="ka-GE" b="1" dirty="0"/>
              <a:t>− </a:t>
            </a:r>
            <a:r>
              <a:rPr lang="en-US" b="1" dirty="0"/>
              <a:t>Option 3 – </a:t>
            </a:r>
            <a:r>
              <a:rPr lang="en-US" b="1" dirty="0" err="1"/>
              <a:t>DHCPv6</a:t>
            </a:r>
            <a:r>
              <a:rPr lang="en-US" b="1" dirty="0"/>
              <a:t> only </a:t>
            </a:r>
            <a:r>
              <a:rPr lang="en-US" dirty="0"/>
              <a:t>– </a:t>
            </a:r>
            <a:r>
              <a:rPr lang="ka-GE" dirty="0"/>
              <a:t>ამ შემთხვევაში ჰოსტი არ იყენებს </a:t>
            </a:r>
            <a:r>
              <a:rPr lang="en-US" dirty="0"/>
              <a:t>RA </a:t>
            </a:r>
            <a:r>
              <a:rPr lang="ka-GE" dirty="0"/>
              <a:t>შეტყობინებას და სრულ ინფორმაციას იღებს </a:t>
            </a:r>
            <a:r>
              <a:rPr lang="en-US" dirty="0" err="1"/>
              <a:t>DHCPv6</a:t>
            </a:r>
            <a:r>
              <a:rPr lang="en-US" dirty="0"/>
              <a:t> </a:t>
            </a:r>
            <a:r>
              <a:rPr lang="ka-GE" dirty="0"/>
              <a:t>სერვერისგან - </a:t>
            </a:r>
            <a:r>
              <a:rPr lang="en-US" dirty="0" err="1"/>
              <a:t>IPv6</a:t>
            </a:r>
            <a:r>
              <a:rPr lang="en-US" dirty="0"/>
              <a:t> global unicast address, prefix length, a default gateway address, and the addresses of DNS servers</a:t>
            </a:r>
            <a:endParaRPr lang="ka-G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053C95-B3A1-47D0-8D44-870ED08DFA4D}"/>
              </a:ext>
            </a:extLst>
          </p:cNvPr>
          <p:cNvSpPr/>
          <p:nvPr/>
        </p:nvSpPr>
        <p:spPr>
          <a:xfrm>
            <a:off x="408037" y="3822023"/>
            <a:ext cx="11066207" cy="2130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The Interface ID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ka-GE" dirty="0"/>
              <a:t>თუ კლიენტი კომპიუტერი არ იყენებს </a:t>
            </a:r>
            <a:r>
              <a:rPr lang="en-US" dirty="0"/>
              <a:t>RA </a:t>
            </a:r>
            <a:r>
              <a:rPr lang="ka-GE" dirty="0"/>
              <a:t>შეტყობინების შემცველ ინფორმაციას და ეყრდნობა უშუალოდ </a:t>
            </a:r>
            <a:r>
              <a:rPr lang="en-US" dirty="0" err="1"/>
              <a:t>DHCPv6</a:t>
            </a:r>
            <a:r>
              <a:rPr lang="en-US" dirty="0"/>
              <a:t>-</a:t>
            </a:r>
            <a:r>
              <a:rPr lang="ka-GE" dirty="0"/>
              <a:t>ს, სერვერი მიაწვდის მთლიან </a:t>
            </a:r>
            <a:r>
              <a:rPr lang="en-US" dirty="0"/>
              <a:t>Unicast </a:t>
            </a:r>
            <a:r>
              <a:rPr lang="ka-GE" dirty="0"/>
              <a:t>გლობალურ მისამართს, პრეფიქსის და ინტერფეისის(ჰოსტის) იდენტიფიკატორის ჩათვლით • თუ გამოიყენება ვარიანტი 1(მხოლოდ </a:t>
            </a:r>
            <a:r>
              <a:rPr lang="en-US" dirty="0" err="1"/>
              <a:t>SLAAC</a:t>
            </a:r>
            <a:r>
              <a:rPr lang="en-US" dirty="0"/>
              <a:t>) </a:t>
            </a:r>
            <a:r>
              <a:rPr lang="ka-GE" dirty="0"/>
              <a:t>ან ვარიანტი 2 (</a:t>
            </a:r>
            <a:r>
              <a:rPr lang="en-US" dirty="0" err="1"/>
              <a:t>SLAAC</a:t>
            </a:r>
            <a:r>
              <a:rPr lang="en-US" dirty="0"/>
              <a:t> </a:t>
            </a:r>
            <a:r>
              <a:rPr lang="ka-GE" dirty="0"/>
              <a:t>და </a:t>
            </a:r>
            <a:r>
              <a:rPr lang="en-US" dirty="0" err="1"/>
              <a:t>DHCPv6</a:t>
            </a:r>
            <a:r>
              <a:rPr lang="en-US" dirty="0"/>
              <a:t>), </a:t>
            </a:r>
            <a:r>
              <a:rPr lang="ka-GE" dirty="0"/>
              <a:t>კლიენტი ვერ იღებს მთლიანი მისამართის ჰოსტის ნაწილს (</a:t>
            </a:r>
            <a:r>
              <a:rPr lang="en-US" dirty="0"/>
              <a:t>Interface ID)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3230627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A48D3B-2DEB-4AF7-B7DC-34B248CF6C70}"/>
              </a:ext>
            </a:extLst>
          </p:cNvPr>
          <p:cNvSpPr/>
          <p:nvPr/>
        </p:nvSpPr>
        <p:spPr>
          <a:xfrm>
            <a:off x="201562" y="263971"/>
            <a:ext cx="11125200" cy="5038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a-GE" b="1" dirty="0"/>
              <a:t>ერთ-ერთი ვერსია მისამართის მიღებისა არის </a:t>
            </a:r>
            <a:r>
              <a:rPr lang="en-US" b="1" dirty="0" err="1"/>
              <a:t>EUI</a:t>
            </a:r>
            <a:r>
              <a:rPr lang="en-US" b="1" dirty="0"/>
              <a:t>-64 </a:t>
            </a:r>
            <a:r>
              <a:rPr lang="ka-GE" b="1" dirty="0"/>
              <a:t>(</a:t>
            </a:r>
            <a:r>
              <a:rPr lang="en-US" b="1" dirty="0"/>
              <a:t>Extended Unique Identifier)</a:t>
            </a:r>
            <a:endParaRPr lang="ka-GE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a-GE" b="1" dirty="0"/>
              <a:t>იდენტიფიკატორი </a:t>
            </a:r>
            <a:r>
              <a:rPr lang="en-US" b="1" dirty="0"/>
              <a:t>MAC</a:t>
            </a:r>
            <a:r>
              <a:rPr lang="ka-GE" b="1" dirty="0"/>
              <a:t> მისამართების ბაზაზე</a:t>
            </a:r>
          </a:p>
          <a:p>
            <a:pPr>
              <a:lnSpc>
                <a:spcPct val="150000"/>
              </a:lnSpc>
            </a:pPr>
            <a:r>
              <a:rPr lang="ka-GE" b="1" dirty="0"/>
              <a:t>პროცესი 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ka-GE" dirty="0"/>
              <a:t>ეს პროცესი იყენებს ჰოსტის 48 ბიტიან </a:t>
            </a:r>
            <a:r>
              <a:rPr lang="en-US" dirty="0"/>
              <a:t>Ethernet MAC </a:t>
            </a:r>
            <a:r>
              <a:rPr lang="ka-GE" dirty="0"/>
              <a:t>მისამართს და ჩასვამს დანარჩენ 16 ბიტს 48 ბიტიანი </a:t>
            </a:r>
            <a:r>
              <a:rPr lang="en-US" dirty="0"/>
              <a:t>MAC </a:t>
            </a:r>
            <a:r>
              <a:rPr lang="ka-GE" dirty="0"/>
              <a:t>მისამართის შუაში, რათა მიიღოს 64 ბიტიანი </a:t>
            </a:r>
            <a:r>
              <a:rPr lang="en-US" dirty="0"/>
              <a:t>Interface ID(</a:t>
            </a:r>
            <a:r>
              <a:rPr lang="ka-GE" dirty="0"/>
              <a:t>ჰოსტის იდენტიფიკატორი).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EUI</a:t>
            </a:r>
            <a:r>
              <a:rPr lang="en-US" b="1" dirty="0"/>
              <a:t>-64 </a:t>
            </a:r>
            <a:r>
              <a:rPr lang="ka-GE" b="1" dirty="0"/>
              <a:t>ინტერფეისის </a:t>
            </a:r>
            <a:r>
              <a:rPr lang="en-US" b="1" dirty="0"/>
              <a:t>ID </a:t>
            </a:r>
          </a:p>
          <a:p>
            <a:pPr>
              <a:lnSpc>
                <a:spcPct val="150000"/>
              </a:lnSpc>
            </a:pPr>
            <a:r>
              <a:rPr lang="en-US" dirty="0"/>
              <a:t>• </a:t>
            </a:r>
            <a:r>
              <a:rPr lang="en-US" dirty="0" err="1"/>
              <a:t>EUI</a:t>
            </a:r>
            <a:r>
              <a:rPr lang="en-US" dirty="0"/>
              <a:t>-64 </a:t>
            </a:r>
            <a:r>
              <a:rPr lang="ka-GE" dirty="0"/>
              <a:t>ინტერფეისის მისამართი წარმოჩენილია ორობით ფორმატში და შედგება 3 ნაწილისგან: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a-GE" dirty="0"/>
              <a:t>– 24-ბიტიანი </a:t>
            </a:r>
            <a:r>
              <a:rPr lang="en-US" dirty="0" err="1"/>
              <a:t>OUI</a:t>
            </a:r>
            <a:r>
              <a:rPr lang="en-US" dirty="0"/>
              <a:t>, </a:t>
            </a:r>
            <a:r>
              <a:rPr lang="ka-GE" dirty="0"/>
              <a:t>ჰოსტის </a:t>
            </a:r>
            <a:r>
              <a:rPr lang="en-US" dirty="0"/>
              <a:t>MAC-</a:t>
            </a:r>
            <a:r>
              <a:rPr lang="ka-GE" dirty="0"/>
              <a:t>მისამართიდან, იმ პირობით, რომ მე-7 ბიტი (უნივერსალური / ლოკალური (</a:t>
            </a:r>
            <a:r>
              <a:rPr lang="en-US" dirty="0"/>
              <a:t>U / L) </a:t>
            </a:r>
            <a:r>
              <a:rPr lang="ka-GE" dirty="0"/>
              <a:t>ბიტი) იცვლება საპირისპიროთი.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a-GE" dirty="0"/>
              <a:t>ეს ნიშნავს, რომ თუ მე-7 ბიტი 0-ია - მაშინ ის გახდება 1 და პირიქით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a-GE" dirty="0"/>
              <a:t> – 16-ბიტიანი მნიშვნელობა </a:t>
            </a:r>
            <a:r>
              <a:rPr lang="en-US" dirty="0" err="1"/>
              <a:t>FFFE</a:t>
            </a:r>
            <a:r>
              <a:rPr lang="en-US" dirty="0"/>
              <a:t> (</a:t>
            </a:r>
            <a:r>
              <a:rPr lang="ka-GE" dirty="0"/>
              <a:t>თექვსმეტობით ფორმატში)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a-GE" dirty="0"/>
              <a:t>– 24-ბიტიანი ჰოსტის იდენტიფიკატორი კლიენტი კომპიუტერის </a:t>
            </a:r>
            <a:r>
              <a:rPr lang="en-US" dirty="0"/>
              <a:t>MAC </a:t>
            </a:r>
            <a:r>
              <a:rPr lang="ka-GE" dirty="0"/>
              <a:t>მისამართიდან</a:t>
            </a:r>
          </a:p>
        </p:txBody>
      </p:sp>
    </p:spTree>
    <p:extLst>
      <p:ext uri="{BB962C8B-B14F-4D97-AF65-F5344CB8AC3E}">
        <p14:creationId xmlns:p14="http://schemas.microsoft.com/office/powerpoint/2010/main" val="2718678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2A83D1-7451-4EAC-905C-91943443A736}"/>
              </a:ext>
            </a:extLst>
          </p:cNvPr>
          <p:cNvSpPr/>
          <p:nvPr/>
        </p:nvSpPr>
        <p:spPr>
          <a:xfrm>
            <a:off x="452283" y="296012"/>
            <a:ext cx="10535265" cy="2961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Ethernet MAC </a:t>
            </a:r>
            <a:r>
              <a:rPr lang="ka-GE" b="1" dirty="0"/>
              <a:t>მისამართი 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ka-GE" dirty="0"/>
              <a:t>• </a:t>
            </a:r>
            <a:r>
              <a:rPr lang="en-US" dirty="0"/>
              <a:t>Ethernet MAC </a:t>
            </a:r>
            <a:r>
              <a:rPr lang="ka-GE" dirty="0"/>
              <a:t>მისამართი ჩვეულებრივ გამოისახება 16-ით ფორმატში და შედგება 2 ნაწილისგან: </a:t>
            </a:r>
            <a:endParaRPr lang="en-US" dirty="0"/>
          </a:p>
          <a:p>
            <a:pPr indent="442913">
              <a:lnSpc>
                <a:spcPct val="150000"/>
              </a:lnSpc>
            </a:pPr>
            <a:r>
              <a:rPr lang="ka-GE" dirty="0"/>
              <a:t>– </a:t>
            </a:r>
            <a:r>
              <a:rPr lang="en-US" dirty="0"/>
              <a:t>Organizationally Unique Identifier (</a:t>
            </a:r>
            <a:r>
              <a:rPr lang="en-US" dirty="0" err="1"/>
              <a:t>OUI</a:t>
            </a:r>
            <a:r>
              <a:rPr lang="en-US" dirty="0"/>
              <a:t>) – </a:t>
            </a:r>
            <a:r>
              <a:rPr lang="en-US" dirty="0" err="1"/>
              <a:t>OUI</a:t>
            </a:r>
            <a:r>
              <a:rPr lang="en-US" dirty="0"/>
              <a:t> </a:t>
            </a:r>
            <a:r>
              <a:rPr lang="ka-GE" dirty="0"/>
              <a:t>არის 24-ბიტიანი (6 თექვსმეტობითი სიმბოლო) მწარმოებლის კოდი, მინიჭებული </a:t>
            </a:r>
            <a:r>
              <a:rPr lang="en-US" dirty="0"/>
              <a:t>IEEE </a:t>
            </a:r>
            <a:r>
              <a:rPr lang="ka-GE" dirty="0"/>
              <a:t>სტანდარტიზაციის ორგანოს მიერ.</a:t>
            </a:r>
            <a:endParaRPr lang="en-US" dirty="0"/>
          </a:p>
          <a:p>
            <a:pPr indent="442913">
              <a:lnSpc>
                <a:spcPct val="150000"/>
              </a:lnSpc>
            </a:pPr>
            <a:r>
              <a:rPr lang="ka-GE" dirty="0"/>
              <a:t> – </a:t>
            </a:r>
            <a:r>
              <a:rPr lang="en-US" dirty="0"/>
              <a:t>Device Identifier – </a:t>
            </a:r>
            <a:r>
              <a:rPr lang="ka-GE" dirty="0"/>
              <a:t>მოწყობილობის იდენტიფიკატორი არის უნიკალური 24- ბიტიანი (6 თექვსმეტობითი სიმბოლო) მნიშვნელობა, რომელიც მიენიჭება უშუალოდ მწარმოებლის მიერ და </a:t>
            </a:r>
            <a:r>
              <a:rPr lang="en-US" dirty="0" err="1"/>
              <a:t>OUI</a:t>
            </a:r>
            <a:r>
              <a:rPr lang="en-US" dirty="0"/>
              <a:t>-</a:t>
            </a:r>
            <a:r>
              <a:rPr lang="ka-GE" dirty="0"/>
              <a:t>სთან ერთად ქმნის საერთო უნიკალურ მისამართს.</a:t>
            </a:r>
          </a:p>
        </p:txBody>
      </p:sp>
    </p:spTree>
    <p:extLst>
      <p:ext uri="{BB962C8B-B14F-4D97-AF65-F5344CB8AC3E}">
        <p14:creationId xmlns:p14="http://schemas.microsoft.com/office/powerpoint/2010/main" val="2041283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618B0A-36C2-42D2-B1DE-F2D81230F349}"/>
              </a:ext>
            </a:extLst>
          </p:cNvPr>
          <p:cNvSpPr/>
          <p:nvPr/>
        </p:nvSpPr>
        <p:spPr>
          <a:xfrm>
            <a:off x="614515" y="274145"/>
            <a:ext cx="10255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EUI</a:t>
            </a:r>
            <a:r>
              <a:rPr lang="en-US" b="1" dirty="0">
                <a:solidFill>
                  <a:srgbClr val="C00000"/>
                </a:solidFill>
              </a:rPr>
              <a:t>-64 </a:t>
            </a:r>
            <a:r>
              <a:rPr lang="ka-GE" b="1" dirty="0">
                <a:solidFill>
                  <a:srgbClr val="C00000"/>
                </a:solidFill>
              </a:rPr>
              <a:t>პროცესის ილუსტრირება </a:t>
            </a:r>
            <a:r>
              <a:rPr lang="en-US" b="1" dirty="0" err="1">
                <a:solidFill>
                  <a:srgbClr val="C00000"/>
                </a:solidFill>
              </a:rPr>
              <a:t>FC99:4775:CEE0</a:t>
            </a:r>
            <a:r>
              <a:rPr lang="en-US" b="1" dirty="0">
                <a:solidFill>
                  <a:srgbClr val="C00000"/>
                </a:solidFill>
              </a:rPr>
              <a:t> MAC </a:t>
            </a:r>
            <a:r>
              <a:rPr lang="ka-GE" b="1" dirty="0">
                <a:solidFill>
                  <a:srgbClr val="C00000"/>
                </a:solidFill>
              </a:rPr>
              <a:t>მისამართის მაგალითზე: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59C237-42C6-4171-A866-5FCED225DE55}"/>
              </a:ext>
            </a:extLst>
          </p:cNvPr>
          <p:cNvSpPr/>
          <p:nvPr/>
        </p:nvSpPr>
        <p:spPr>
          <a:xfrm>
            <a:off x="408037" y="749991"/>
            <a:ext cx="10668000" cy="254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a-GE" dirty="0"/>
              <a:t> ნაბიჯი 1: ხდება </a:t>
            </a:r>
            <a:r>
              <a:rPr lang="en-US" dirty="0"/>
              <a:t>MAC </a:t>
            </a:r>
            <a:r>
              <a:rPr lang="ka-GE" dirty="0"/>
              <a:t>მისამართის დაყოფა </a:t>
            </a:r>
            <a:r>
              <a:rPr lang="en-US" dirty="0" err="1"/>
              <a:t>OUI</a:t>
            </a:r>
            <a:r>
              <a:rPr lang="en-US" dirty="0"/>
              <a:t> </a:t>
            </a:r>
            <a:r>
              <a:rPr lang="ka-GE" dirty="0"/>
              <a:t>და მოწყობილობის იდენტიფიკატორ მისამართებად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a-GE" dirty="0"/>
              <a:t>ნაბიჯი 2: თექვსმეტობითი ფორმატის მნიშვნელობის </a:t>
            </a:r>
            <a:r>
              <a:rPr lang="en-US" dirty="0" err="1"/>
              <a:t>FFFE</a:t>
            </a:r>
            <a:r>
              <a:rPr lang="en-US" dirty="0"/>
              <a:t> </a:t>
            </a:r>
            <a:r>
              <a:rPr lang="ka-GE" dirty="0"/>
              <a:t>ჩასმა, ორობითში: 1111 1111 1111 1110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a-GE" dirty="0"/>
              <a:t>ნაბიჯი 3: პირველ ჰექსტეტში(ორობითში გარდაქმილი ფორმით) (უნივერსალური / ლოკალური (</a:t>
            </a:r>
            <a:r>
              <a:rPr lang="en-US" dirty="0"/>
              <a:t>U / L) </a:t>
            </a:r>
            <a:r>
              <a:rPr lang="ka-GE" dirty="0"/>
              <a:t>ბიტი) იცვლება საპირისპიროთი ანუ მე-7 ბიტი 0 იცვლება 1-ით. შედეგად მივიღებთ </a:t>
            </a:r>
            <a:r>
              <a:rPr lang="en-US" dirty="0" err="1"/>
              <a:t>EUI</a:t>
            </a:r>
            <a:r>
              <a:rPr lang="en-US" dirty="0"/>
              <a:t>-64 </a:t>
            </a:r>
            <a:r>
              <a:rPr lang="ka-GE" dirty="0"/>
              <a:t>პროცესით გენერირებულ ინტერფეისის </a:t>
            </a:r>
            <a:r>
              <a:rPr lang="en-US" dirty="0"/>
              <a:t>ID </a:t>
            </a:r>
            <a:r>
              <a:rPr lang="ka-GE" dirty="0"/>
              <a:t>მისამართს: </a:t>
            </a:r>
            <a:r>
              <a:rPr lang="en-US" dirty="0" err="1"/>
              <a:t>FE99:47FF:FE75:CEE0</a:t>
            </a:r>
            <a:r>
              <a:rPr lang="en-US" dirty="0"/>
              <a:t>. 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3983374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B51F6F-F3F7-4E3B-948E-45F5CB5C2E8B}"/>
              </a:ext>
            </a:extLst>
          </p:cNvPr>
          <p:cNvSpPr/>
          <p:nvPr/>
        </p:nvSpPr>
        <p:spPr>
          <a:xfrm>
            <a:off x="502674" y="958645"/>
            <a:ext cx="11689326" cy="8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a-GE" dirty="0"/>
              <a:t>კლიენტმა მოწყობილობამ უნდა განსაზღვროს 64 ბიტიანი ინტერფეისის იდენტიფიკატორი ან </a:t>
            </a:r>
            <a:r>
              <a:rPr lang="en-US" dirty="0" err="1"/>
              <a:t>EUI</a:t>
            </a:r>
            <a:r>
              <a:rPr lang="en-US" dirty="0"/>
              <a:t>-64 </a:t>
            </a:r>
            <a:r>
              <a:rPr lang="ka-GE" dirty="0"/>
              <a:t>პროცესის ან 64 ბიტიანი რიცხვის შემთხვევივითი გენერირებით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CA997-2516-47AD-8B56-A6E7B66F4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1" y="2675965"/>
            <a:ext cx="8716297" cy="32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7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EC3582-6366-4468-8CEE-318A2271E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40" y="126592"/>
            <a:ext cx="9125985" cy="63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6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0D6A26-6783-4D7A-BF3C-3688517475BC}"/>
              </a:ext>
            </a:extLst>
          </p:cNvPr>
          <p:cNvSpPr/>
          <p:nvPr/>
        </p:nvSpPr>
        <p:spPr>
          <a:xfrm>
            <a:off x="188602" y="279908"/>
            <a:ext cx="5178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Sylfaen" panose="010A0502050306030303" pitchFamily="18" charset="0"/>
              </a:rPr>
              <a:t>IPv6</a:t>
            </a: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-</a:t>
            </a:r>
            <a:r>
              <a:rPr lang="ka-GE" b="1" dirty="0">
                <a:solidFill>
                  <a:srgbClr val="C00000"/>
                </a:solidFill>
              </a:rPr>
              <a:t>ში </a:t>
            </a: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Unicast </a:t>
            </a:r>
            <a:r>
              <a:rPr lang="ka-GE" b="1" dirty="0">
                <a:solidFill>
                  <a:srgbClr val="C00000"/>
                </a:solidFill>
              </a:rPr>
              <a:t>მისამართების 6 ტიპი არსებობს </a:t>
            </a:r>
          </a:p>
        </p:txBody>
      </p:sp>
      <p:pic>
        <p:nvPicPr>
          <p:cNvPr id="3074" name="Picture 2" descr="Dépannage IPv6 : ACL DNS UNICAST IPv4">
            <a:extLst>
              <a:ext uri="{FF2B5EF4-FFF2-40B4-BE49-F238E27FC236}">
                <a16:creationId xmlns:a16="http://schemas.microsoft.com/office/drawing/2014/main" id="{60F31683-856C-EF31-1729-2D15248E6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35" y="1649219"/>
            <a:ext cx="894397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32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C5DA51-B23C-8D94-1D4E-72A888C752BD}"/>
              </a:ext>
            </a:extLst>
          </p:cNvPr>
          <p:cNvSpPr txBox="1"/>
          <p:nvPr/>
        </p:nvSpPr>
        <p:spPr>
          <a:xfrm>
            <a:off x="272716" y="16826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Unicast </a:t>
            </a:r>
            <a:r>
              <a:rPr lang="ka-GE" sz="2800" b="1" dirty="0">
                <a:solidFill>
                  <a:srgbClr val="C00000"/>
                </a:solidFill>
              </a:rPr>
              <a:t>მისამართები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178D6C-08D2-93A6-D2D5-E84944BDF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44" y="1146986"/>
            <a:ext cx="5949743" cy="1712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a-GE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1 </a:t>
            </a:r>
            <a:r>
              <a:rPr kumimoji="0" lang="ka-GE" altLang="ka-GE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გლობალური უნიკასტი (Global Unicast</a:t>
            </a:r>
            <a:r>
              <a:rPr kumimoji="0" lang="ka-GE" altLang="ka-G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 ეს არის ყველაზე გავრცელებული ტიპი. ისინი გლობალურად  მარშრუტიზებადია და უნიკალურია მთელ ინტერნეტში. </a:t>
            </a:r>
          </a:p>
        </p:txBody>
      </p:sp>
      <p:pic>
        <p:nvPicPr>
          <p:cNvPr id="5" name="Picture 2" descr="Dépannage IPv6 : ACL DNS UNICAST IPv4">
            <a:extLst>
              <a:ext uri="{FF2B5EF4-FFF2-40B4-BE49-F238E27FC236}">
                <a16:creationId xmlns:a16="http://schemas.microsoft.com/office/drawing/2014/main" id="{B6235BDC-AE37-A795-A4DC-A112002A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91480"/>
            <a:ext cx="6162591" cy="300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901CC44-81CC-813A-2F7D-3E313E8D9353}"/>
              </a:ext>
            </a:extLst>
          </p:cNvPr>
          <p:cNvSpPr/>
          <p:nvPr/>
        </p:nvSpPr>
        <p:spPr>
          <a:xfrm rot="17345885">
            <a:off x="5632316" y="4260715"/>
            <a:ext cx="1663430" cy="1945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64520EE-A673-D72E-4408-C14AB7A1C400}"/>
              </a:ext>
            </a:extLst>
          </p:cNvPr>
          <p:cNvSpPr/>
          <p:nvPr/>
        </p:nvSpPr>
        <p:spPr>
          <a:xfrm rot="17345885">
            <a:off x="9565663" y="4149489"/>
            <a:ext cx="1663430" cy="1945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AA5475-4DD5-89E1-ECE3-810EAFE63BB3}"/>
              </a:ext>
            </a:extLst>
          </p:cNvPr>
          <p:cNvSpPr/>
          <p:nvPr/>
        </p:nvSpPr>
        <p:spPr>
          <a:xfrm rot="17345885">
            <a:off x="6627910" y="4319079"/>
            <a:ext cx="1663430" cy="19455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347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D0C4A1-23A3-42C4-8169-B890E71ADDB5}"/>
              </a:ext>
            </a:extLst>
          </p:cNvPr>
          <p:cNvSpPr/>
          <p:nvPr/>
        </p:nvSpPr>
        <p:spPr>
          <a:xfrm>
            <a:off x="275302" y="354327"/>
            <a:ext cx="10992465" cy="26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Sylfaen" panose="010A0502050306030303" pitchFamily="18" charset="0"/>
              </a:rPr>
              <a:t>Global Unicast </a:t>
            </a:r>
            <a:r>
              <a:rPr lang="en-US" sz="2400" b="1" dirty="0">
                <a:solidFill>
                  <a:srgbClr val="C00000"/>
                </a:solidFill>
              </a:rPr>
              <a:t>address</a:t>
            </a:r>
            <a:r>
              <a:rPr lang="ka-GE" sz="2400" b="1" dirty="0">
                <a:solidFill>
                  <a:srgbClr val="C00000"/>
                </a:solidFill>
              </a:rPr>
              <a:t> </a:t>
            </a:r>
            <a:r>
              <a:rPr lang="ka-GE" sz="2400" dirty="0">
                <a:solidFill>
                  <a:srgbClr val="000000"/>
                </a:solidFill>
                <a:latin typeface="Sylfaen" panose="010A0502050306030303" pitchFamily="18" charset="0"/>
              </a:rPr>
              <a:t> </a:t>
            </a:r>
            <a:r>
              <a:rPr lang="ka-GE" dirty="0">
                <a:solidFill>
                  <a:srgbClr val="000000"/>
                </a:solidFill>
                <a:latin typeface="Sylfaen" panose="010A0502050306030303" pitchFamily="18" charset="0"/>
              </a:rPr>
              <a:t>(გლობალური უნიკალური მისამართი):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a-GE" dirty="0">
                <a:solidFill>
                  <a:srgbClr val="000000"/>
                </a:solidFill>
              </a:rPr>
              <a:t>გამოიყენება ინტერნეტში </a:t>
            </a:r>
            <a:r>
              <a:rPr lang="ka-GE" b="1" dirty="0">
                <a:solidFill>
                  <a:srgbClr val="000000"/>
                </a:solidFill>
              </a:rPr>
              <a:t>ამიტომ უნდა იყოს უნიკალური</a:t>
            </a: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a-GE" dirty="0">
                <a:solidFill>
                  <a:srgbClr val="000000"/>
                </a:solidFill>
              </a:rPr>
              <a:t>ვრცელდება </a:t>
            </a:r>
            <a:r>
              <a:rPr lang="en-US" dirty="0" err="1">
                <a:solidFill>
                  <a:srgbClr val="000000"/>
                </a:solidFill>
              </a:rPr>
              <a:t>IANA</a:t>
            </a:r>
            <a:r>
              <a:rPr lang="ka-GE" dirty="0">
                <a:solidFill>
                  <a:srgbClr val="000000"/>
                </a:solidFill>
              </a:rPr>
              <a:t>-ს მიერ</a:t>
            </a:r>
          </a:p>
          <a:p>
            <a:pPr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public </a:t>
            </a: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IPv4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 (</a:t>
            </a:r>
            <a:r>
              <a:rPr lang="ka-GE" dirty="0">
                <a:solidFill>
                  <a:srgbClr val="000000"/>
                </a:solidFill>
              </a:rPr>
              <a:t>გლობალური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IP) </a:t>
            </a:r>
            <a:r>
              <a:rPr lang="ka-GE" dirty="0">
                <a:solidFill>
                  <a:srgbClr val="000000"/>
                </a:solidFill>
              </a:rPr>
              <a:t>მისამართის ანალოგურია ამგვარი მისამართები უნიკალურია გლობალური მასშტაბით, მოცემული მისამართები შეიძლება კონფიგურირებულ იყოს სტატიკურად ან მიენიჭოს დინამიურად </a:t>
            </a:r>
            <a:endParaRPr lang="ka-G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1011D-CB24-4E1A-9EDB-57B4E0C3FA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0"/>
          <a:stretch/>
        </p:blipFill>
        <p:spPr>
          <a:xfrm>
            <a:off x="1085598" y="3043795"/>
            <a:ext cx="6779662" cy="1826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57E87F-CBBA-4E3F-83DB-13F06685E2D9}"/>
              </a:ext>
            </a:extLst>
          </p:cNvPr>
          <p:cNvSpPr/>
          <p:nvPr/>
        </p:nvSpPr>
        <p:spPr>
          <a:xfrm>
            <a:off x="658761" y="5197130"/>
            <a:ext cx="10874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dirty="0">
                <a:solidFill>
                  <a:srgbClr val="000000"/>
                </a:solidFill>
              </a:rPr>
              <a:t>ამჟამად პირველ 3 ბიტში მხოლოდ 001 ან 2000::/3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Global unicast </a:t>
            </a:r>
            <a:r>
              <a:rPr lang="ka-GE" dirty="0">
                <a:solidFill>
                  <a:srgbClr val="000000"/>
                </a:solidFill>
              </a:rPr>
              <a:t>მისამართებია გამოყენებაში 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69795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135EF3-D15E-480E-BBD5-C5CF58259ACF}"/>
              </a:ext>
            </a:extLst>
          </p:cNvPr>
          <p:cNvSpPr/>
          <p:nvPr/>
        </p:nvSpPr>
        <p:spPr>
          <a:xfrm>
            <a:off x="231057" y="111272"/>
            <a:ext cx="764458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ka-GE" sz="20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Sylfaen" panose="010A0502050306030303" pitchFamily="18" charset="0"/>
              </a:rPr>
              <a:t>2001:0DB8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::/32 </a:t>
            </a:r>
            <a:r>
              <a:rPr lang="ka-GE" dirty="0">
                <a:solidFill>
                  <a:srgbClr val="000000"/>
                </a:solidFill>
              </a:rPr>
              <a:t>მისამართი დარეზერვებულია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D2A8C-C0BA-4E1D-9C7B-B088FC821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/>
          <a:stretch/>
        </p:blipFill>
        <p:spPr>
          <a:xfrm>
            <a:off x="353960" y="788380"/>
            <a:ext cx="7123471" cy="20029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727D6D-E835-49B2-81B7-0F5C2A9124FA}"/>
              </a:ext>
            </a:extLst>
          </p:cNvPr>
          <p:cNvSpPr/>
          <p:nvPr/>
        </p:nvSpPr>
        <p:spPr>
          <a:xfrm>
            <a:off x="572962" y="2895534"/>
            <a:ext cx="4065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Global Unicast </a:t>
            </a:r>
            <a:r>
              <a:rPr lang="ka-GE" b="1" dirty="0">
                <a:solidFill>
                  <a:srgbClr val="C00000"/>
                </a:solidFill>
              </a:rPr>
              <a:t>მისამართის მაგალითი </a:t>
            </a:r>
            <a:endParaRPr lang="ka-G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57DB3-72A7-4CC9-B227-820084F1F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1" y="3354977"/>
            <a:ext cx="3848637" cy="4763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1F031F-CF4C-48CB-B3B6-CDD6F019533C}"/>
              </a:ext>
            </a:extLst>
          </p:cNvPr>
          <p:cNvSpPr/>
          <p:nvPr/>
        </p:nvSpPr>
        <p:spPr>
          <a:xfrm>
            <a:off x="353960" y="3738404"/>
            <a:ext cx="11503743" cy="1715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Global unicast </a:t>
            </a:r>
            <a:r>
              <a:rPr lang="ka-GE" dirty="0">
                <a:solidFill>
                  <a:srgbClr val="000000"/>
                </a:solidFill>
              </a:rPr>
              <a:t>მისამართი შედგება 3 ნაწილისგან</a:t>
            </a:r>
          </a:p>
          <a:p>
            <a:pPr indent="88900"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o Global routing prefix - </a:t>
            </a:r>
            <a:r>
              <a:rPr lang="ka-GE" dirty="0">
                <a:solidFill>
                  <a:srgbClr val="000000"/>
                </a:solidFill>
              </a:rPr>
              <a:t>ქსელის მისამართი, რომელიც პროვაიდერის მიერ მიენიჭება მომხმარებელს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 indent="88900"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ka-GE" dirty="0">
              <a:solidFill>
                <a:srgbClr val="00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30E057-50C9-B83A-72E0-524425E33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62" y="4596235"/>
            <a:ext cx="987001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a-GE" altLang="ka-G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a-GE" altLang="ka-G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მისი დახმარებით </a:t>
            </a:r>
            <a:r>
              <a:rPr kumimoji="0" lang="ka-GE" altLang="ka-G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როუტერებმა</a:t>
            </a:r>
            <a:r>
              <a:rPr kumimoji="0" lang="ka-GE" altLang="ka-G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იციან, რომელ მხარეს </a:t>
            </a:r>
            <a:endParaRPr kumimoji="0" lang="en-US" altLang="ka-G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a-GE" altLang="ka-G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უნდა გააგზავნონ პაკეტები.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a-GE" altLang="ka-G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მაგალითად:</a:t>
            </a:r>
            <a:br>
              <a:rPr kumimoji="0" lang="ka-GE" altLang="ka-G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a-GE" altLang="ka-G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თუ შენ გაქვს პრეფიქსი </a:t>
            </a:r>
            <a:r>
              <a:rPr kumimoji="0" lang="ka-GE" altLang="ka-G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2001:0db8:abcd::/48</a:t>
            </a:r>
            <a:r>
              <a:rPr kumimoji="0" lang="ka-GE" altLang="ka-G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ეს ნიშნავს, რომ ყველა მოწყობილობა </a:t>
            </a:r>
            <a:endParaRPr kumimoji="0" lang="en-US" altLang="ka-G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a-GE" altLang="ka-G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ამ დიაპაზონში იმავე გლობალურ ქსელშია.</a:t>
            </a:r>
            <a:endParaRPr kumimoji="0" lang="ka-GE" altLang="ka-G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3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51398-62EE-582F-E555-369E3DAF8B76}"/>
              </a:ext>
            </a:extLst>
          </p:cNvPr>
          <p:cNvSpPr txBox="1"/>
          <p:nvPr/>
        </p:nvSpPr>
        <p:spPr>
          <a:xfrm>
            <a:off x="514841" y="219920"/>
            <a:ext cx="10878089" cy="2789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88900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</a:rPr>
              <a:t>o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Subnet ID - </a:t>
            </a:r>
            <a:r>
              <a:rPr lang="ka-GE" dirty="0">
                <a:solidFill>
                  <a:srgbClr val="000000"/>
                </a:solidFill>
              </a:rPr>
              <a:t>გამოიყენება ორგანიზაციების მიერ მის ქსელში არსებული </a:t>
            </a:r>
            <a:r>
              <a:rPr lang="ka-GE" dirty="0" err="1">
                <a:solidFill>
                  <a:srgbClr val="000000"/>
                </a:solidFill>
              </a:rPr>
              <a:t>ქვექსელების</a:t>
            </a:r>
            <a:r>
              <a:rPr lang="ka-GE" dirty="0">
                <a:solidFill>
                  <a:srgbClr val="000000"/>
                </a:solidFill>
              </a:rPr>
              <a:t> იდენტიფიცირებისათვის ქ</a:t>
            </a:r>
            <a:r>
              <a:rPr lang="ka-GE" dirty="0"/>
              <a:t>სელების ადმინისტრატორებს საშუალებას აძლევს დიდი ქსელი დაყონ უფრო პატარა ჯგუფებად (მაგალითად, ოფისები, სართულები, განყოფილებები)</a:t>
            </a:r>
            <a:endParaRPr lang="en-US" dirty="0">
              <a:solidFill>
                <a:srgbClr val="000000"/>
              </a:solidFill>
            </a:endParaRPr>
          </a:p>
          <a:p>
            <a:pPr indent="88900">
              <a:lnSpc>
                <a:spcPct val="200000"/>
              </a:lnSpc>
            </a:pPr>
            <a:r>
              <a:rPr lang="en-US" dirty="0">
                <a:solidFill>
                  <a:srgbClr val="000000"/>
                </a:solidFill>
              </a:rPr>
              <a:t>o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Interface ID - </a:t>
            </a:r>
            <a:r>
              <a:rPr lang="ka-GE" dirty="0">
                <a:solidFill>
                  <a:srgbClr val="000000"/>
                </a:solidFill>
              </a:rPr>
              <a:t>ანალოგიურია რაც </a:t>
            </a:r>
            <a:r>
              <a:rPr lang="ka-GE" dirty="0" err="1">
                <a:solidFill>
                  <a:srgbClr val="000000"/>
                </a:solidFill>
              </a:rPr>
              <a:t>ჰოსტის</a:t>
            </a:r>
            <a:r>
              <a:rPr lang="ka-GE" dirty="0">
                <a:solidFill>
                  <a:srgbClr val="000000"/>
                </a:solidFill>
              </a:rPr>
              <a:t> ნაწილი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IPv4-</a:t>
            </a:r>
            <a:r>
              <a:rPr lang="ka-GE" dirty="0">
                <a:solidFill>
                  <a:srgbClr val="000000"/>
                </a:solidFill>
              </a:rPr>
              <a:t>ში . </a:t>
            </a:r>
            <a:r>
              <a:rPr lang="ka-GE" dirty="0"/>
              <a:t>განსაზღვრავს </a:t>
            </a:r>
            <a:r>
              <a:rPr lang="ka-GE" b="1" dirty="0"/>
              <a:t>მოწყობილობას</a:t>
            </a:r>
            <a:r>
              <a:rPr lang="ka-GE" dirty="0"/>
              <a:t> (კომპიუტერს, სერვერს, </a:t>
            </a:r>
            <a:r>
              <a:rPr lang="ka-GE" dirty="0" err="1"/>
              <a:t>როუტერს</a:t>
            </a:r>
            <a:r>
              <a:rPr lang="ka-GE" dirty="0"/>
              <a:t> და </a:t>
            </a:r>
            <a:r>
              <a:rPr lang="ka-GE" dirty="0" err="1"/>
              <a:t>ა.შ</a:t>
            </a:r>
            <a:r>
              <a:rPr lang="ka-GE" dirty="0"/>
              <a:t>.) კონკრეტულ  </a:t>
            </a:r>
            <a:r>
              <a:rPr lang="ka-GE" dirty="0" err="1"/>
              <a:t>ქვექსელში</a:t>
            </a:r>
            <a:r>
              <a:rPr lang="ka-GE" dirty="0"/>
              <a:t>.</a:t>
            </a:r>
            <a:endParaRPr lang="ka-GE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169ED-14D1-C359-A567-250396239CE1}"/>
              </a:ext>
            </a:extLst>
          </p:cNvPr>
          <p:cNvSpPr txBox="1"/>
          <p:nvPr/>
        </p:nvSpPr>
        <p:spPr>
          <a:xfrm>
            <a:off x="514841" y="3244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2001:0db8:abcd:0012:1a2b:3c4d:5e6f:7g8h</a:t>
            </a:r>
            <a:r>
              <a:rPr lang="ka-GE" dirty="0"/>
              <a:t>/64</a:t>
            </a:r>
            <a:endParaRPr lang="pt-B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EA687A4-A895-B241-6D20-F8ECC6596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53" y="3849047"/>
            <a:ext cx="69712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a-GE" altLang="ka-G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2001:0db8:abcd</a:t>
            </a:r>
            <a:r>
              <a:rPr kumimoji="0" lang="ka-GE" altLang="ka-G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ka-GE" altLang="ka-G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</a:t>
            </a:r>
            <a:r>
              <a:rPr kumimoji="0" lang="ka-GE" altLang="ka-G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a-GE" altLang="ka-G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Routing</a:t>
            </a:r>
            <a:r>
              <a:rPr kumimoji="0" lang="ka-GE" altLang="ka-G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a-GE" altLang="ka-G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Prefix</a:t>
            </a:r>
            <a:endParaRPr kumimoji="0" lang="ka-GE" altLang="ka-G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a-GE" altLang="ka-G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0012</a:t>
            </a:r>
            <a:r>
              <a:rPr kumimoji="0" lang="ka-GE" altLang="ka-G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ka-GE" altLang="ka-G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Subnet</a:t>
            </a:r>
            <a:r>
              <a:rPr kumimoji="0" lang="ka-GE" altLang="ka-G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</a:t>
            </a:r>
            <a:endParaRPr kumimoji="0" lang="ka-GE" altLang="ka-G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a-GE" altLang="ka-G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1a2b:3c4d:5e6f:7g8h</a:t>
            </a:r>
            <a:r>
              <a:rPr kumimoji="0" lang="ka-GE" altLang="ka-G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ka-GE" altLang="ka-G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kumimoji="0" lang="ka-GE" altLang="ka-G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</a:t>
            </a:r>
            <a:endParaRPr kumimoji="0" lang="ka-GE" altLang="ka-G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9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4E2FCC-C39D-B395-D64C-8AF7C1180655}"/>
              </a:ext>
            </a:extLst>
          </p:cNvPr>
          <p:cNvSpPr txBox="1"/>
          <p:nvPr/>
        </p:nvSpPr>
        <p:spPr>
          <a:xfrm>
            <a:off x="343882" y="-222070"/>
            <a:ext cx="11309684" cy="383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a-GE" sz="2400" b="1" dirty="0">
                <a:solidFill>
                  <a:srgbClr val="C00000"/>
                </a:solidFill>
              </a:rPr>
              <a:t>2 </a:t>
            </a:r>
            <a:r>
              <a:rPr lang="en-US" sz="2400" b="1" dirty="0">
                <a:solidFill>
                  <a:srgbClr val="C00000"/>
                </a:solidFill>
              </a:rPr>
              <a:t>Link-Local</a:t>
            </a:r>
            <a:endParaRPr lang="ka-GE" sz="24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ka-GE" sz="2000" dirty="0"/>
          </a:p>
          <a:p>
            <a:pPr>
              <a:lnSpc>
                <a:spcPct val="150000"/>
              </a:lnSpc>
            </a:pPr>
            <a:r>
              <a:rPr lang="ka-GE" sz="2000" dirty="0"/>
              <a:t>ეს მისამართები გამოიყენება კომუნიკაციისთვის ერთ ქსელურ სეგმენტში. ყველა </a:t>
            </a:r>
            <a:r>
              <a:rPr lang="en-US" sz="2000" dirty="0"/>
              <a:t>IPv6 </a:t>
            </a:r>
            <a:r>
              <a:rPr lang="ka-GE" sz="2000" dirty="0"/>
              <a:t>ინტერფეისს აქვს </a:t>
            </a:r>
            <a:r>
              <a:rPr lang="en-US" sz="2000" dirty="0"/>
              <a:t>link-local </a:t>
            </a:r>
            <a:r>
              <a:rPr lang="ka-GE" sz="2000" dirty="0"/>
              <a:t>მისამართი. ისინი იწყება </a:t>
            </a:r>
            <a:r>
              <a:rPr lang="en-US" sz="2000" dirty="0"/>
              <a:t>fe80::/10 </a:t>
            </a:r>
            <a:r>
              <a:rPr lang="ka-GE" sz="2000" dirty="0"/>
              <a:t>პრეფიქსით. ისნი არ არის მარშრუტიზებადი ქსელის გარეთ</a:t>
            </a:r>
          </a:p>
          <a:p>
            <a:pPr>
              <a:lnSpc>
                <a:spcPct val="150000"/>
              </a:lnSpc>
            </a:pPr>
            <a:r>
              <a:rPr lang="ka-GE" sz="2000" dirty="0"/>
              <a:t> ის </a:t>
            </a:r>
            <a:r>
              <a:rPr lang="ka-GE" sz="2000" b="1" dirty="0"/>
              <a:t>აუცილებელია</a:t>
            </a:r>
            <a:r>
              <a:rPr lang="ka-GE" sz="2000" dirty="0"/>
              <a:t> თითოეული მოწყობილობისთვის — თუნდაც ინტერნეტზე წვდომა საერთოდ არ გქონდეს. მოწყობილობა </a:t>
            </a:r>
            <a:r>
              <a:rPr lang="ka-GE" sz="2000" b="1" dirty="0"/>
              <a:t>ავტომატურად ქმნის</a:t>
            </a:r>
            <a:r>
              <a:rPr lang="ka-GE" sz="2000" dirty="0"/>
              <a:t> ამ მისამართს, როცა ინტერფეისი ამოქმედდება</a:t>
            </a:r>
          </a:p>
          <a:p>
            <a:pPr>
              <a:lnSpc>
                <a:spcPct val="150000"/>
              </a:lnSpc>
            </a:pPr>
            <a:endParaRPr lang="ka-GE" sz="2000" dirty="0"/>
          </a:p>
        </p:txBody>
      </p:sp>
      <p:pic>
        <p:nvPicPr>
          <p:cNvPr id="4" name="Picture 2" descr="Dépannage IPv6 : ACL DNS UNICAST IPv4">
            <a:extLst>
              <a:ext uri="{FF2B5EF4-FFF2-40B4-BE49-F238E27FC236}">
                <a16:creationId xmlns:a16="http://schemas.microsoft.com/office/drawing/2014/main" id="{203E45B8-8685-0F73-8555-393D7CE99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277" y="3084011"/>
            <a:ext cx="6162591" cy="300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31705B6-B89E-B30C-9662-D0FEDA3870EF}"/>
              </a:ext>
            </a:extLst>
          </p:cNvPr>
          <p:cNvSpPr/>
          <p:nvPr/>
        </p:nvSpPr>
        <p:spPr>
          <a:xfrm rot="18780293">
            <a:off x="6675801" y="6161243"/>
            <a:ext cx="1118680" cy="16537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400213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4D31DF-4206-488A-AFB1-94DC47CF0536}"/>
              </a:ext>
            </a:extLst>
          </p:cNvPr>
          <p:cNvSpPr/>
          <p:nvPr/>
        </p:nvSpPr>
        <p:spPr>
          <a:xfrm>
            <a:off x="334295" y="548256"/>
            <a:ext cx="11149782" cy="21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Sylfaen" panose="010A0502050306030303" pitchFamily="18" charset="0"/>
              </a:rPr>
              <a:t>Link-local </a:t>
            </a:r>
            <a:r>
              <a:rPr lang="en-US" b="1" dirty="0">
                <a:solidFill>
                  <a:srgbClr val="C00000"/>
                </a:solidFill>
              </a:rPr>
              <a:t>address</a:t>
            </a:r>
            <a:r>
              <a:rPr lang="ka-GE" b="1" dirty="0">
                <a:solidFill>
                  <a:srgbClr val="C00000"/>
                </a:solidFill>
              </a:rPr>
              <a:t> </a:t>
            </a:r>
          </a:p>
          <a:p>
            <a:pPr indent="530225"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– ამგვარი მისამართები მიკუთვნებულია ერთი ცალკეული ქვექსელისთვის (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Link) </a:t>
            </a:r>
          </a:p>
          <a:p>
            <a:pPr indent="530225">
              <a:lnSpc>
                <a:spcPct val="150000"/>
              </a:lnSpc>
            </a:pPr>
            <a:r>
              <a:rPr lang="ka-GE" dirty="0">
                <a:solidFill>
                  <a:srgbClr val="000000"/>
                </a:solidFill>
              </a:rPr>
              <a:t>– მოცემული მისამართების უნიკალურობა ვრცელდება შესაბამის ქვექსელზე, რამეთუ მარშრუტიზატორები(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Routers) </a:t>
            </a:r>
            <a:r>
              <a:rPr lang="ka-GE" dirty="0">
                <a:solidFill>
                  <a:srgbClr val="000000"/>
                </a:solidFill>
              </a:rPr>
              <a:t>არ გადაამისამართებენ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Link-Local </a:t>
            </a:r>
            <a:r>
              <a:rPr lang="ka-GE" dirty="0">
                <a:solidFill>
                  <a:srgbClr val="000000"/>
                </a:solidFill>
              </a:rPr>
              <a:t>მისამართის მქონე წყაროდან ან </a:t>
            </a:r>
            <a:r>
              <a:rPr lang="en-US" dirty="0">
                <a:solidFill>
                  <a:srgbClr val="000000"/>
                </a:solidFill>
                <a:latin typeface="Sylfaen" panose="010A0502050306030303" pitchFamily="18" charset="0"/>
              </a:rPr>
              <a:t>Link-Local </a:t>
            </a:r>
            <a:r>
              <a:rPr lang="ka-GE" dirty="0">
                <a:solidFill>
                  <a:srgbClr val="000000"/>
                </a:solidFill>
              </a:rPr>
              <a:t>მისამართზე მიმავალ პაკეტებს </a:t>
            </a:r>
          </a:p>
        </p:txBody>
      </p:sp>
    </p:spTree>
    <p:extLst>
      <p:ext uri="{BB962C8B-B14F-4D97-AF65-F5344CB8AC3E}">
        <p14:creationId xmlns:p14="http://schemas.microsoft.com/office/powerpoint/2010/main" val="106679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1510</Words>
  <Application>Microsoft Office PowerPoint</Application>
  <PresentationFormat>Widescreen</PresentationFormat>
  <Paragraphs>124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Unicode MS</vt:lpstr>
      <vt:lpstr>Calibri</vt:lpstr>
      <vt:lpstr>Calibri Light</vt:lpstr>
      <vt:lpstr>Sylfaen</vt:lpstr>
      <vt:lpstr>Wingdings</vt:lpstr>
      <vt:lpstr>Office Theme</vt:lpstr>
      <vt:lpstr> IPv6 დამისამართება  IPv6 მისამართების ტიპები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IPv6 დამისამართება</dc:title>
  <dc:creator>Mzia Kiknadze</dc:creator>
  <cp:lastModifiedBy>m.kiknadze@gtu.ge</cp:lastModifiedBy>
  <cp:revision>58</cp:revision>
  <dcterms:created xsi:type="dcterms:W3CDTF">2023-04-16T15:50:50Z</dcterms:created>
  <dcterms:modified xsi:type="dcterms:W3CDTF">2025-04-09T03:31:20Z</dcterms:modified>
</cp:coreProperties>
</file>