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a-G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47B1-DF36-4FF3-9840-5183BECB3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CE308-6755-4C88-80A2-995E9D2DD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95B66-66A9-486D-8BE4-3889C8F8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DE-B8CD-446B-89D4-A6B49D6B770F}" type="datetimeFigureOut">
              <a:rPr lang="ka-GE" smtClean="0"/>
              <a:t>27.10.2024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CCFFF-C483-4859-B620-8570624D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DF9EA-7B46-4D84-AB55-65716D51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67B0-5BB4-4148-BD9A-5A4F42A707DB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35599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23E5-FA06-43E3-BCEB-B837E176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3FCEC-688D-4E4A-BB0C-1EF081512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BFAEA-F221-4857-9378-D60A4D59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DE-B8CD-446B-89D4-A6B49D6B770F}" type="datetimeFigureOut">
              <a:rPr lang="ka-GE" smtClean="0"/>
              <a:t>27.10.2024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A07FF-FE22-4D02-9D02-4EEC9156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41DFB-B2A6-4F61-B710-957E7975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67B0-5BB4-4148-BD9A-5A4F42A707DB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66876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36461-7AB2-4E83-B030-75830C800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EF935-B7FF-4B02-9E61-A2D15B528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85AC1-86E9-4BAF-802E-E76CBE3D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DE-B8CD-446B-89D4-A6B49D6B770F}" type="datetimeFigureOut">
              <a:rPr lang="ka-GE" smtClean="0"/>
              <a:t>27.10.2024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EB578-6819-44B5-A818-EAE3B5AF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97BB7-82B0-4D9C-871E-2CC555EE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67B0-5BB4-4148-BD9A-5A4F42A707DB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15289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0A81-0962-42E2-AF03-B24748D0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2345-E0C3-415E-AEED-89887D163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81CC2-7E2A-4947-A009-E0E7A06F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DE-B8CD-446B-89D4-A6B49D6B770F}" type="datetimeFigureOut">
              <a:rPr lang="ka-GE" smtClean="0"/>
              <a:t>27.10.2024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81976-6DFD-4D59-B720-A46A6259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7E602-44B5-4E6D-B5DF-53E592AC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67B0-5BB4-4148-BD9A-5A4F42A707DB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33515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B4EE9-E54E-4093-A8D4-A257BF71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EA78D-9B13-4E74-B12B-E7BD73392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98322-DCC9-4E39-AB95-D2C04724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DE-B8CD-446B-89D4-A6B49D6B770F}" type="datetimeFigureOut">
              <a:rPr lang="ka-GE" smtClean="0"/>
              <a:t>27.10.2024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8F23D-110B-4F87-8D54-F59FF38D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06D20-7379-4AC6-BE2A-B81E5376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67B0-5BB4-4148-BD9A-5A4F42A707DB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21522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6838-A292-41A0-B030-D895F139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03363-C50A-4237-8C08-EC0A52B5F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5DB82-4A49-474D-8EFA-AEF9E0191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52E7C-6270-4441-A9F4-A19BB733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DE-B8CD-446B-89D4-A6B49D6B770F}" type="datetimeFigureOut">
              <a:rPr lang="ka-GE" smtClean="0"/>
              <a:t>27.10.2024</a:t>
            </a:fld>
            <a:endParaRPr lang="ka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02E55-FE9A-448A-B6C2-261107A8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2F566-5A26-42AA-B68F-73BFAB62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67B0-5BB4-4148-BD9A-5A4F42A707DB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73656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17C8-0C86-48F7-A040-669F3292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C232E-FC24-48D4-8689-BA1EA6EA4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A7619-F99E-4479-9847-971BDA3FB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E21C1-DFEB-4DE7-95CF-AADD29C34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28D3A-DAEB-4039-BFC5-F85EB3CBA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9CADE-6707-4DC7-B646-48736DF6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DE-B8CD-446B-89D4-A6B49D6B770F}" type="datetimeFigureOut">
              <a:rPr lang="ka-GE" smtClean="0"/>
              <a:t>27.10.2024</a:t>
            </a:fld>
            <a:endParaRPr lang="ka-G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CFF6B-FB16-4481-B4C7-4ED2C1FC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BBE14-3856-431B-9203-08B6BE82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67B0-5BB4-4148-BD9A-5A4F42A707DB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84667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33D6-2C1D-4E87-9D56-F446B7F5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78042-B3B5-43B3-82F3-73304E98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DE-B8CD-446B-89D4-A6B49D6B770F}" type="datetimeFigureOut">
              <a:rPr lang="ka-GE" smtClean="0"/>
              <a:t>27.10.2024</a:t>
            </a:fld>
            <a:endParaRPr lang="ka-G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5657E-0D66-4E61-A4A9-AF04DD09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16981-7AD1-4961-9682-57EB0673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67B0-5BB4-4148-BD9A-5A4F42A707DB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99823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F9C8D-2627-42E8-8574-E4914942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DE-B8CD-446B-89D4-A6B49D6B770F}" type="datetimeFigureOut">
              <a:rPr lang="ka-GE" smtClean="0"/>
              <a:t>27.10.2024</a:t>
            </a:fld>
            <a:endParaRPr lang="ka-G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F5124-D4FB-45C5-8A46-A400918F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0905E-2FFA-4367-B41C-AF5B1D0C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67B0-5BB4-4148-BD9A-5A4F42A707DB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50067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9AC9C-E880-4E2A-8E95-8846556C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9291C-E6FB-41DB-9DEF-0AEBC59E3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DD0FD-5FE4-411B-A884-ADA53E5F4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B2B99-FE17-4B78-964B-F1C772F2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DE-B8CD-446B-89D4-A6B49D6B770F}" type="datetimeFigureOut">
              <a:rPr lang="ka-GE" smtClean="0"/>
              <a:t>27.10.2024</a:t>
            </a:fld>
            <a:endParaRPr lang="ka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56F63-A453-4833-940D-3B50320A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69F25-44D7-428A-B964-49821517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67B0-5BB4-4148-BD9A-5A4F42A707DB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94714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8DBAC-F5C0-4E95-9495-D7676993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3FCAC-D1CB-4F5F-AE79-D747B2DDA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a-G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CA536-9134-4705-BFCE-A09EE4B90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EFAE7-B416-4F8D-9779-DA15C6B3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C0DE-B8CD-446B-89D4-A6B49D6B770F}" type="datetimeFigureOut">
              <a:rPr lang="ka-GE" smtClean="0"/>
              <a:t>27.10.2024</a:t>
            </a:fld>
            <a:endParaRPr lang="ka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33EF9-2FB3-44C3-B7ED-F9AFA3C7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14069-E1AD-49B8-82BB-6897249F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67B0-5BB4-4148-BD9A-5A4F42A707DB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65632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BC48A-0515-4F37-8F1D-48175F1D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B9A82-2133-418E-A28C-37A0DDE97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12AE4-B239-4479-A08A-690F5A62C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DC0DE-B8CD-446B-89D4-A6B49D6B770F}" type="datetimeFigureOut">
              <a:rPr lang="ka-GE" smtClean="0"/>
              <a:t>27.10.2024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9915-1DD6-44CD-AE53-91720265B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3EFB-E2B0-43FE-96F6-EA521C207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A67B0-5BB4-4148-BD9A-5A4F42A707DB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50165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a-G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bit.it/i/cosa-significa-ipv6-2141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6C72-B966-4B57-92A9-6BA806B3B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C00000"/>
                </a:solidFill>
              </a:rPr>
              <a:t>IPv6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ka-GE" sz="3200" b="1" dirty="0">
                <a:solidFill>
                  <a:srgbClr val="C00000"/>
                </a:solidFill>
              </a:rPr>
              <a:t>და </a:t>
            </a:r>
            <a:r>
              <a:rPr lang="en-US" sz="3200" b="1" dirty="0" err="1">
                <a:solidFill>
                  <a:srgbClr val="C00000"/>
                </a:solidFill>
              </a:rPr>
              <a:t>EIGRP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ka-GE" sz="3200" b="1" dirty="0">
                <a:solidFill>
                  <a:srgbClr val="C00000"/>
                </a:solidFill>
              </a:rPr>
              <a:t>პროტოკოლი </a:t>
            </a:r>
          </a:p>
        </p:txBody>
      </p:sp>
    </p:spTree>
    <p:extLst>
      <p:ext uri="{BB962C8B-B14F-4D97-AF65-F5344CB8AC3E}">
        <p14:creationId xmlns:p14="http://schemas.microsoft.com/office/powerpoint/2010/main" val="340027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AB7F59-E1D4-40E1-B088-9EF1C21B956E}"/>
              </a:ext>
            </a:extLst>
          </p:cNvPr>
          <p:cNvSpPr txBox="1"/>
          <p:nvPr/>
        </p:nvSpPr>
        <p:spPr>
          <a:xfrm>
            <a:off x="619432" y="221226"/>
            <a:ext cx="10510684" cy="2545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a-GE" dirty="0"/>
              <a:t>როუტინგ პროტოკოლები ასევე მნიშვნელოვანია </a:t>
            </a:r>
            <a:r>
              <a:rPr lang="en-US" dirty="0" err="1"/>
              <a:t>Ipv6</a:t>
            </a:r>
            <a:r>
              <a:rPr lang="en-US" dirty="0"/>
              <a:t> </a:t>
            </a:r>
            <a:r>
              <a:rPr lang="ka-GE" dirty="0"/>
              <a:t>ით აწყობილ ქსელში და მუშაობს თითქმის იდენტურად როგორც მუშაობს </a:t>
            </a:r>
            <a:r>
              <a:rPr lang="en-US" dirty="0" err="1"/>
              <a:t>Ipv</a:t>
            </a:r>
            <a:r>
              <a:rPr lang="ka-GE" dirty="0"/>
              <a:t>4 ის ქსელში თუმცა არის რამდენიმე ძირეული განსხვავება.</a:t>
            </a:r>
          </a:p>
          <a:p>
            <a:pPr>
              <a:lnSpc>
                <a:spcPct val="150000"/>
              </a:lnSpc>
            </a:pPr>
            <a:r>
              <a:rPr lang="ka-GE" dirty="0"/>
              <a:t>პირველ რიგიში როუტერზეა აუცილებელია გავააქტიუროტ </a:t>
            </a:r>
            <a:r>
              <a:rPr lang="en-US" dirty="0" err="1"/>
              <a:t>ipv6</a:t>
            </a:r>
            <a:r>
              <a:rPr lang="en-US" dirty="0"/>
              <a:t> </a:t>
            </a:r>
            <a:r>
              <a:rPr lang="ka-GE" dirty="0"/>
              <a:t>დამისამართება   </a:t>
            </a:r>
            <a:r>
              <a:rPr lang="en-US" b="1" dirty="0" err="1">
                <a:solidFill>
                  <a:srgbClr val="FF0000"/>
                </a:solidFill>
              </a:rPr>
              <a:t>ipv6</a:t>
            </a:r>
            <a:r>
              <a:rPr lang="en-US" b="1" dirty="0">
                <a:solidFill>
                  <a:srgbClr val="FF0000"/>
                </a:solidFill>
              </a:rPr>
              <a:t> unicast-routing</a:t>
            </a:r>
            <a:r>
              <a:rPr lang="ka-GE" b="1" dirty="0">
                <a:solidFill>
                  <a:srgbClr val="FF0000"/>
                </a:solidFill>
              </a:rPr>
              <a:t> </a:t>
            </a:r>
            <a:r>
              <a:rPr lang="ka-GE" b="1" dirty="0"/>
              <a:t> </a:t>
            </a:r>
            <a:r>
              <a:rPr lang="ka-GE" dirty="0"/>
              <a:t>ბრძანებით.</a:t>
            </a:r>
          </a:p>
          <a:p>
            <a:pPr>
              <a:lnSpc>
                <a:spcPct val="150000"/>
              </a:lnSpc>
            </a:pPr>
            <a:r>
              <a:rPr lang="ka-GE" dirty="0"/>
              <a:t>ამის შემდეგ კი ვიწყებთ ჩვენთვის სასურველი როუტინგ პროტოკოლის კომფიგურაციას. ამ შემტხვევაში </a:t>
            </a:r>
            <a:r>
              <a:rPr lang="en-US" dirty="0" err="1"/>
              <a:t>IPv6</a:t>
            </a:r>
            <a:r>
              <a:rPr lang="en-US" dirty="0"/>
              <a:t> </a:t>
            </a:r>
            <a:r>
              <a:rPr lang="en-US" dirty="0" err="1"/>
              <a:t>EIGRP</a:t>
            </a:r>
            <a:r>
              <a:rPr lang="ka-GE" dirty="0"/>
              <a:t>-ის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24B010-86B1-49B2-BD5A-30D1F3784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5931" y="3559430"/>
            <a:ext cx="4424056" cy="288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A484BD-52F1-4696-9532-E77E9E43B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28" y="3517280"/>
            <a:ext cx="8794289" cy="2759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AB1E9A-4307-4FFF-BAC1-15580DFE3A38}"/>
              </a:ext>
            </a:extLst>
          </p:cNvPr>
          <p:cNvSpPr txBox="1"/>
          <p:nvPr/>
        </p:nvSpPr>
        <p:spPr>
          <a:xfrm>
            <a:off x="530942" y="206478"/>
            <a:ext cx="10653251" cy="2545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a-GE" dirty="0"/>
              <a:t>იმისთვის რომ უკეთ გავიგოთ </a:t>
            </a:r>
            <a:r>
              <a:rPr lang="en-US" dirty="0" err="1"/>
              <a:t>IPv6</a:t>
            </a:r>
            <a:r>
              <a:rPr lang="en-US" dirty="0"/>
              <a:t> </a:t>
            </a:r>
            <a:r>
              <a:rPr lang="en-US" dirty="0" err="1"/>
              <a:t>EIGRP</a:t>
            </a:r>
            <a:r>
              <a:rPr lang="en-US" dirty="0"/>
              <a:t> </a:t>
            </a:r>
            <a:r>
              <a:rPr lang="ka-GE" dirty="0"/>
              <a:t>გამოვიყენოთ შემდეგი ტოპოლოგია.</a:t>
            </a:r>
          </a:p>
          <a:p>
            <a:pPr>
              <a:lnSpc>
                <a:spcPct val="150000"/>
              </a:lnSpc>
            </a:pPr>
            <a:r>
              <a:rPr lang="ka-GE" dirty="0"/>
              <a:t>ნახაზზე მოცემულია ორი როუტერი და ისინი უკავშირდებიან ერთმანეთს </a:t>
            </a:r>
            <a:r>
              <a:rPr lang="en-US" dirty="0" err="1"/>
              <a:t>Gig0</a:t>
            </a:r>
            <a:r>
              <a:rPr lang="en-US" dirty="0"/>
              <a:t>/</a:t>
            </a:r>
            <a:r>
              <a:rPr lang="ru-RU" dirty="0"/>
              <a:t>1 </a:t>
            </a:r>
            <a:r>
              <a:rPr lang="ka-GE" dirty="0"/>
              <a:t>ინტერფეისით.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FF0000"/>
                </a:solidFill>
              </a:rPr>
              <a:t>Ipv</a:t>
            </a:r>
            <a:r>
              <a:rPr lang="ru-RU" dirty="0">
                <a:solidFill>
                  <a:srgbClr val="FF0000"/>
                </a:solidFill>
              </a:rPr>
              <a:t>6 </a:t>
            </a:r>
            <a:r>
              <a:rPr lang="ka-GE" dirty="0">
                <a:solidFill>
                  <a:srgbClr val="FF0000"/>
                </a:solidFill>
              </a:rPr>
              <a:t>ის შემთხვევაში არ არის აუცილებელი ამ ინტერფეისს გაუწეროთ რაიმე მისამართი რადგან მათ გააჩნიათ </a:t>
            </a:r>
            <a:r>
              <a:rPr lang="en-US" dirty="0">
                <a:solidFill>
                  <a:srgbClr val="FF0000"/>
                </a:solidFill>
              </a:rPr>
              <a:t>link-local addresses</a:t>
            </a:r>
            <a:r>
              <a:rPr lang="ka-GE" dirty="0">
                <a:solidFill>
                  <a:srgbClr val="FF0000"/>
                </a:solidFill>
              </a:rPr>
              <a:t> და ამ მისამართების საშუალებით როუტერები შეძლებენ ერთმანეთს გაუცვალო ინფორმაცია.</a:t>
            </a:r>
          </a:p>
          <a:p>
            <a:pPr>
              <a:lnSpc>
                <a:spcPct val="150000"/>
              </a:lnSpc>
            </a:pPr>
            <a:r>
              <a:rPr lang="ka-GE" dirty="0"/>
              <a:t>ორივე როუტერზე მიერთებულია </a:t>
            </a:r>
            <a:r>
              <a:rPr lang="en-US" dirty="0" err="1"/>
              <a:t>IPv6</a:t>
            </a:r>
            <a:r>
              <a:rPr lang="ka-GE" dirty="0"/>
              <a:t> ქსელი 2001::1/128 და 2001::2/128.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32E72E-B99B-48BB-A667-C3B35B052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70" y="2821193"/>
            <a:ext cx="5375969" cy="128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6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8B330E-6F73-4EF1-AFDD-57B549775098}"/>
              </a:ext>
            </a:extLst>
          </p:cNvPr>
          <p:cNvSpPr txBox="1"/>
          <p:nvPr/>
        </p:nvSpPr>
        <p:spPr>
          <a:xfrm>
            <a:off x="543899" y="199869"/>
            <a:ext cx="10864323" cy="1299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a-GE" dirty="0"/>
              <a:t>პირველ ეტაპზე აუცილებელია დავაკომფიგურიროთ როუტერებზე </a:t>
            </a:r>
            <a:r>
              <a:rPr lang="en-US" dirty="0" err="1"/>
              <a:t>ipv6</a:t>
            </a:r>
            <a:r>
              <a:rPr lang="en-US" dirty="0"/>
              <a:t> </a:t>
            </a:r>
            <a:r>
              <a:rPr lang="ka-GE" dirty="0"/>
              <a:t>მისამართები ამ შემთხვევაში</a:t>
            </a:r>
          </a:p>
          <a:p>
            <a:pPr>
              <a:lnSpc>
                <a:spcPct val="150000"/>
              </a:lnSpc>
            </a:pPr>
            <a:r>
              <a:rPr lang="ka-GE" dirty="0">
                <a:solidFill>
                  <a:srgbClr val="FF0000"/>
                </a:solidFill>
              </a:rPr>
              <a:t>ვაკომფიგურირებთ მხოლოთ  </a:t>
            </a:r>
            <a:r>
              <a:rPr lang="en-US" dirty="0">
                <a:solidFill>
                  <a:srgbClr val="FF0000"/>
                </a:solidFill>
              </a:rPr>
              <a:t>loopback </a:t>
            </a:r>
            <a:r>
              <a:rPr lang="ka-GE" dirty="0">
                <a:solidFill>
                  <a:srgbClr val="FF0000"/>
                </a:solidFill>
              </a:rPr>
              <a:t>ინტერფეისებს, რაც შეეხება </a:t>
            </a:r>
            <a:r>
              <a:rPr lang="en-US" dirty="0" err="1">
                <a:solidFill>
                  <a:srgbClr val="FF0000"/>
                </a:solidFill>
              </a:rPr>
              <a:t>Gig0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ka-GE" dirty="0">
                <a:solidFill>
                  <a:srgbClr val="FF0000"/>
                </a:solidFill>
              </a:rPr>
              <a:t>1 ინტერფეისსზე საჭიროა </a:t>
            </a:r>
          </a:p>
          <a:p>
            <a:pPr>
              <a:lnSpc>
                <a:spcPct val="150000"/>
              </a:lnSpc>
            </a:pPr>
            <a:r>
              <a:rPr lang="ka-GE" dirty="0">
                <a:solidFill>
                  <a:srgbClr val="FF0000"/>
                </a:solidFill>
              </a:rPr>
              <a:t>გააქტიურდეს </a:t>
            </a:r>
            <a:r>
              <a:rPr lang="en-US" dirty="0" err="1">
                <a:solidFill>
                  <a:srgbClr val="FF0000"/>
                </a:solidFill>
              </a:rPr>
              <a:t>ipv</a:t>
            </a:r>
            <a:r>
              <a:rPr lang="ru-RU" dirty="0">
                <a:solidFill>
                  <a:srgbClr val="FF0000"/>
                </a:solidFill>
              </a:rPr>
              <a:t>6 </a:t>
            </a:r>
            <a:r>
              <a:rPr lang="ka-GE" dirty="0">
                <a:solidFill>
                  <a:srgbClr val="FF0000"/>
                </a:solidFill>
              </a:rPr>
              <a:t>პროტოკოლი.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8B383-D07F-48A6-8AB1-A38BBB3A12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7" b="20699"/>
          <a:stretch/>
        </p:blipFill>
        <p:spPr>
          <a:xfrm>
            <a:off x="1146121" y="1513094"/>
            <a:ext cx="8794289" cy="1725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35347-7EFB-41EA-B858-5F84729A75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61"/>
          <a:stretch/>
        </p:blipFill>
        <p:spPr>
          <a:xfrm>
            <a:off x="2781506" y="2965913"/>
            <a:ext cx="5523521" cy="1567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5BE476-28AC-41E0-A1C8-3133BDA743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34" b="35607"/>
          <a:stretch/>
        </p:blipFill>
        <p:spPr>
          <a:xfrm>
            <a:off x="117987" y="4591955"/>
            <a:ext cx="5695842" cy="1080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592CF9-DF56-433D-AE5F-AE092C566E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41"/>
          <a:stretch/>
        </p:blipFill>
        <p:spPr>
          <a:xfrm>
            <a:off x="5976061" y="4591955"/>
            <a:ext cx="6324093" cy="119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9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6C950C-53F2-4915-B30C-C10F94877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7" b="20699"/>
          <a:stretch/>
        </p:blipFill>
        <p:spPr>
          <a:xfrm>
            <a:off x="1278858" y="545690"/>
            <a:ext cx="8794289" cy="17255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C011BD-009A-43F4-836F-DAA20C4BA3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61"/>
          <a:stretch/>
        </p:blipFill>
        <p:spPr>
          <a:xfrm>
            <a:off x="3725404" y="2009880"/>
            <a:ext cx="4120740" cy="11690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60CD3B-9DC0-40BF-9E14-473D2D614A98}"/>
              </a:ext>
            </a:extLst>
          </p:cNvPr>
          <p:cNvSpPr txBox="1"/>
          <p:nvPr/>
        </p:nvSpPr>
        <p:spPr>
          <a:xfrm>
            <a:off x="772979" y="3167846"/>
            <a:ext cx="10342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dirty="0"/>
              <a:t>როგორც კი </a:t>
            </a:r>
            <a:r>
              <a:rPr lang="en-US" dirty="0" err="1"/>
              <a:t>Gig0</a:t>
            </a:r>
            <a:r>
              <a:rPr lang="en-US" dirty="0"/>
              <a:t>/1 </a:t>
            </a:r>
            <a:r>
              <a:rPr lang="ka-GE" dirty="0"/>
              <a:t>გავწერთ ბრძანებას </a:t>
            </a:r>
            <a:r>
              <a:rPr lang="en-US" dirty="0" err="1"/>
              <a:t>ipv6</a:t>
            </a:r>
            <a:r>
              <a:rPr lang="en-US" dirty="0"/>
              <a:t> enable</a:t>
            </a:r>
            <a:r>
              <a:rPr lang="ka-GE" dirty="0"/>
              <a:t> ინტერფეისები თავის თავს დაუგენერირებენ </a:t>
            </a:r>
            <a:r>
              <a:rPr lang="en-US" dirty="0"/>
              <a:t>link-local</a:t>
            </a:r>
            <a:r>
              <a:rPr lang="ka-GE" dirty="0"/>
              <a:t> მისამართებს შესაბამისად აღარ იქნება საჭირო მათზე დამატებით მისამართის გაწერა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399081-628B-4B92-B1EA-ED58882D60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52"/>
          <a:stretch/>
        </p:blipFill>
        <p:spPr>
          <a:xfrm>
            <a:off x="166458" y="4050419"/>
            <a:ext cx="4243309" cy="24170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C5A723-627D-452B-952D-B05B8A14F8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7378420" y="3974602"/>
            <a:ext cx="4243309" cy="2568669"/>
          </a:xfrm>
          <a:prstGeom prst="rect">
            <a:avLst/>
          </a:prstGeom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D3A144C4-A5FA-4F8F-B172-E27B7F638810}"/>
              </a:ext>
            </a:extLst>
          </p:cNvPr>
          <p:cNvSpPr/>
          <p:nvPr/>
        </p:nvSpPr>
        <p:spPr>
          <a:xfrm>
            <a:off x="3670221" y="4802870"/>
            <a:ext cx="4011561" cy="516194"/>
          </a:xfrm>
          <a:prstGeom prst="leftRightArrow">
            <a:avLst>
              <a:gd name="adj1" fmla="val 50000"/>
              <a:gd name="adj2" fmla="val 181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a-G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CD01E4-99E7-4C5B-BA98-995728D706D1}"/>
              </a:ext>
            </a:extLst>
          </p:cNvPr>
          <p:cNvSpPr/>
          <p:nvPr/>
        </p:nvSpPr>
        <p:spPr>
          <a:xfrm>
            <a:off x="4971838" y="4330386"/>
            <a:ext cx="19451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link-local</a:t>
            </a:r>
            <a:endParaRPr lang="ka-GE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25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22C4F5-25E5-4B09-831A-94A2E3CBB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93" y="156131"/>
            <a:ext cx="5905260" cy="18531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E3B3A3-1E3E-413D-A448-621DA24BE481}"/>
              </a:ext>
            </a:extLst>
          </p:cNvPr>
          <p:cNvSpPr txBox="1"/>
          <p:nvPr/>
        </p:nvSpPr>
        <p:spPr>
          <a:xfrm>
            <a:off x="660048" y="1828800"/>
            <a:ext cx="10563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dirty="0"/>
              <a:t>შემდეგ ეტაპს </a:t>
            </a:r>
            <a:r>
              <a:rPr lang="ka-GE" dirty="0">
                <a:solidFill>
                  <a:srgbClr val="FF0000"/>
                </a:solidFill>
              </a:rPr>
              <a:t>წარმოადგენს როუტერებზე  </a:t>
            </a:r>
            <a:r>
              <a:rPr lang="en-US" dirty="0" err="1">
                <a:solidFill>
                  <a:srgbClr val="FF0000"/>
                </a:solidFill>
              </a:rPr>
              <a:t>eigrp</a:t>
            </a:r>
            <a:r>
              <a:rPr lang="ka-GE" dirty="0">
                <a:solidFill>
                  <a:srgbClr val="FF0000"/>
                </a:solidFill>
              </a:rPr>
              <a:t> პროცესის შემქნა.</a:t>
            </a:r>
          </a:p>
          <a:p>
            <a:r>
              <a:rPr lang="ka-GE" dirty="0"/>
              <a:t>როელიც ხდება შემდეგი ბრძანებით  </a:t>
            </a:r>
            <a:r>
              <a:rPr lang="en-US" b="1" dirty="0" err="1"/>
              <a:t>ipv6</a:t>
            </a:r>
            <a:r>
              <a:rPr lang="en-US" b="1" dirty="0"/>
              <a:t> router </a:t>
            </a:r>
            <a:r>
              <a:rPr lang="en-US" b="1" dirty="0" err="1"/>
              <a:t>eigrp</a:t>
            </a:r>
            <a:r>
              <a:rPr lang="en-US" b="1" dirty="0"/>
              <a:t> </a:t>
            </a:r>
            <a:r>
              <a:rPr lang="ka-GE" b="1" dirty="0"/>
              <a:t>, </a:t>
            </a:r>
            <a:r>
              <a:rPr lang="ka-GE" dirty="0"/>
              <a:t>და ეთიტება როუტერებზე </a:t>
            </a:r>
            <a:r>
              <a:rPr lang="en-US" b="1" dirty="0"/>
              <a:t>router ID</a:t>
            </a:r>
            <a:r>
              <a:rPr lang="ka-GE" b="1" dirty="0"/>
              <a:t> </a:t>
            </a:r>
            <a:r>
              <a:rPr lang="ka-GE" dirty="0"/>
              <a:t>რომელიც წარმოადგენს როუტერის იდენთიფიკატორს.</a:t>
            </a:r>
            <a:endParaRPr lang="ka-GE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24505-9AE7-4350-8591-1B91126C13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97" b="74359"/>
          <a:stretch/>
        </p:blipFill>
        <p:spPr>
          <a:xfrm>
            <a:off x="202352" y="3031789"/>
            <a:ext cx="5399084" cy="18531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B9613A-0781-435D-8561-125DFC18D4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59" r="23598"/>
          <a:stretch/>
        </p:blipFill>
        <p:spPr>
          <a:xfrm>
            <a:off x="5711369" y="3031789"/>
            <a:ext cx="5512155" cy="18499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087372-4356-4011-B782-D2D7B9C9FB48}"/>
              </a:ext>
            </a:extLst>
          </p:cNvPr>
          <p:cNvSpPr txBox="1"/>
          <p:nvPr/>
        </p:nvSpPr>
        <p:spPr>
          <a:xfrm>
            <a:off x="660048" y="4984396"/>
            <a:ext cx="10563476" cy="88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a-GE" dirty="0"/>
              <a:t>სტანდარტულ შემტხვევაში როუტერებზე </a:t>
            </a:r>
            <a:r>
              <a:rPr lang="en-US" dirty="0" err="1"/>
              <a:t>EIGRP</a:t>
            </a:r>
            <a:r>
              <a:rPr lang="ka-GE" dirty="0"/>
              <a:t> </a:t>
            </a:r>
            <a:r>
              <a:rPr lang="en-US" dirty="0" err="1"/>
              <a:t>IPv6</a:t>
            </a:r>
            <a:r>
              <a:rPr lang="en-US" dirty="0"/>
              <a:t> </a:t>
            </a:r>
            <a:r>
              <a:rPr lang="ka-GE" dirty="0"/>
              <a:t>არის გამორთული ამიტომ გვესაჭიროება ბოლოში მივუთითოთ ბრძანება </a:t>
            </a:r>
            <a:r>
              <a:rPr lang="en-US" b="1" dirty="0">
                <a:solidFill>
                  <a:srgbClr val="FF0000"/>
                </a:solidFill>
              </a:rPr>
              <a:t>no shutdown</a:t>
            </a:r>
            <a:r>
              <a:rPr lang="ka-GE" b="1" dirty="0">
                <a:solidFill>
                  <a:srgbClr val="FF0000"/>
                </a:solidFill>
              </a:rPr>
              <a:t>   </a:t>
            </a:r>
            <a:r>
              <a:rPr lang="ka-GE" dirty="0"/>
              <a:t>იმისთვის რომ პროცესი გააქტიურდეს</a:t>
            </a:r>
            <a:endParaRPr lang="ka-GE" b="1" dirty="0"/>
          </a:p>
        </p:txBody>
      </p:sp>
    </p:spTree>
    <p:extLst>
      <p:ext uri="{BB962C8B-B14F-4D97-AF65-F5344CB8AC3E}">
        <p14:creationId xmlns:p14="http://schemas.microsoft.com/office/powerpoint/2010/main" val="231425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EB39C-276B-4761-B31C-52583084F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370" y="0"/>
            <a:ext cx="5905260" cy="18531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03E9A1-1B76-4DCF-A566-196D95D11974}"/>
              </a:ext>
            </a:extLst>
          </p:cNvPr>
          <p:cNvSpPr txBox="1"/>
          <p:nvPr/>
        </p:nvSpPr>
        <p:spPr>
          <a:xfrm>
            <a:off x="540279" y="1584531"/>
            <a:ext cx="11312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dirty="0"/>
              <a:t>შემდეგ ეტაპს წარმოადგენს </a:t>
            </a:r>
            <a:r>
              <a:rPr lang="ka-GE" dirty="0">
                <a:solidFill>
                  <a:srgbClr val="FF0000"/>
                </a:solidFill>
              </a:rPr>
              <a:t>როუტერების ინტერფეისების ჩართვა </a:t>
            </a:r>
            <a:r>
              <a:rPr lang="en-US" dirty="0" err="1">
                <a:solidFill>
                  <a:srgbClr val="FF0000"/>
                </a:solidFill>
              </a:rPr>
              <a:t>ipv6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Eigrp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ka-GE" dirty="0">
                <a:solidFill>
                  <a:srgbClr val="FF0000"/>
                </a:solidFill>
              </a:rPr>
              <a:t>ის პროცესში </a:t>
            </a:r>
            <a:r>
              <a:rPr lang="ka-GE" dirty="0"/>
              <a:t>რომელიც მცირედით განსხვავდება </a:t>
            </a:r>
            <a:r>
              <a:rPr lang="en-US" dirty="0" err="1"/>
              <a:t>ipv4</a:t>
            </a:r>
            <a:r>
              <a:rPr lang="ka-GE" dirty="0"/>
              <a:t> ისგან.</a:t>
            </a:r>
          </a:p>
          <a:p>
            <a:r>
              <a:rPr lang="ka-GE" dirty="0"/>
              <a:t>იმისთვის რომ ინტერფეისზე გავააქტიუროთ </a:t>
            </a:r>
            <a:r>
              <a:rPr lang="en-US" dirty="0" err="1"/>
              <a:t>ipv6</a:t>
            </a:r>
            <a:r>
              <a:rPr lang="en-US" dirty="0"/>
              <a:t> </a:t>
            </a:r>
            <a:r>
              <a:rPr lang="en-US" dirty="0" err="1"/>
              <a:t>Eigrp</a:t>
            </a:r>
            <a:r>
              <a:rPr lang="ka-GE" dirty="0"/>
              <a:t> უნდა შევიდეთ ინტერფეისზე და გავწეროთ შემდეგი ბრძანება:  </a:t>
            </a:r>
            <a:r>
              <a:rPr lang="en-US" b="1" dirty="0" err="1"/>
              <a:t>ipv6</a:t>
            </a:r>
            <a:r>
              <a:rPr lang="en-US" b="1" dirty="0"/>
              <a:t> </a:t>
            </a:r>
            <a:r>
              <a:rPr lang="en-US" b="1" dirty="0" err="1"/>
              <a:t>eigrp</a:t>
            </a:r>
            <a:r>
              <a:rPr lang="en-US" b="1" dirty="0"/>
              <a:t> </a:t>
            </a:r>
            <a:r>
              <a:rPr lang="ka-GE" b="1" dirty="0"/>
              <a:t> და მივუთითოთ </a:t>
            </a:r>
            <a:r>
              <a:rPr lang="en-US" b="1" dirty="0" err="1"/>
              <a:t>eigrp</a:t>
            </a:r>
            <a:r>
              <a:rPr lang="en-US" b="1" dirty="0"/>
              <a:t> </a:t>
            </a:r>
            <a:r>
              <a:rPr lang="ka-GE" b="1" dirty="0"/>
              <a:t>ის ნომერი მაგ </a:t>
            </a:r>
            <a:r>
              <a:rPr lang="en-US" b="1" dirty="0"/>
              <a:t>1 (</a:t>
            </a:r>
            <a:r>
              <a:rPr lang="en-US" b="1" dirty="0" err="1"/>
              <a:t>ipv6</a:t>
            </a:r>
            <a:r>
              <a:rPr lang="en-US" b="1" dirty="0"/>
              <a:t> </a:t>
            </a:r>
            <a:r>
              <a:rPr lang="en-US" b="1" dirty="0" err="1"/>
              <a:t>eigrp</a:t>
            </a:r>
            <a:r>
              <a:rPr lang="en-US" b="1" dirty="0"/>
              <a:t> 1)</a:t>
            </a:r>
            <a:endParaRPr lang="ka-GE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7B231-AFAA-4B71-B0E6-467A2B9C99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79"/>
          <a:stretch/>
        </p:blipFill>
        <p:spPr>
          <a:xfrm>
            <a:off x="540279" y="3113571"/>
            <a:ext cx="5206181" cy="22842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DD6C10-91CB-43BE-9E7F-87F13A855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90"/>
          <a:stretch/>
        </p:blipFill>
        <p:spPr>
          <a:xfrm>
            <a:off x="5617780" y="3175767"/>
            <a:ext cx="6033941" cy="215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0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405EDD-9142-4A1B-8EC5-3E8CE9159103}"/>
              </a:ext>
            </a:extLst>
          </p:cNvPr>
          <p:cNvSpPr/>
          <p:nvPr/>
        </p:nvSpPr>
        <p:spPr>
          <a:xfrm>
            <a:off x="646471" y="1731964"/>
            <a:ext cx="10515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i="0" dirty="0">
                <a:solidFill>
                  <a:srgbClr val="FF0000"/>
                </a:solidFill>
                <a:effectLst/>
                <a:latin typeface="SFMono-Regular"/>
              </a:rPr>
              <a:t>იმისთვის რომ შევამოწმოთ დადგა თუ არა</a:t>
            </a:r>
            <a:r>
              <a:rPr lang="ka-GE" dirty="0">
                <a:solidFill>
                  <a:srgbClr val="FF0000"/>
                </a:solidFill>
                <a:latin typeface="SFMono-Regular"/>
              </a:rPr>
              <a:t> კავშირი როუტერებს შორის </a:t>
            </a:r>
          </a:p>
          <a:p>
            <a:r>
              <a:rPr lang="ka-GE" i="0" dirty="0">
                <a:solidFill>
                  <a:srgbClr val="FF0000"/>
                </a:solidFill>
                <a:effectLst/>
                <a:latin typeface="SFMono-Regular"/>
              </a:rPr>
              <a:t>გამოვიყენოთ შემდეგი ბრძანება </a:t>
            </a:r>
            <a:r>
              <a:rPr lang="ka-GE" dirty="0">
                <a:solidFill>
                  <a:srgbClr val="FF0000"/>
                </a:solidFill>
                <a:latin typeface="SFMono-Regular"/>
              </a:rPr>
              <a:t>: </a:t>
            </a:r>
            <a:r>
              <a:rPr lang="en-US" b="1" dirty="0">
                <a:solidFill>
                  <a:srgbClr val="FF0000"/>
                </a:solidFill>
                <a:latin typeface="SFMono-Regular"/>
              </a:rPr>
              <a:t>show </a:t>
            </a:r>
            <a:r>
              <a:rPr lang="en-US" b="1" dirty="0" err="1">
                <a:solidFill>
                  <a:srgbClr val="FF0000"/>
                </a:solidFill>
                <a:latin typeface="SFMono-Regular"/>
              </a:rPr>
              <a:t>ipv6</a:t>
            </a:r>
            <a:r>
              <a:rPr lang="en-US" b="1" dirty="0">
                <a:solidFill>
                  <a:srgbClr val="FF0000"/>
                </a:solidFill>
                <a:latin typeface="SFMono-Regular"/>
              </a:rPr>
              <a:t> route </a:t>
            </a:r>
            <a:r>
              <a:rPr lang="en-US" b="1" dirty="0" err="1">
                <a:solidFill>
                  <a:srgbClr val="FF0000"/>
                </a:solidFill>
                <a:latin typeface="SFMono-Regular"/>
              </a:rPr>
              <a:t>eigrp</a:t>
            </a:r>
            <a:r>
              <a:rPr lang="ka-GE" b="1" dirty="0">
                <a:solidFill>
                  <a:srgbClr val="FF0000"/>
                </a:solidFill>
                <a:latin typeface="SFMono-Regular"/>
              </a:rPr>
              <a:t> </a:t>
            </a:r>
            <a:r>
              <a:rPr lang="ka-GE" dirty="0">
                <a:solidFill>
                  <a:srgbClr val="FF0000"/>
                </a:solidFill>
                <a:latin typeface="SFMono-Regular"/>
              </a:rPr>
              <a:t>რომელიც გამოიტანს ეკრანზე შემდეგ ინფორმაციას განვიხილოთ ეს ჩანაწერი </a:t>
            </a:r>
            <a:endParaRPr lang="ka-GE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0DE6E8-DDC6-4C82-8144-6C44385A8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640" y="226014"/>
            <a:ext cx="5174720" cy="1623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96E625-3A6F-4DC7-BE0E-825B23CAF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701" y="2655294"/>
            <a:ext cx="7254491" cy="391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6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FAC95E-5E36-441C-B527-A0CD4A4D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7" y="221811"/>
            <a:ext cx="6525306" cy="35220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1CD1A1-22CF-4305-90F0-0A115F8FACDC}"/>
              </a:ext>
            </a:extLst>
          </p:cNvPr>
          <p:cNvSpPr txBox="1"/>
          <p:nvPr/>
        </p:nvSpPr>
        <p:spPr>
          <a:xfrm>
            <a:off x="292510" y="3996813"/>
            <a:ext cx="116069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 </a:t>
            </a:r>
            <a:r>
              <a:rPr lang="ka-GE" dirty="0"/>
              <a:t>- აღნიშნავს იმას რომ როუტერმა ინფორმაცია მიიღო </a:t>
            </a:r>
            <a:r>
              <a:rPr lang="en-US" dirty="0" err="1"/>
              <a:t>EIGRP</a:t>
            </a:r>
            <a:r>
              <a:rPr lang="en-US" dirty="0"/>
              <a:t> </a:t>
            </a:r>
            <a:r>
              <a:rPr lang="ka-GE" dirty="0"/>
              <a:t>პროტოკოლის საშუალებით.</a:t>
            </a:r>
          </a:p>
          <a:p>
            <a:r>
              <a:rPr lang="ka-GE" b="1" dirty="0"/>
              <a:t>2001::2/128  -  </a:t>
            </a:r>
            <a:r>
              <a:rPr lang="ka-GE" dirty="0"/>
              <a:t>ქსელი რომლის შესახებაც ისწავლა ინფორმაცია როუტერმა</a:t>
            </a:r>
          </a:p>
          <a:p>
            <a:r>
              <a:rPr lang="ka-GE" dirty="0"/>
              <a:t>[</a:t>
            </a:r>
            <a:r>
              <a:rPr lang="ka-GE" b="1" dirty="0"/>
              <a:t>90/130816]</a:t>
            </a:r>
          </a:p>
          <a:p>
            <a:r>
              <a:rPr lang="ka-GE" b="1" dirty="0"/>
              <a:t>90 - </a:t>
            </a:r>
            <a:r>
              <a:rPr lang="ka-GE" dirty="0"/>
              <a:t> აღნიშნავს როუტინგ პროტოკოლის ღირებულებას (</a:t>
            </a:r>
            <a:r>
              <a:rPr lang="en-US" dirty="0"/>
              <a:t>AD</a:t>
            </a:r>
            <a:r>
              <a:rPr lang="ka-GE" dirty="0"/>
              <a:t>)</a:t>
            </a:r>
            <a:r>
              <a:rPr lang="en-US" dirty="0"/>
              <a:t> </a:t>
            </a:r>
            <a:r>
              <a:rPr lang="ka-GE" dirty="0"/>
              <a:t> </a:t>
            </a:r>
          </a:p>
          <a:p>
            <a:r>
              <a:rPr lang="ka-GE" b="1" dirty="0"/>
              <a:t>130816 -  </a:t>
            </a:r>
            <a:r>
              <a:rPr lang="ka-GE" dirty="0"/>
              <a:t>არის გზის ღირებულება 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FE80</a:t>
            </a:r>
            <a:r>
              <a:rPr lang="en-US" b="1" dirty="0">
                <a:solidFill>
                  <a:srgbClr val="FF0000"/>
                </a:solidFill>
              </a:rPr>
              <a:t>::</a:t>
            </a:r>
            <a:r>
              <a:rPr lang="en-US" b="1" dirty="0" err="1">
                <a:solidFill>
                  <a:srgbClr val="FF0000"/>
                </a:solidFill>
              </a:rPr>
              <a:t>F816:3EFF:FE8F:4F66</a:t>
            </a:r>
            <a:r>
              <a:rPr lang="ka-GE" b="1" dirty="0">
                <a:solidFill>
                  <a:srgbClr val="FF0000"/>
                </a:solidFill>
              </a:rPr>
              <a:t> </a:t>
            </a:r>
            <a:r>
              <a:rPr lang="ka-GE" b="1" dirty="0"/>
              <a:t>-  </a:t>
            </a:r>
            <a:r>
              <a:rPr lang="ka-GE" dirty="0"/>
              <a:t>მისამართი რომლის საშუალებიტაც აქვს ნასწავლი როუტერს 2001::2/128  ქსელი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GigabitEthernet0</a:t>
            </a:r>
            <a:r>
              <a:rPr lang="en-US" b="1" dirty="0">
                <a:solidFill>
                  <a:srgbClr val="FF0000"/>
                </a:solidFill>
              </a:rPr>
              <a:t>/1</a:t>
            </a:r>
            <a:r>
              <a:rPr lang="ka-GE" b="1" dirty="0"/>
              <a:t> - </a:t>
            </a:r>
            <a:r>
              <a:rPr lang="ka-GE" dirty="0"/>
              <a:t> ინტერფეისი საიდანაც მიიღო ინფორმაცია როუტერმა ამ 2001::2/128  ქსელის შესახებ</a:t>
            </a:r>
          </a:p>
        </p:txBody>
      </p:sp>
    </p:spTree>
    <p:extLst>
      <p:ext uri="{BB962C8B-B14F-4D97-AF65-F5344CB8AC3E}">
        <p14:creationId xmlns:p14="http://schemas.microsoft.com/office/powerpoint/2010/main" val="228583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347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SFMono-Regular</vt:lpstr>
      <vt:lpstr>Sylfaen</vt:lpstr>
      <vt:lpstr>Office Theme</vt:lpstr>
      <vt:lpstr>IPv6 და EIGRP პროტოკოლი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IPv6 და EIGRP პროტოკოლი</dc:title>
  <dc:creator>Mzia Kiknadze</dc:creator>
  <cp:lastModifiedBy>m.kiknadze@gtu.ge</cp:lastModifiedBy>
  <cp:revision>6</cp:revision>
  <dcterms:created xsi:type="dcterms:W3CDTF">2023-05-07T13:45:44Z</dcterms:created>
  <dcterms:modified xsi:type="dcterms:W3CDTF">2024-10-27T18:50:05Z</dcterms:modified>
</cp:coreProperties>
</file>